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9144000" cy="6858000" type="screen4x3"/>
  <p:notesSz cx="6858000" cy="9144000"/>
  <p:defaultTextStyle>
    <a:defPPr>
      <a:defRPr lang="fr-FR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+mn-cs"/>
      </a:defRPr>
    </a:lvl1pPr>
    <a:lvl2pPr marL="45713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+mn-cs"/>
      </a:defRPr>
    </a:lvl2pPr>
    <a:lvl3pPr marL="914259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+mn-cs"/>
      </a:defRPr>
    </a:lvl3pPr>
    <a:lvl4pPr marL="137139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+mn-cs"/>
      </a:defRPr>
    </a:lvl4pPr>
    <a:lvl5pPr marL="1828519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ＭＳ Ｐゴシック"/>
        <a:cs typeface="+mn-cs"/>
      </a:defRPr>
    </a:lvl5pPr>
    <a:lvl6pPr marL="2285649" algn="l" defTabSz="914259">
      <a:defRPr>
        <a:solidFill>
          <a:schemeClr val="tx1"/>
        </a:solidFill>
        <a:latin typeface="Arial"/>
        <a:ea typeface="ＭＳ Ｐゴシック"/>
        <a:cs typeface="+mn-cs"/>
      </a:defRPr>
    </a:lvl6pPr>
    <a:lvl7pPr marL="2742780" algn="l" defTabSz="914259">
      <a:defRPr>
        <a:solidFill>
          <a:schemeClr val="tx1"/>
        </a:solidFill>
        <a:latin typeface="Arial"/>
        <a:ea typeface="ＭＳ Ｐゴシック"/>
        <a:cs typeface="+mn-cs"/>
      </a:defRPr>
    </a:lvl7pPr>
    <a:lvl8pPr marL="3199908" algn="l" defTabSz="914259">
      <a:defRPr>
        <a:solidFill>
          <a:schemeClr val="tx1"/>
        </a:solidFill>
        <a:latin typeface="Arial"/>
        <a:ea typeface="ＭＳ Ｐゴシック"/>
        <a:cs typeface="+mn-cs"/>
      </a:defRPr>
    </a:lvl8pPr>
    <a:lvl9pPr marL="3657039" algn="l" defTabSz="914259">
      <a:defRPr>
        <a:solidFill>
          <a:schemeClr val="tx1"/>
        </a:solidFill>
        <a:latin typeface="Arial"/>
        <a:ea typeface="ＭＳ Ｐゴシック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108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e l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4302068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e la date 2"/>
          <p:cNvSpPr>
            <a:spLocks noGrp="1"/>
          </p:cNvSpPr>
          <p:nvPr>
            <p:ph type="dt" idx="1"/>
          </p:nvPr>
        </p:nvSpPr>
        <p:spPr bwMode="auto">
          <a:xfrm>
            <a:off x="5625425" y="0"/>
            <a:ext cx="4302067" cy="3397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C15D00D-C52A-4727-8CCB-0F665808AFF6}" type="datetimeFigureOut">
              <a:t>29/11/2018</a:t>
            </a:fld>
            <a:endParaRPr lang="fr-FR"/>
          </a:p>
        </p:txBody>
      </p:sp>
      <p:sp>
        <p:nvSpPr>
          <p:cNvPr id="6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267075" y="509588"/>
            <a:ext cx="3395663" cy="254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es commentaires 4"/>
          <p:cNvSpPr>
            <a:spLocks noGrp="1"/>
          </p:cNvSpPr>
          <p:nvPr>
            <p:ph type="body" sz="quarter" idx="3"/>
          </p:nvPr>
        </p:nvSpPr>
        <p:spPr bwMode="auto">
          <a:xfrm>
            <a:off x="993678" y="3224990"/>
            <a:ext cx="7942458" cy="30556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Modifiez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8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6448895"/>
            <a:ext cx="4302068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5625425" y="6448895"/>
            <a:ext cx="4302067" cy="339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6306D47-C2F9-4FC2-AAA7-63ADC8F2A558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259">
      <a:defRPr sz="1200">
        <a:solidFill>
          <a:schemeClr val="tx1"/>
        </a:solidFill>
        <a:latin typeface="+mn-lt"/>
        <a:ea typeface="+mn-ea"/>
        <a:cs typeface="+mn-cs"/>
      </a:defRPr>
    </a:lvl1pPr>
    <a:lvl2pPr marL="457130" algn="l" defTabSz="914259">
      <a:defRPr sz="1200">
        <a:solidFill>
          <a:schemeClr val="tx1"/>
        </a:solidFill>
        <a:latin typeface="+mn-lt"/>
        <a:ea typeface="+mn-ea"/>
        <a:cs typeface="+mn-cs"/>
      </a:defRPr>
    </a:lvl2pPr>
    <a:lvl3pPr marL="914259" algn="l" defTabSz="914259">
      <a:defRPr sz="1200">
        <a:solidFill>
          <a:schemeClr val="tx1"/>
        </a:solidFill>
        <a:latin typeface="+mn-lt"/>
        <a:ea typeface="+mn-ea"/>
        <a:cs typeface="+mn-cs"/>
      </a:defRPr>
    </a:lvl3pPr>
    <a:lvl4pPr marL="1371390" algn="l" defTabSz="914259">
      <a:defRPr sz="1200">
        <a:solidFill>
          <a:schemeClr val="tx1"/>
        </a:solidFill>
        <a:latin typeface="+mn-lt"/>
        <a:ea typeface="+mn-ea"/>
        <a:cs typeface="+mn-cs"/>
      </a:defRPr>
    </a:lvl4pPr>
    <a:lvl5pPr marL="1828519" algn="l" defTabSz="914259">
      <a:defRPr sz="1200">
        <a:solidFill>
          <a:schemeClr val="tx1"/>
        </a:solidFill>
        <a:latin typeface="+mn-lt"/>
        <a:ea typeface="+mn-ea"/>
        <a:cs typeface="+mn-cs"/>
      </a:defRPr>
    </a:lvl5pPr>
    <a:lvl6pPr marL="2285649" algn="l" defTabSz="914259">
      <a:defRPr sz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>
      <a:defRPr sz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>
      <a:defRPr sz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Espace réservé des commentair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http://plato.stanford.edu/entries/turing-machine/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B014E3-385E-44AC-A764-7BCB69809B8E}" type="slidenum"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Grp="1" noChangeArrowheads="1"/>
          </p:cNvSpPr>
          <p:nvPr>
            <p:ph type="ctrTitle"/>
          </p:nvPr>
        </p:nvSpPr>
        <p:spPr bwMode="white">
          <a:xfrm>
            <a:off x="1349375" y="3429003"/>
            <a:ext cx="7486650" cy="696913"/>
          </a:xfrm>
        </p:spPr>
        <p:txBody>
          <a:bodyPr anchor="b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fr-FR"/>
              <a:t>Cliquez pour modifier le style du titre</a:t>
            </a:r>
            <a:endParaRPr/>
          </a:p>
        </p:txBody>
      </p:sp>
      <p:sp>
        <p:nvSpPr>
          <p:cNvPr id="6" name="Sous-titre 5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349375" y="4191000"/>
            <a:ext cx="7486650" cy="220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1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fr-FR"/>
              <a:t>Cliquez pour modifier le style des sous-titres du masque</a:t>
            </a:r>
            <a:endParaRPr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0"/>
          </p:nvPr>
        </p:nvSpPr>
        <p:spPr bwMode="gray">
          <a:xfrm>
            <a:off x="1475657" y="6488113"/>
            <a:ext cx="5091832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1"/>
          </p:nvPr>
        </p:nvSpPr>
        <p:spPr bwMode="gray">
          <a:xfrm>
            <a:off x="6578603" y="6488113"/>
            <a:ext cx="2011363" cy="2730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4CD2330-D827-4275-B56B-3C2F2C7D8156}" type="slidenum">
              <a:t>‹N°›</a:t>
            </a:fld>
            <a:r>
              <a:rPr lang="fr-FR"/>
              <a:t>- </a:t>
            </a:r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Espace réservé pour une image  2"/>
          <p:cNvSpPr>
            <a:spLocks noGrp="1"/>
          </p:cNvSpPr>
          <p:nvPr>
            <p:ph type="pic" idx="1"/>
          </p:nvPr>
        </p:nvSpPr>
        <p:spPr bwMode="auto">
          <a:xfrm>
            <a:off x="1792288" y="612775"/>
            <a:ext cx="5486400" cy="41148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>
              <a:defRPr/>
            </a:pPr>
            <a:endParaRPr lang="fr-FR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CC863-D291-4416-86C8-3AB93950E014}" type="slidenum">
              <a:t>‹N°›</a:t>
            </a:fld>
            <a:r>
              <a:rPr lang="fr-FR"/>
              <a:t>- </a:t>
            </a:r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95995B-0AAA-46A3-A614-79EF27B4C3F2}" type="slidenum">
              <a:t>‹N°›</a:t>
            </a:fld>
            <a:r>
              <a:rPr lang="fr-FR"/>
              <a:t>- 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 bwMode="auto">
          <a:xfrm rot="5400000">
            <a:off x="3086623" y="115750"/>
            <a:ext cx="3694113" cy="7861581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defRPr sz="2400"/>
            </a:lvl3pPr>
            <a:lvl4pPr marL="714265" indent="276183">
              <a:buFont typeface="Arial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2">
              <a:defRPr/>
            </a:pPr>
            <a:r>
              <a:rPr lang="fr-FR"/>
              <a:t>Deuxième niveau</a:t>
            </a:r>
            <a:endParaRPr/>
          </a:p>
          <a:p>
            <a:pPr lvl="3">
              <a:defRPr/>
            </a:pPr>
            <a:r>
              <a:rPr lang="fr-FR"/>
              <a:t>Troisième niveau</a:t>
            </a:r>
            <a:endParaRPr/>
          </a:p>
          <a:p>
            <a:pPr lvl="4">
              <a:defRPr/>
            </a:pPr>
            <a:r>
              <a:rPr lang="fr-FR"/>
              <a:t>Quatrième niveau</a:t>
            </a:r>
            <a:endParaRPr/>
          </a:p>
        </p:txBody>
      </p:sp>
    </p:spTree>
  </p:cSld>
  <p:clrMapOvr>
    <a:masterClrMapping/>
  </p:clrMapOvr>
  <p:hf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vertical 1"/>
          <p:cNvSpPr>
            <a:spLocks noGrp="1"/>
          </p:cNvSpPr>
          <p:nvPr>
            <p:ph type="title" orient="vert"/>
          </p:nvPr>
        </p:nvSpPr>
        <p:spPr bwMode="auto">
          <a:xfrm>
            <a:off x="7005638" y="350838"/>
            <a:ext cx="1884362" cy="6069012"/>
          </a:xfrm>
        </p:spPr>
        <p:txBody>
          <a:bodyPr vert="eaVert"/>
          <a:lstStyle/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Automating the Formalization of Product Comparison Matrices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D8292-8682-455E-BC7D-AE3CBE3F4500}" type="slidenum">
              <a:t>‹N°›</a:t>
            </a:fld>
            <a:r>
              <a:rPr lang="fr-FR"/>
              <a:t>- 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3"/>
          </p:nvPr>
        </p:nvSpPr>
        <p:spPr bwMode="auto">
          <a:xfrm rot="5400000">
            <a:off x="851256" y="328617"/>
            <a:ext cx="5362652" cy="5767309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defRPr sz="2400"/>
            </a:lvl3pPr>
            <a:lvl4pPr marL="714265" indent="276183">
              <a:buFont typeface="Arial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2">
              <a:defRPr/>
            </a:pPr>
            <a:r>
              <a:rPr lang="fr-FR"/>
              <a:t>Deuxième niveau</a:t>
            </a:r>
            <a:endParaRPr/>
          </a:p>
          <a:p>
            <a:pPr lvl="3">
              <a:defRPr/>
            </a:pPr>
            <a:r>
              <a:rPr lang="fr-FR"/>
              <a:t>Troisième niveau</a:t>
            </a:r>
            <a:endParaRPr/>
          </a:p>
          <a:p>
            <a:pPr lvl="4">
              <a:defRPr/>
            </a:pPr>
            <a:r>
              <a:rPr lang="fr-FR"/>
              <a:t>Quatrième niveau</a:t>
            </a:r>
            <a:endParaRPr/>
          </a:p>
        </p:txBody>
      </p:sp>
    </p:spTree>
  </p:cSld>
  <p:clrMapOvr>
    <a:masterClrMapping/>
  </p:clrMapOvr>
  <p:hf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chart" preserve="1" userDrawn="1">
  <p:cSld name="Titre et diagramm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1349375" y="350838"/>
            <a:ext cx="7540625" cy="1143000"/>
          </a:xfrm>
        </p:spPr>
        <p:txBody>
          <a:bodyPr/>
          <a:lstStyle/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Espace réservé du graphique 2"/>
          <p:cNvSpPr>
            <a:spLocks noGrp="1"/>
          </p:cNvSpPr>
          <p:nvPr>
            <p:ph type="chart" idx="1"/>
          </p:nvPr>
        </p:nvSpPr>
        <p:spPr bwMode="auto">
          <a:xfrm>
            <a:off x="1349375" y="1673225"/>
            <a:ext cx="7540625" cy="4746625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Automating the Formalization of Product Comparison Matrices</a:t>
            </a:r>
            <a:endParaRPr lang="fr-F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36532-6694-4016-A042-AA972B4C2304}" type="slidenum">
              <a:t>‹N°›</a:t>
            </a:fld>
            <a:r>
              <a:rPr lang="fr-FR"/>
              <a:t>- </a:t>
            </a:r>
          </a:p>
        </p:txBody>
      </p:sp>
    </p:spTree>
  </p:cSld>
  <p:clrMapOvr>
    <a:masterClrMapping/>
  </p:clrMapOvr>
  <p:hf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55414" y="1598414"/>
            <a:ext cx="8233172" cy="4938117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  <p:sp>
        <p:nvSpPr>
          <p:cNvPr id="6" name="Text Box 3"/>
          <p:cNvSpPr>
            <a:spLocks noGrp="1"/>
          </p:cNvSpPr>
          <p:nvPr>
            <p:ph type="sldNum" sz="quarter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9FD49-4A15-1146-A77D-477886E27B70}" type="slidenum">
              <a:t>‹N°›</a:t>
            </a:fld>
            <a:endParaRPr lang="en-US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" name="Line 1"/>
          <p:cNvSpPr>
            <a:spLocks noChangeShapeType="1"/>
          </p:cNvSpPr>
          <p:nvPr userDrawn="1"/>
        </p:nvSpPr>
        <p:spPr bwMode="auto">
          <a:xfrm flipH="1">
            <a:off x="610568" y="1125141"/>
            <a:ext cx="8533432" cy="0"/>
          </a:xfrm>
          <a:prstGeom prst="line">
            <a:avLst/>
          </a:prstGeom>
          <a:noFill/>
          <a:ln w="19050">
            <a:solidFill>
              <a:schemeClr val="accent4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defTabSz="642750">
              <a:spcBef>
                <a:spcPts val="0"/>
              </a:spcBef>
              <a:spcAft>
                <a:spcPts val="0"/>
              </a:spcAft>
              <a:defRPr/>
            </a:pPr>
            <a:endParaRPr lang="fr-FR" sz="4100">
              <a:solidFill>
                <a:srgbClr val="000000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</p:spTree>
  </p:cSld>
  <p:clrMapOvr>
    <a:masterClrMapping/>
  </p:clrMapOvr>
  <p:hf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x" type="tx" userDrawn="1">
  <p:cSld name="t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1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</a:defRPr>
            </a:lvl1pPr>
            <a:lvl2pPr algn="l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algn="l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algn="l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algn="l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algn="l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</a:defRPr>
            </a:lvl6pPr>
            <a:lvl7pPr algn="l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</a:defRPr>
            </a:lvl7pPr>
            <a:lvl8pPr algn="l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</a:defRPr>
            </a:lvl8pPr>
            <a:lvl9pPr algn="l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" name="Shape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defRPr/>
            </a:lvl1pPr>
            <a:lvl2pPr marL="742950" indent="-285750">
              <a:defRPr/>
            </a:lvl2pPr>
            <a:lvl3pPr marL="1143000" indent="-228600">
              <a:defRPr/>
            </a:lvl3pPr>
            <a:lvl4pPr marL="1600200" indent="-228600">
              <a:defRPr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titre et contenu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8" y="116632"/>
            <a:ext cx="8568952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4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5"/>
          </p:nvPr>
        </p:nvSpPr>
        <p:spPr bwMode="auto">
          <a:xfrm>
            <a:off x="1475657" y="6489700"/>
            <a:ext cx="5091832" cy="2730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6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8A327-4A42-4F42-8894-A6F43B7F265B}" type="slidenum">
              <a:t>‹N°›</a:t>
            </a:fld>
            <a:r>
              <a:rPr lang="fr-FR"/>
              <a:t>- 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4" y="1196752"/>
            <a:ext cx="8280919" cy="4896544"/>
          </a:xfrm>
          <a:prstGeom prst="rect">
            <a:avLst/>
          </a:prstGeom>
        </p:spPr>
        <p:txBody>
          <a:bodyPr lIns="91425" tIns="45713" rIns="91425" bIns="45713"/>
          <a:lstStyle>
            <a:lvl1pPr algn="l" defTabSz="199995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lnSpc>
                <a:spcPct val="100000"/>
              </a:lnSpc>
              <a:buFont typeface="Arial"/>
              <a:buChar char="•"/>
              <a:defRPr sz="2200"/>
            </a:lvl2pPr>
            <a:lvl3pPr marL="1076160" indent="361893">
              <a:buFont typeface="Arial"/>
              <a:buNone/>
              <a:defRPr sz="2000"/>
            </a:lvl3pPr>
            <a:lvl4pPr marL="1438055" indent="371418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5" indent="361893">
              <a:buFont typeface="Arial"/>
              <a:buNone/>
              <a:defRPr sz="1600"/>
            </a:lvl5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Liste</a:t>
            </a:r>
            <a:endParaRPr/>
          </a:p>
          <a:p>
            <a:pPr lvl="1">
              <a:defRPr/>
            </a:pPr>
            <a:r>
              <a:rPr lang="fr-FR"/>
              <a:t>…</a:t>
            </a:r>
            <a:endParaRPr/>
          </a:p>
          <a:p>
            <a:pPr lvl="1">
              <a:defRPr/>
            </a:pPr>
            <a:endParaRPr lang="fr-FR"/>
          </a:p>
          <a:p>
            <a:pPr lvl="1">
              <a:defRPr/>
            </a:pPr>
            <a:endParaRPr lang="fr-FR"/>
          </a:p>
          <a:p>
            <a:pPr lvl="2">
              <a:defRPr/>
            </a:pPr>
            <a:r>
              <a:rPr lang="fr-FR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liste à puc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4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5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6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92B77-2069-4621-B853-841C1BA9A1D4}" type="slidenum">
              <a:t>‹N°›</a:t>
            </a:fld>
            <a:r>
              <a:rPr lang="fr-FR"/>
              <a:t>- 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1349375" y="2187575"/>
            <a:ext cx="7540625" cy="42037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lang="fr-FR" sz="2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>
              <a:buFont typeface="Arial"/>
              <a:buChar char=""/>
              <a:defRPr sz="2200"/>
            </a:lvl2pPr>
            <a:lvl3pPr marL="1076160" indent="361893">
              <a:buFont typeface="Arial"/>
              <a:buChar char="•"/>
              <a:defRPr sz="2000"/>
            </a:lvl3pPr>
            <a:lvl4pPr marL="1438055" indent="371418"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5" indent="361893">
              <a:defRPr sz="1600"/>
            </a:lvl5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marL="361893" lvl="1" indent="371418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har char="–"/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En-têt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722313" y="2906716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09B585-7D53-430F-9A38-89F42C58FA25}" type="slidenum">
              <a:t>‹N°›</a:t>
            </a:fld>
            <a:r>
              <a:rPr lang="fr-FR"/>
              <a:t>- </a:t>
            </a:r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41399-0EDF-4ABD-9D0D-CF334CF34D2A}" type="slidenum">
              <a:t>‹N°›</a:t>
            </a:fld>
            <a:r>
              <a:rPr lang="fr-FR"/>
              <a:t>- 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 bwMode="auto">
          <a:xfrm>
            <a:off x="1349376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/>
              <a:buChar char=""/>
              <a:defRPr sz="2000"/>
            </a:lvl3pPr>
            <a:lvl4pPr marL="714265" indent="276183">
              <a:buFont typeface="Arial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2">
              <a:defRPr/>
            </a:pPr>
            <a:r>
              <a:rPr lang="fr-FR"/>
              <a:t>Deuxième niveau</a:t>
            </a:r>
            <a:endParaRPr/>
          </a:p>
          <a:p>
            <a:pPr lvl="3">
              <a:defRPr/>
            </a:pPr>
            <a:r>
              <a:rPr lang="fr-FR"/>
              <a:t>Troisième niveau</a:t>
            </a:r>
            <a:endParaRPr/>
          </a:p>
          <a:p>
            <a:pPr lvl="4">
              <a:defRPr/>
            </a:pPr>
            <a:r>
              <a:rPr lang="fr-FR"/>
              <a:t>Quatrième niveau</a:t>
            </a:r>
            <a:endParaRPr/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 bwMode="auto">
          <a:xfrm>
            <a:off x="5130800" y="1673225"/>
            <a:ext cx="36941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/>
              <a:buChar char=""/>
              <a:defRPr sz="2000"/>
            </a:lvl3pPr>
            <a:lvl4pPr marL="714265" indent="276183">
              <a:buFont typeface="Arial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2">
              <a:defRPr/>
            </a:pPr>
            <a:r>
              <a:rPr lang="fr-FR"/>
              <a:t>Deuxième niveau</a:t>
            </a:r>
            <a:endParaRPr/>
          </a:p>
          <a:p>
            <a:pPr lvl="3">
              <a:defRPr/>
            </a:pPr>
            <a:r>
              <a:rPr lang="fr-FR"/>
              <a:t>Troisième niveau</a:t>
            </a:r>
            <a:endParaRPr/>
          </a:p>
          <a:p>
            <a:pPr lvl="4">
              <a:defRPr/>
            </a:pPr>
            <a:r>
              <a:rPr lang="fr-FR"/>
              <a:t>Quatrième niveau</a:t>
            </a:r>
            <a:endParaRPr/>
          </a:p>
        </p:txBody>
      </p:sp>
    </p:spTree>
  </p:cSld>
  <p:clrMapOvr>
    <a:masterClrMapping/>
  </p:clrMapOvr>
  <p:hf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31812" y="1414130"/>
            <a:ext cx="4040188" cy="524770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3"/>
          </p:nvPr>
        </p:nvSpPr>
        <p:spPr bwMode="auto">
          <a:xfrm>
            <a:off x="4572001" y="1328636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02F39-67E2-462D-B2E2-885EF809330C}" type="slidenum">
              <a:t>‹N°›</a:t>
            </a:fld>
            <a:r>
              <a:rPr lang="fr-FR"/>
              <a:t>- 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3"/>
          </p:nvPr>
        </p:nvSpPr>
        <p:spPr bwMode="auto">
          <a:xfrm>
            <a:off x="530668" y="1662593"/>
            <a:ext cx="4041332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4265" indent="-352371">
              <a:buClr>
                <a:srgbClr val="FF0000"/>
              </a:buClr>
              <a:buFont typeface="Arial"/>
              <a:buChar char=""/>
              <a:defRPr sz="2000"/>
            </a:lvl3pPr>
            <a:lvl4pPr marL="714265" indent="276183">
              <a:buFont typeface="Arial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2">
              <a:defRPr/>
            </a:pPr>
            <a:r>
              <a:rPr lang="fr-FR"/>
              <a:t>Deuxième niveau</a:t>
            </a:r>
            <a:endParaRPr/>
          </a:p>
          <a:p>
            <a:pPr lvl="3">
              <a:defRPr/>
            </a:pPr>
            <a:r>
              <a:rPr lang="fr-FR"/>
              <a:t>Troisième niveau</a:t>
            </a:r>
            <a:endParaRPr/>
          </a:p>
          <a:p>
            <a:pPr lvl="4">
              <a:defRPr/>
            </a:pPr>
            <a:r>
              <a:rPr lang="fr-FR"/>
              <a:t>Quatrième niveau</a:t>
            </a:r>
            <a:endParaRPr/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4"/>
          </p:nvPr>
        </p:nvSpPr>
        <p:spPr bwMode="auto">
          <a:xfrm>
            <a:off x="4572003" y="1673225"/>
            <a:ext cx="4252913" cy="4746625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200"/>
            </a:lvl1pPr>
            <a:lvl2pPr>
              <a:defRPr sz="2000"/>
            </a:lvl2pPr>
            <a:lvl3pPr marL="712678" indent="-350784">
              <a:buClr>
                <a:srgbClr val="FF0000"/>
              </a:buClr>
              <a:buFont typeface="Arial"/>
              <a:buChar char=""/>
              <a:defRPr sz="2000"/>
            </a:lvl3pPr>
            <a:lvl4pPr marL="714265" indent="276183">
              <a:buFont typeface="Arial"/>
              <a:buChar char="•"/>
              <a:defRPr sz="1800"/>
            </a:lvl4pPr>
            <a:lvl5pPr marL="990447" indent="447606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2">
              <a:defRPr/>
            </a:pPr>
            <a:r>
              <a:rPr lang="fr-FR"/>
              <a:t>Deuxième niveau</a:t>
            </a:r>
            <a:endParaRPr/>
          </a:p>
          <a:p>
            <a:pPr lvl="3">
              <a:defRPr/>
            </a:pPr>
            <a:r>
              <a:rPr lang="fr-FR"/>
              <a:t>Troisième niveau</a:t>
            </a:r>
            <a:endParaRPr/>
          </a:p>
          <a:p>
            <a:pPr lvl="4">
              <a:defRPr/>
            </a:pPr>
            <a:r>
              <a:rPr lang="fr-FR"/>
              <a:t>Quatrième niveau</a:t>
            </a:r>
            <a:endParaRPr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5EBDD-F33F-4741-8A5B-CA72F64F1F56}" type="slidenum">
              <a:t>‹N°›</a:t>
            </a:fld>
            <a:r>
              <a:rPr lang="fr-FR"/>
              <a:t>- </a:t>
            </a:r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3CE58-3CC9-4F2B-AF61-4E01516572BD}" type="slidenum">
              <a:t>‹N°›</a:t>
            </a:fld>
            <a:r>
              <a:rPr lang="fr-FR"/>
              <a:t>- </a:t>
            </a:r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fr-FR"/>
              <a:t>Cliquez et modifiez le titre</a:t>
            </a:r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half" idx="2"/>
          </p:nvPr>
        </p:nvSpPr>
        <p:spPr bwMode="auto">
          <a:xfrm>
            <a:off x="457202" y="1435101"/>
            <a:ext cx="3008313" cy="46910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 bwMode="auto"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2992F6-FB1B-42F3-8783-AE79FF7B9E8D}" type="slidenum">
              <a:t>‹N°›</a:t>
            </a:fld>
            <a:r>
              <a:rPr lang="fr-FR"/>
              <a:t>- 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3"/>
          </p:nvPr>
        </p:nvSpPr>
        <p:spPr bwMode="auto">
          <a:xfrm>
            <a:off x="4572000" y="331122"/>
            <a:ext cx="4188542" cy="5759962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buClr>
                <a:srgbClr val="FF0000"/>
              </a:buClr>
              <a:defRPr sz="2400"/>
            </a:lvl1pPr>
            <a:lvl2pPr>
              <a:defRPr sz="2000"/>
            </a:lvl2pPr>
            <a:lvl3pPr marL="553954" indent="-192058">
              <a:buClr>
                <a:srgbClr val="FF0000"/>
              </a:buClr>
              <a:defRPr sz="2400"/>
            </a:lvl3pPr>
            <a:lvl4pPr marL="714265" indent="276183">
              <a:buFont typeface="Arial"/>
              <a:buChar char="•"/>
              <a:defRPr sz="2000"/>
            </a:lvl4pPr>
            <a:lvl5pPr marL="990447" indent="447606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2">
              <a:defRPr/>
            </a:pPr>
            <a:r>
              <a:rPr lang="fr-FR"/>
              <a:t>Deuxième niveau</a:t>
            </a:r>
            <a:endParaRPr/>
          </a:p>
          <a:p>
            <a:pPr lvl="3">
              <a:defRPr/>
            </a:pPr>
            <a:r>
              <a:rPr lang="fr-FR"/>
              <a:t>Troisième niveau</a:t>
            </a:r>
            <a:endParaRPr/>
          </a:p>
          <a:p>
            <a:pPr lvl="4">
              <a:defRPr/>
            </a:pPr>
            <a:r>
              <a:rPr lang="fr-FR"/>
              <a:t>Quatrième niveau</a:t>
            </a:r>
            <a:endParaRPr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17"/>
          <a:stretch/>
        </p:blipFill>
        <p:spPr bwMode="auto">
          <a:xfrm>
            <a:off x="0" y="5778757"/>
            <a:ext cx="9144000" cy="107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1349375" y="350838"/>
            <a:ext cx="75406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fr-FR"/>
              <a:t>Cliquez pour modifier le style du titre</a:t>
            </a:r>
            <a:endParaRPr/>
          </a:p>
        </p:txBody>
      </p:sp>
      <p:sp>
        <p:nvSpPr>
          <p:cNvPr id="6" name="Espace réservé de la date 5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6578603" y="6489700"/>
            <a:ext cx="2011363" cy="2730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  <a:latin typeface="Arial"/>
                <a:ea typeface="ＭＳ Ｐゴシック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6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1475657" y="6488113"/>
            <a:ext cx="5091832" cy="2730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chemeClr val="bg1"/>
                </a:solidFill>
                <a:latin typeface="Arial"/>
                <a:ea typeface="ＭＳ Ｐゴシック"/>
                <a:cs typeface="+mn-cs"/>
              </a:defRPr>
            </a:lvl1pPr>
          </a:lstStyle>
          <a:p>
            <a:pPr>
              <a:defRPr/>
            </a:pPr>
            <a:r>
              <a:rPr lang="en-US"/>
              <a:t>Automating the Formalization of Product Comparison Matrices</a:t>
            </a:r>
            <a:endParaRPr lang="fr-F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8618538" y="6488113"/>
            <a:ext cx="525462" cy="2730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  <a:latin typeface="Arial"/>
                <a:ea typeface="ＭＳ Ｐゴシック"/>
              </a:defRPr>
            </a:lvl1pPr>
          </a:lstStyle>
          <a:p>
            <a:pPr>
              <a:defRPr/>
            </a:pPr>
            <a:fld id="{8E9F12E1-2E0E-47E5-BCF6-58A4EEBCD6ED}" type="slidenum">
              <a:t>‹N°›</a:t>
            </a:fld>
            <a:r>
              <a:rPr lang="fr-FR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>
        <a:spcBef>
          <a:spcPts val="0"/>
        </a:spcBef>
        <a:spcAft>
          <a:spcPts val="0"/>
        </a:spcAft>
        <a:defRPr sz="2800" b="1">
          <a:solidFill>
            <a:schemeClr val="bg2"/>
          </a:solidFill>
          <a:latin typeface="+mj-lt"/>
          <a:ea typeface="+mj-ea"/>
          <a:cs typeface="+mj-cs"/>
        </a:defRPr>
      </a:lvl1pPr>
      <a:lvl2pPr algn="l">
        <a:spcBef>
          <a:spcPts val="0"/>
        </a:spcBef>
        <a:spcAft>
          <a:spcPts val="0"/>
        </a:spcAft>
        <a:defRPr sz="2800" b="1">
          <a:solidFill>
            <a:schemeClr val="bg2"/>
          </a:solidFill>
          <a:latin typeface="Arial"/>
          <a:ea typeface="ＭＳ Ｐゴシック"/>
          <a:cs typeface="Arial"/>
        </a:defRPr>
      </a:lvl2pPr>
      <a:lvl3pPr algn="l">
        <a:spcBef>
          <a:spcPts val="0"/>
        </a:spcBef>
        <a:spcAft>
          <a:spcPts val="0"/>
        </a:spcAft>
        <a:defRPr sz="2800" b="1">
          <a:solidFill>
            <a:schemeClr val="bg2"/>
          </a:solidFill>
          <a:latin typeface="Arial"/>
          <a:ea typeface="ＭＳ Ｐゴシック"/>
          <a:cs typeface="Arial"/>
        </a:defRPr>
      </a:lvl3pPr>
      <a:lvl4pPr algn="l">
        <a:spcBef>
          <a:spcPts val="0"/>
        </a:spcBef>
        <a:spcAft>
          <a:spcPts val="0"/>
        </a:spcAft>
        <a:defRPr sz="2800" b="1">
          <a:solidFill>
            <a:schemeClr val="bg2"/>
          </a:solidFill>
          <a:latin typeface="Arial"/>
          <a:ea typeface="ＭＳ Ｐゴシック"/>
          <a:cs typeface="Arial"/>
        </a:defRPr>
      </a:lvl4pPr>
      <a:lvl5pPr algn="l">
        <a:spcBef>
          <a:spcPts val="0"/>
        </a:spcBef>
        <a:spcAft>
          <a:spcPts val="0"/>
        </a:spcAft>
        <a:defRPr sz="2800" b="1">
          <a:solidFill>
            <a:schemeClr val="bg2"/>
          </a:solidFill>
          <a:latin typeface="Arial"/>
          <a:ea typeface="ＭＳ Ｐゴシック"/>
          <a:cs typeface="Arial"/>
        </a:defRPr>
      </a:lvl5pPr>
      <a:lvl6pPr marL="457130" algn="l">
        <a:spcBef>
          <a:spcPts val="0"/>
        </a:spcBef>
        <a:spcAft>
          <a:spcPts val="0"/>
        </a:spcAft>
        <a:defRPr sz="2800" b="1">
          <a:solidFill>
            <a:schemeClr val="bg2"/>
          </a:solidFill>
          <a:latin typeface="Arial"/>
          <a:ea typeface="ＭＳ Ｐゴシック"/>
          <a:cs typeface="Arial"/>
        </a:defRPr>
      </a:lvl6pPr>
      <a:lvl7pPr marL="914259" algn="l">
        <a:spcBef>
          <a:spcPts val="0"/>
        </a:spcBef>
        <a:spcAft>
          <a:spcPts val="0"/>
        </a:spcAft>
        <a:defRPr sz="2800" b="1">
          <a:solidFill>
            <a:schemeClr val="bg2"/>
          </a:solidFill>
          <a:latin typeface="Arial"/>
          <a:ea typeface="ＭＳ Ｐゴシック"/>
          <a:cs typeface="Arial"/>
        </a:defRPr>
      </a:lvl7pPr>
      <a:lvl8pPr marL="1371390" algn="l">
        <a:spcBef>
          <a:spcPts val="0"/>
        </a:spcBef>
        <a:spcAft>
          <a:spcPts val="0"/>
        </a:spcAft>
        <a:defRPr sz="2800" b="1">
          <a:solidFill>
            <a:schemeClr val="bg2"/>
          </a:solidFill>
          <a:latin typeface="Arial"/>
          <a:ea typeface="ＭＳ Ｐゴシック"/>
          <a:cs typeface="Arial"/>
        </a:defRPr>
      </a:lvl8pPr>
      <a:lvl9pPr marL="1828519" algn="l">
        <a:spcBef>
          <a:spcPts val="0"/>
        </a:spcBef>
        <a:spcAft>
          <a:spcPts val="0"/>
        </a:spcAft>
        <a:defRPr sz="2800" b="1">
          <a:solidFill>
            <a:schemeClr val="bg2"/>
          </a:solidFill>
          <a:latin typeface="Arial"/>
          <a:ea typeface="ＭＳ Ｐゴシック"/>
          <a:cs typeface="Arial"/>
        </a:defRPr>
      </a:lvl9pPr>
    </p:titleStyle>
    <p:bodyStyle>
      <a:lvl1pPr marL="342848" indent="-342848" algn="l">
        <a:lnSpc>
          <a:spcPct val="125000"/>
        </a:lnSpc>
        <a:spcBef>
          <a:spcPts val="0"/>
        </a:spcBef>
        <a:spcAft>
          <a:spcPts val="0"/>
        </a:spcAft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1pPr>
      <a:lvl2pPr marL="220630" indent="-219041" algn="l">
        <a:lnSpc>
          <a:spcPct val="125000"/>
        </a:lnSpc>
        <a:spcBef>
          <a:spcPts val="0"/>
        </a:spcBef>
        <a:spcAft>
          <a:spcPts val="0"/>
        </a:spcAft>
        <a:buClr>
          <a:schemeClr val="bg2"/>
        </a:buClr>
        <a:buChar char="•"/>
        <a:defRPr sz="1600">
          <a:solidFill>
            <a:schemeClr val="tx2"/>
          </a:solidFill>
          <a:latin typeface="+mn-lt"/>
          <a:ea typeface="ＭＳ Ｐゴシック"/>
          <a:cs typeface="+mn-cs"/>
        </a:defRPr>
      </a:lvl2pPr>
      <a:lvl3pPr marL="553954" indent="-126979" algn="l">
        <a:lnSpc>
          <a:spcPct val="125000"/>
        </a:lnSpc>
        <a:spcBef>
          <a:spcPts val="0"/>
        </a:spcBef>
        <a:spcAft>
          <a:spcPts val="0"/>
        </a:spcAft>
        <a:buFont typeface="Arial"/>
        <a:buChar char="-"/>
        <a:defRPr sz="1600">
          <a:solidFill>
            <a:schemeClr val="tx2"/>
          </a:solidFill>
          <a:latin typeface="+mn-lt"/>
          <a:ea typeface="ＭＳ Ｐゴシック"/>
          <a:cs typeface="+mn-cs"/>
        </a:defRPr>
      </a:lvl3pPr>
      <a:lvl4pPr marL="555540" indent="815849" algn="l">
        <a:lnSpc>
          <a:spcPct val="125000"/>
        </a:lnSpc>
        <a:spcBef>
          <a:spcPts val="0"/>
        </a:spcBef>
        <a:spcAft>
          <a:spcPts val="0"/>
        </a:spcAft>
        <a:buChar char="–"/>
        <a:defRPr sz="1400">
          <a:solidFill>
            <a:schemeClr val="tx2"/>
          </a:solidFill>
          <a:latin typeface="+mn-lt"/>
          <a:ea typeface="ＭＳ Ｐゴシック"/>
          <a:cs typeface="+mn-cs"/>
        </a:defRPr>
      </a:lvl4pPr>
      <a:lvl5pPr marL="557127" indent="1271393" algn="l">
        <a:lnSpc>
          <a:spcPct val="125000"/>
        </a:lnSpc>
        <a:spcBef>
          <a:spcPts val="0"/>
        </a:spcBef>
        <a:spcAft>
          <a:spcPts val="0"/>
        </a:spcAft>
        <a:buChar char="»"/>
        <a:defRPr sz="1200">
          <a:solidFill>
            <a:schemeClr val="tx2"/>
          </a:solidFill>
          <a:latin typeface="+mn-lt"/>
          <a:ea typeface="ＭＳ Ｐゴシック"/>
          <a:cs typeface="+mn-cs"/>
        </a:defRPr>
      </a:lvl5pPr>
      <a:lvl6pPr marL="1014257" algn="l">
        <a:lnSpc>
          <a:spcPct val="125000"/>
        </a:lnSpc>
        <a:spcBef>
          <a:spcPts val="0"/>
        </a:spcBef>
        <a:spcAft>
          <a:spcPts val="0"/>
        </a:spcAft>
        <a:defRPr sz="1200">
          <a:solidFill>
            <a:schemeClr val="tx2"/>
          </a:solidFill>
          <a:latin typeface="+mn-lt"/>
          <a:ea typeface="Arial"/>
          <a:cs typeface="+mn-cs"/>
        </a:defRPr>
      </a:lvl6pPr>
      <a:lvl7pPr marL="1471387" algn="l">
        <a:lnSpc>
          <a:spcPct val="125000"/>
        </a:lnSpc>
        <a:spcBef>
          <a:spcPts val="0"/>
        </a:spcBef>
        <a:spcAft>
          <a:spcPts val="0"/>
        </a:spcAft>
        <a:defRPr sz="1200">
          <a:solidFill>
            <a:schemeClr val="tx2"/>
          </a:solidFill>
          <a:latin typeface="+mn-lt"/>
          <a:ea typeface="Arial"/>
          <a:cs typeface="+mn-cs"/>
        </a:defRPr>
      </a:lvl7pPr>
      <a:lvl8pPr marL="1928516" algn="l">
        <a:lnSpc>
          <a:spcPct val="125000"/>
        </a:lnSpc>
        <a:spcBef>
          <a:spcPts val="0"/>
        </a:spcBef>
        <a:spcAft>
          <a:spcPts val="0"/>
        </a:spcAft>
        <a:defRPr sz="1200">
          <a:solidFill>
            <a:schemeClr val="tx2"/>
          </a:solidFill>
          <a:latin typeface="+mn-lt"/>
          <a:ea typeface="Arial"/>
          <a:cs typeface="+mn-cs"/>
        </a:defRPr>
      </a:lvl8pPr>
      <a:lvl9pPr marL="2385647" algn="l">
        <a:lnSpc>
          <a:spcPct val="125000"/>
        </a:lnSpc>
        <a:spcBef>
          <a:spcPts val="0"/>
        </a:spcBef>
        <a:spcAft>
          <a:spcPts val="0"/>
        </a:spcAft>
        <a:defRPr sz="1200">
          <a:solidFill>
            <a:schemeClr val="tx2"/>
          </a:solidFill>
          <a:latin typeface="+mn-lt"/>
          <a:ea typeface="Arial"/>
          <a:cs typeface="+mn-cs"/>
        </a:defRPr>
      </a:lvl9pPr>
    </p:bodyStyle>
    <p:otherStyle>
      <a:defPPr>
        <a:defRPr lang="fr-FR"/>
      </a:defPPr>
      <a:lvl1pPr marL="0" algn="l" defTabSz="45713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Relationship Id="rId9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>
            <a:spLocks noGrp="1"/>
          </p:cNvSpPr>
          <p:nvPr>
            <p:ph type="subTitle" idx="1"/>
          </p:nvPr>
        </p:nvSpPr>
        <p:spPr bwMode="auto">
          <a:xfrm>
            <a:off x="1349375" y="4149079"/>
            <a:ext cx="7486650" cy="1152128"/>
          </a:xfrm>
        </p:spPr>
        <p:txBody>
          <a:bodyPr/>
          <a:lstStyle/>
          <a:p>
            <a:pPr>
              <a:defRPr/>
            </a:pPr>
            <a:r>
              <a:rPr lang="fr-FR" sz="1600"/>
              <a:t>Didier Vojtisek (Inria)</a:t>
            </a:r>
            <a:endParaRPr/>
          </a:p>
          <a:p>
            <a:pPr>
              <a:defRPr/>
            </a:pPr>
            <a:r>
              <a:rPr lang="fr-FR" sz="1200" i="1"/>
              <a:t>http://people.rennes.inria.fr/Didier.Vojtisek/</a:t>
            </a:r>
            <a:endParaRPr/>
          </a:p>
          <a:p>
            <a:pPr>
              <a:defRPr/>
            </a:pPr>
            <a:r>
              <a:rPr lang="fr-FR" sz="1200" i="1"/>
              <a:t>Didier.vojtisek@inria.fr</a:t>
            </a:r>
          </a:p>
        </p:txBody>
      </p:sp>
      <p:sp>
        <p:nvSpPr>
          <p:cNvPr id="5" name="Titre 1"/>
          <p:cNvSpPr>
            <a:spLocks/>
          </p:cNvSpPr>
          <p:nvPr/>
        </p:nvSpPr>
        <p:spPr bwMode="white">
          <a:xfrm>
            <a:off x="1349377" y="1844824"/>
            <a:ext cx="779462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bg2"/>
                </a:solidFill>
                <a:latin typeface="Arial"/>
                <a:ea typeface="ＭＳ Ｐゴシック"/>
                <a:cs typeface="Arial"/>
              </a:defRPr>
            </a:lvl2pPr>
            <a:lvl3pPr algn="l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bg2"/>
                </a:solidFill>
                <a:latin typeface="Arial"/>
                <a:ea typeface="ＭＳ Ｐゴシック"/>
                <a:cs typeface="Arial"/>
              </a:defRPr>
            </a:lvl3pPr>
            <a:lvl4pPr algn="l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bg2"/>
                </a:solidFill>
                <a:latin typeface="Arial"/>
                <a:ea typeface="ＭＳ Ｐゴシック"/>
                <a:cs typeface="Arial"/>
              </a:defRPr>
            </a:lvl4pPr>
            <a:lvl5pPr algn="l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bg2"/>
                </a:solidFill>
                <a:latin typeface="Arial"/>
                <a:ea typeface="ＭＳ Ｐゴシック"/>
                <a:cs typeface="Arial"/>
              </a:defRPr>
            </a:lvl5pPr>
            <a:lvl6pPr marL="457130" algn="l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bg2"/>
                </a:solidFill>
                <a:latin typeface="Arial"/>
                <a:ea typeface="ＭＳ Ｐゴシック"/>
                <a:cs typeface="Arial"/>
              </a:defRPr>
            </a:lvl6pPr>
            <a:lvl7pPr marL="914259" algn="l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bg2"/>
                </a:solidFill>
                <a:latin typeface="Arial"/>
                <a:ea typeface="ＭＳ Ｐゴシック"/>
                <a:cs typeface="Arial"/>
              </a:defRPr>
            </a:lvl7pPr>
            <a:lvl8pPr marL="1371390" algn="l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bg2"/>
                </a:solidFill>
                <a:latin typeface="Arial"/>
                <a:ea typeface="ＭＳ Ｐゴシック"/>
                <a:cs typeface="Arial"/>
              </a:defRPr>
            </a:lvl8pPr>
            <a:lvl9pPr marL="1828519" algn="l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bg2"/>
                </a:solidFill>
                <a:latin typeface="Arial"/>
                <a:ea typeface="ＭＳ Ｐゴシック"/>
                <a:cs typeface="Arial"/>
              </a:defRPr>
            </a:lvl9pPr>
          </a:lstStyle>
          <a:p>
            <a:pPr>
              <a:defRPr/>
            </a:pPr>
            <a:r>
              <a:rPr lang="en-US" sz="2600"/>
              <a:t>Leveraging User Experience of Prototype Tool using SLE technologies</a:t>
            </a:r>
            <a:endParaRPr/>
          </a:p>
          <a:p>
            <a:pPr>
              <a:defRPr/>
            </a:pPr>
            <a:r>
              <a:rPr lang="en-US" sz="2000" i="1"/>
              <a:t>---An introduction to EMF tooling ---</a:t>
            </a:r>
            <a:endParaRPr lang="en-US" sz="1600" i="1"/>
          </a:p>
          <a:p>
            <a:pPr>
              <a:defRPr/>
            </a:pPr>
            <a:endParaRPr lang="en-US" sz="1600" i="1"/>
          </a:p>
          <a:p>
            <a:pPr>
              <a:defRPr/>
            </a:pPr>
            <a:r>
              <a:rPr lang="en-US" sz="1600" i="1"/>
              <a:t>2018</a:t>
            </a:r>
            <a:endParaRPr/>
          </a:p>
        </p:txBody>
      </p:sp>
      <p:pic>
        <p:nvPicPr>
          <p:cNvPr id="6" name="Picture 2" descr="C:\Users\gbecan\Documents\presentations\ASE2014\figures\logo_universite.jp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821452" y="6453337"/>
            <a:ext cx="1166372" cy="398603"/>
          </a:xfrm>
          <a:prstGeom prst="rect">
            <a:avLst/>
          </a:prstGeom>
          <a:noFill/>
        </p:spPr>
      </p:pic>
      <p:pic>
        <p:nvPicPr>
          <p:cNvPr id="7" name="Picture 3" descr="C:\Users\gbecan\Documents\presentations\ASE2014\figures\logo-irisa.jpe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563891" y="6486097"/>
            <a:ext cx="1469837" cy="342873"/>
          </a:xfrm>
          <a:prstGeom prst="rect">
            <a:avLst/>
          </a:prstGeom>
          <a:noFill/>
        </p:spPr>
      </p:pic>
      <p:pic>
        <p:nvPicPr>
          <p:cNvPr id="8" name="Picture 5" descr="C:\Users\gbecan\Documents\presentations\ASE2014\figures\logo-inria.jp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732240" y="6453336"/>
            <a:ext cx="1116124" cy="402242"/>
          </a:xfrm>
          <a:prstGeom prst="rect">
            <a:avLst/>
          </a:prstGeom>
          <a:noFill/>
        </p:spPr>
      </p:pic>
      <p:pic>
        <p:nvPicPr>
          <p:cNvPr id="9" name="Image 2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508106" y="6466770"/>
            <a:ext cx="831725" cy="380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fr-FR" sz="4800" b="1">
                <a:solidFill>
                  <a:schemeClr val="tx2">
                    <a:lumMod val="60000"/>
                    <a:lumOff val="40000"/>
                  </a:schemeClr>
                </a:solidFill>
              </a:rPr>
              <a:t>What is a language?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« A system of signs, symbols, gestures, or rules used in </a:t>
            </a:r>
            <a:r>
              <a:rPr lang="fr-FR" b="1"/>
              <a:t>communicating</a:t>
            </a:r>
            <a:r>
              <a:rPr lang="fr-FR"/>
              <a:t> »</a:t>
            </a:r>
          </a:p>
          <a:p>
            <a:pPr>
              <a:defRPr/>
            </a:pPr>
            <a:endParaRPr lang="fr-FR"/>
          </a:p>
          <a:p>
            <a:pPr>
              <a:defRPr/>
            </a:pPr>
            <a:r>
              <a:rPr lang="fr-FR"/>
              <a:t>« The </a:t>
            </a:r>
            <a:r>
              <a:rPr lang="fr-FR" b="1"/>
              <a:t>special</a:t>
            </a:r>
            <a:r>
              <a:rPr lang="fr-FR"/>
              <a:t> vocabulary and usages of a scientific, professional, or other group »</a:t>
            </a:r>
          </a:p>
          <a:p>
            <a:pPr>
              <a:defRPr/>
            </a:pPr>
            <a:endParaRPr lang="fr-FR"/>
          </a:p>
          <a:p>
            <a:pPr>
              <a:defRPr/>
            </a:pPr>
            <a:r>
              <a:rPr lang="fr-FR"/>
              <a:t>« A system of symbols and rules used for communication with or between computers. »</a:t>
            </a:r>
          </a:p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107504" y="116632"/>
            <a:ext cx="8928992" cy="720080"/>
          </a:xfrm>
        </p:spPr>
        <p:txBody>
          <a:bodyPr/>
          <a:lstStyle/>
          <a:p>
            <a:pPr>
              <a:defRPr/>
            </a:pPr>
            <a:r>
              <a:rPr lang="es-ES_tradnl" b="1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2" descr="C:\Users\useradm\Dropbox\docencia\miage\pictures\plano.jp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323528" y="1124744"/>
            <a:ext cx="4533065" cy="2930227"/>
          </a:xfrm>
          <a:prstGeom prst="rect">
            <a:avLst/>
          </a:prstGeom>
          <a:noFill/>
        </p:spPr>
      </p:pic>
      <p:pic>
        <p:nvPicPr>
          <p:cNvPr id="6" name="Picture 3" descr="C:\Users\useradm\Dropbox\docencia\miage\pictures\plano2.jp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051720" y="3861048"/>
            <a:ext cx="5210175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5" descr="Illustration of doric order style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948264" y="1362058"/>
            <a:ext cx="1479853" cy="26538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re 1"/>
          <p:cNvSpPr>
            <a:spLocks/>
          </p:cNvSpPr>
          <p:nvPr/>
        </p:nvSpPr>
        <p:spPr bwMode="auto">
          <a:xfrm>
            <a:off x="539552" y="-16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4800" b="1">
                <a:solidFill>
                  <a:schemeClr val="tx2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107504" y="116632"/>
            <a:ext cx="8928992" cy="720080"/>
          </a:xfrm>
        </p:spPr>
        <p:txBody>
          <a:bodyPr/>
          <a:lstStyle/>
          <a:p>
            <a:pPr>
              <a:defRPr/>
            </a:pPr>
            <a:r>
              <a:rPr lang="es-ES_tradnl" b="1">
                <a:solidFill>
                  <a:schemeClr val="bg1"/>
                </a:solidFill>
              </a:rPr>
              <a:t>Cartography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2" descr="C:\Users\useradm\Dropbox\docencia\miage\pictures\cartography.jp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353616" y="1205544"/>
            <a:ext cx="6694689" cy="3447591"/>
          </a:xfrm>
          <a:prstGeom prst="rect">
            <a:avLst/>
          </a:prstGeom>
          <a:noFill/>
        </p:spPr>
      </p:pic>
      <p:pic>
        <p:nvPicPr>
          <p:cNvPr id="6" name="Picture 3" descr="C:\Users\useradm\Dropbox\docencia\miage\pictures\map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796136" y="3429000"/>
            <a:ext cx="3029620" cy="3029620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/>
          </p:cNvSpPr>
          <p:nvPr/>
        </p:nvSpPr>
        <p:spPr bwMode="auto"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4800" b="1">
                <a:solidFill>
                  <a:schemeClr val="tx2">
                    <a:lumMod val="60000"/>
                    <a:lumOff val="40000"/>
                  </a:schemeClr>
                </a:solidFill>
              </a:rPr>
              <a:t>Cartography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107504" y="116632"/>
            <a:ext cx="8928992" cy="720080"/>
          </a:xfrm>
        </p:spPr>
        <p:txBody>
          <a:bodyPr/>
          <a:lstStyle/>
          <a:p>
            <a:pPr>
              <a:defRPr/>
            </a:pPr>
            <a:r>
              <a:rPr lang="es-ES_tradnl" b="1">
                <a:solidFill>
                  <a:schemeClr val="bg1"/>
                </a:solidFill>
              </a:rPr>
              <a:t>Biology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5076056" y="1354089"/>
            <a:ext cx="3531672" cy="460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C:\Users\useradm\Dropbox\docencia\miage\pictures\molecule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043608" y="1464409"/>
            <a:ext cx="1236962" cy="1274808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483768" y="1196752"/>
            <a:ext cx="1765611" cy="181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581850" y="3356992"/>
            <a:ext cx="4198627" cy="29832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re 1"/>
          <p:cNvSpPr>
            <a:spLocks/>
          </p:cNvSpPr>
          <p:nvPr/>
        </p:nvSpPr>
        <p:spPr bwMode="auto"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4800" b="1">
                <a:solidFill>
                  <a:schemeClr val="tx2">
                    <a:lumMod val="60000"/>
                    <a:lumOff val="40000"/>
                  </a:schemeClr>
                </a:solidFill>
              </a:rPr>
              <a:t>Biology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107504" y="116632"/>
            <a:ext cx="8928992" cy="720080"/>
          </a:xfrm>
        </p:spPr>
        <p:txBody>
          <a:bodyPr/>
          <a:lstStyle/>
          <a:p>
            <a:pPr>
              <a:defRPr/>
            </a:pPr>
            <a:r>
              <a:rPr lang="es-ES_tradnl" b="1">
                <a:solidFill>
                  <a:schemeClr val="bg1"/>
                </a:solidFill>
              </a:rPr>
              <a:t>Electronics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" name="Picture 2" descr="C:\Users\useradm\Dropbox\docencia\miage\pictures\circuit.p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539552" y="1484784"/>
            <a:ext cx="4762500" cy="2457450"/>
          </a:xfrm>
          <a:prstGeom prst="rect">
            <a:avLst/>
          </a:prstGeom>
          <a:noFill/>
        </p:spPr>
      </p:pic>
      <p:pic>
        <p:nvPicPr>
          <p:cNvPr id="6" name="Picture 3" descr="C:\Users\useradm\Dropbox\docencia\miage\pictures\pcb.jp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004048" y="4105275"/>
            <a:ext cx="3028950" cy="2057400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5652120" y="1340768"/>
            <a:ext cx="14954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7308304" y="2348880"/>
            <a:ext cx="9048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1187624" y="4126607"/>
            <a:ext cx="20193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re 1"/>
          <p:cNvSpPr>
            <a:spLocks/>
          </p:cNvSpPr>
          <p:nvPr/>
        </p:nvSpPr>
        <p:spPr bwMode="auto"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4800" b="1">
                <a:solidFill>
                  <a:schemeClr val="tx2">
                    <a:lumMod val="60000"/>
                    <a:lumOff val="40000"/>
                  </a:schemeClr>
                </a:solidFill>
              </a:rPr>
              <a:t>Electronics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827585" y="188640"/>
            <a:ext cx="8062416" cy="1143000"/>
          </a:xfrm>
        </p:spPr>
        <p:txBody>
          <a:bodyPr/>
          <a:lstStyle/>
          <a:p>
            <a:pPr>
              <a:defRPr/>
            </a:pPr>
            <a:r>
              <a:rPr lang="fr-FR" sz="5400" b="1">
                <a:solidFill>
                  <a:srgbClr val="558ED5"/>
                </a:solidFill>
              </a:rPr>
              <a:t>In Software Engineering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755576" y="2332037"/>
            <a:ext cx="8229600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fr-FR" sz="4400"/>
              <a:t>« Languages are the primary way in which system developers communicate, design and implement software systems » 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 descr="TM-22.png"/>
          <p:cNvPicPr>
            <a:picLocks noGrp="1" noChangeAspect="1"/>
          </p:cNvPicPr>
          <p:nvPr>
            <p:ph idx="1"/>
          </p:nvPr>
        </p:nvPicPr>
        <p:blipFill>
          <a:blip r:embed="rId3"/>
          <a:srcRect t="30568" b="30567"/>
          <a:stretch/>
        </p:blipFill>
        <p:spPr bwMode="auto">
          <a:xfrm>
            <a:off x="395536" y="5189043"/>
            <a:ext cx="3034680" cy="1668956"/>
          </a:xfrm>
          <a:prstGeom prst="rect">
            <a:avLst/>
          </a:prstGeom>
        </p:spPr>
      </p:pic>
      <p:sp>
        <p:nvSpPr>
          <p:cNvPr id="5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85248" y="6372746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/>
              <a:t>14</a:t>
            </a:r>
          </a:p>
        </p:txBody>
      </p:sp>
      <p:pic>
        <p:nvPicPr>
          <p:cNvPr id="6" name="Image 2" descr="InitialConfig.gif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-324544" y="5013176"/>
            <a:ext cx="4283968" cy="898968"/>
          </a:xfrm>
          <a:prstGeom prst="rect">
            <a:avLst/>
          </a:prstGeom>
        </p:spPr>
      </p:pic>
      <p:pic>
        <p:nvPicPr>
          <p:cNvPr id="7" name="Image 6" descr="o37ti10.jp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0" y="2780928"/>
            <a:ext cx="2910639" cy="2304256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7020272" y="5470148"/>
            <a:ext cx="2133548" cy="140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9" descr="orange.jpeg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940152" y="1789212"/>
            <a:ext cx="1800200" cy="1800200"/>
          </a:xfrm>
          <a:prstGeom prst="rect">
            <a:avLst/>
          </a:prstGeom>
        </p:spPr>
      </p:pic>
      <p:pic>
        <p:nvPicPr>
          <p:cNvPr id="10" name="Image 10" descr="twitter_logo.png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5868144" y="4813548"/>
            <a:ext cx="3456384" cy="642888"/>
          </a:xfrm>
          <a:prstGeom prst="rect">
            <a:avLst/>
          </a:prstGeom>
        </p:spPr>
      </p:pic>
      <p:pic>
        <p:nvPicPr>
          <p:cNvPr id="11" name="Image 11" descr="logo4w.png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724129" y="3805437"/>
            <a:ext cx="2880320" cy="995020"/>
          </a:xfrm>
          <a:prstGeom prst="rect">
            <a:avLst/>
          </a:prstGeom>
        </p:spPr>
      </p:pic>
      <p:pic>
        <p:nvPicPr>
          <p:cNvPr id="12" name="Image 12" descr="android.jpeg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7847856" y="1861220"/>
            <a:ext cx="1728192" cy="1728192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1"/>
          <a:stretch/>
        </p:blipFill>
        <p:spPr bwMode="auto">
          <a:xfrm>
            <a:off x="4860032" y="5426846"/>
            <a:ext cx="2376264" cy="144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4" descr="Capture d’écran 2012-10-22 à 23.38.46.png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4860032" y="1645196"/>
            <a:ext cx="1882411" cy="1387919"/>
          </a:xfrm>
          <a:prstGeom prst="rect">
            <a:avLst/>
          </a:prstGeom>
        </p:spPr>
      </p:pic>
      <p:sp>
        <p:nvSpPr>
          <p:cNvPr id="15" name="Flèche vers la droite 15"/>
          <p:cNvSpPr/>
          <p:nvPr/>
        </p:nvSpPr>
        <p:spPr bwMode="auto">
          <a:xfrm>
            <a:off x="2843807" y="3212976"/>
            <a:ext cx="2088232" cy="100811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6" name="Connecteur droit 17"/>
          <p:cNvCxnSpPr>
            <a:cxnSpLocks/>
          </p:cNvCxnSpPr>
          <p:nvPr/>
        </p:nvCxnSpPr>
        <p:spPr bwMode="auto">
          <a:xfrm>
            <a:off x="3923928" y="-171400"/>
            <a:ext cx="72008" cy="702940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5"/>
          <p:cNvSpPr>
            <a:spLocks/>
          </p:cNvSpPr>
          <p:nvPr/>
        </p:nvSpPr>
        <p:spPr bwMode="auto">
          <a:xfrm>
            <a:off x="11625" y="23664"/>
            <a:ext cx="40793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sz="4400" b="1" u="sng">
                <a:solidFill>
                  <a:srgbClr val="008000"/>
                </a:solidFill>
              </a:rPr>
              <a:t>General Purpose </a:t>
            </a:r>
            <a:endParaRPr/>
          </a:p>
          <a:p>
            <a:pPr>
              <a:defRPr/>
            </a:pPr>
            <a:r>
              <a:rPr lang="fr-FR" sz="4400" b="1" u="sng">
                <a:solidFill>
                  <a:srgbClr val="008000"/>
                </a:solidFill>
              </a:rPr>
              <a:t>Languages</a:t>
            </a:r>
          </a:p>
          <a:p>
            <a:pPr>
              <a:defRPr/>
            </a:pPr>
            <a:r>
              <a:rPr lang="fr-FR" sz="2800" b="1">
                <a:solidFill>
                  <a:srgbClr val="008000"/>
                </a:solidFill>
              </a:rPr>
              <a:t>Assembly ?</a:t>
            </a:r>
            <a:endParaRPr/>
          </a:p>
          <a:p>
            <a:pPr>
              <a:defRPr/>
            </a:pPr>
            <a:r>
              <a:rPr lang="fr-FR" sz="2800" b="1">
                <a:solidFill>
                  <a:srgbClr val="008000"/>
                </a:solidFill>
              </a:rPr>
              <a:t>COBOL ? LISP ? C ? C++ ? </a:t>
            </a:r>
            <a:endParaRPr/>
          </a:p>
          <a:p>
            <a:pPr>
              <a:defRPr/>
            </a:pPr>
            <a:r>
              <a:rPr lang="fr-FR" sz="2800" b="1">
                <a:solidFill>
                  <a:srgbClr val="008000"/>
                </a:solidFill>
              </a:rPr>
              <a:t>Java? PHP ? C# ? Ruby ?</a:t>
            </a:r>
            <a:endParaRPr/>
          </a:p>
          <a:p>
            <a:pPr>
              <a:defRPr/>
            </a:pPr>
            <a:endParaRPr lang="fr-FR" sz="4400" b="1">
              <a:solidFill>
                <a:srgbClr val="008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0" y="-21167"/>
            <a:ext cx="9144000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fr-FR" sz="3600" b="1">
                <a:solidFill>
                  <a:srgbClr val="558ED5"/>
                </a:solidFill>
              </a:rPr>
              <a:t>Limits of General Purpose Languages (1)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67544" y="1169575"/>
            <a:ext cx="8229600" cy="4265108"/>
          </a:xfrm>
        </p:spPr>
        <p:txBody>
          <a:bodyPr/>
          <a:lstStyle/>
          <a:p>
            <a:pPr>
              <a:defRPr/>
            </a:pPr>
            <a:r>
              <a:rPr lang="fr-FR" b="1"/>
              <a:t>Abstractions</a:t>
            </a:r>
            <a:r>
              <a:rPr lang="fr-FR"/>
              <a:t> and </a:t>
            </a:r>
            <a:r>
              <a:rPr lang="fr-FR" b="1"/>
              <a:t>notations</a:t>
            </a:r>
            <a:r>
              <a:rPr lang="fr-FR"/>
              <a:t> used are not natural/suitable for the stakeholders </a:t>
            </a:r>
            <a:endParaRPr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15</a:t>
            </a:r>
          </a:p>
        </p:txBody>
      </p:sp>
      <p:pic>
        <p:nvPicPr>
          <p:cNvPr id="7" name="Image 9" descr="Can-a-Web-Developer-Also-be-a-Web-Designer-1.jp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3140968"/>
            <a:ext cx="3200356" cy="1800200"/>
          </a:xfrm>
          <a:prstGeom prst="rect">
            <a:avLst/>
          </a:prstGeom>
        </p:spPr>
      </p:pic>
      <p:pic>
        <p:nvPicPr>
          <p:cNvPr id="8" name="Image 10" descr="téléchargement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95736" y="2276872"/>
            <a:ext cx="4860032" cy="3645024"/>
          </a:xfrm>
          <a:prstGeom prst="rect">
            <a:avLst/>
          </a:prstGeom>
        </p:spPr>
      </p:pic>
      <p:pic>
        <p:nvPicPr>
          <p:cNvPr id="9" name="Image 7" descr="parents.jp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364088" y="5229200"/>
            <a:ext cx="1049176" cy="1799993"/>
          </a:xfrm>
          <a:prstGeom prst="rect">
            <a:avLst/>
          </a:prstGeom>
        </p:spPr>
      </p:pic>
      <p:pic>
        <p:nvPicPr>
          <p:cNvPr id="10" name="Image 8" descr="téléchargement.jpe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660232" y="3501008"/>
            <a:ext cx="2213868" cy="1734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67544" y="1124744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fr-FR"/>
              <a:t>Not targeted to a </a:t>
            </a:r>
            <a:r>
              <a:rPr lang="fr-FR" b="1"/>
              <a:t>particular</a:t>
            </a:r>
            <a:r>
              <a:rPr lang="fr-FR"/>
              <a:t> kind of problem, but to any kinds of software problem.</a:t>
            </a:r>
            <a:endParaRPr/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16</a:t>
            </a:r>
          </a:p>
        </p:txBody>
      </p:sp>
      <p:pic>
        <p:nvPicPr>
          <p:cNvPr id="6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323528" y="2924944"/>
            <a:ext cx="3744416" cy="3744416"/>
          </a:xfrm>
          <a:prstGeom prst="rect">
            <a:avLst/>
          </a:prstGeom>
          <a:noFill/>
        </p:spPr>
      </p:pic>
      <p:pic>
        <p:nvPicPr>
          <p:cNvPr id="7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211960" y="2852936"/>
            <a:ext cx="4248472" cy="3566947"/>
          </a:xfrm>
          <a:prstGeom prst="rect">
            <a:avLst/>
          </a:prstGeom>
          <a:noFill/>
        </p:spPr>
      </p:pic>
      <p:sp>
        <p:nvSpPr>
          <p:cNvPr id="8" name="Titre 1"/>
          <p:cNvSpPr>
            <a:spLocks/>
          </p:cNvSpPr>
          <p:nvPr/>
        </p:nvSpPr>
        <p:spPr bwMode="auto"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3600" b="1">
                <a:solidFill>
                  <a:srgbClr val="558ED5"/>
                </a:solidFill>
              </a:rPr>
              <a:t>Limits of General Purpose Languages (2)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67544" y="1124744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fr-FR"/>
              <a:t>Targeted to a </a:t>
            </a:r>
            <a:r>
              <a:rPr lang="fr-FR" b="1"/>
              <a:t>particular</a:t>
            </a:r>
            <a:r>
              <a:rPr lang="fr-FR"/>
              <a:t> kind of problem, with dedicated notations (textual or graphical), support (editor, checkers, etc.)</a:t>
            </a:r>
            <a:endParaRPr/>
          </a:p>
          <a:p>
            <a:pPr>
              <a:defRPr/>
            </a:pPr>
            <a:r>
              <a:rPr lang="fr-FR"/>
              <a:t>Promises: more « efficient » languages for resolving a set of specific problems in a domain</a:t>
            </a:r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17</a:t>
            </a:r>
          </a:p>
        </p:txBody>
      </p:sp>
      <p:pic>
        <p:nvPicPr>
          <p:cNvPr id="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3131840" y="3748234"/>
            <a:ext cx="3672408" cy="3083293"/>
          </a:xfrm>
          <a:prstGeom prst="rect">
            <a:avLst/>
          </a:prstGeom>
          <a:noFill/>
        </p:spPr>
      </p:pic>
      <p:sp>
        <p:nvSpPr>
          <p:cNvPr id="7" name="Titre 1"/>
          <p:cNvSpPr>
            <a:spLocks/>
          </p:cNvSpPr>
          <p:nvPr/>
        </p:nvSpPr>
        <p:spPr bwMode="auto"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4000" b="1">
                <a:solidFill>
                  <a:srgbClr val="558ED5"/>
                </a:solidFill>
              </a:rPr>
              <a:t>Domain Specific Languages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Crash course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lnSpc>
                <a:spcPct val="114999"/>
              </a:lnSpc>
              <a:defRPr/>
            </a:pPr>
            <a:r>
              <a:rPr/>
              <a:t>This will be fast and we will not cover everything...</a:t>
            </a:r>
          </a:p>
          <a:p>
            <a:pPr>
              <a:lnSpc>
                <a:spcPct val="114999"/>
              </a:lnSpc>
              <a:defRPr/>
            </a:pPr>
            <a:endParaRPr/>
          </a:p>
          <a:p>
            <a:pPr>
              <a:lnSpc>
                <a:spcPct val="114999"/>
              </a:lnSpc>
              <a:defRPr/>
            </a:pPr>
            <a:r>
              <a:rPr/>
              <a:t>Please ask question or do not hesitate to come back later to see me or one of the DiverSE team teachers and researchers</a:t>
            </a:r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56147" y="3342275"/>
            <a:ext cx="2685737" cy="30783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495737" y="3445178"/>
            <a:ext cx="2132213" cy="2975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0" y="1124744"/>
            <a:ext cx="8964488" cy="532859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fr-FR" sz="3600"/>
              <a:t>Long history: used for almost as long as computing has been done. </a:t>
            </a:r>
          </a:p>
          <a:p>
            <a:pPr>
              <a:defRPr/>
            </a:pPr>
            <a:r>
              <a:rPr lang="fr-FR" sz="3600"/>
              <a:t>You’re using DSLs in a daily basis</a:t>
            </a:r>
            <a:endParaRPr/>
          </a:p>
          <a:p>
            <a:pPr>
              <a:defRPr/>
            </a:pPr>
            <a:r>
              <a:rPr lang="fr-FR" sz="3600"/>
              <a:t>You’ve learnt many DSLs in your curriculum</a:t>
            </a:r>
            <a:endParaRPr/>
          </a:p>
          <a:p>
            <a:pPr>
              <a:defRPr/>
            </a:pPr>
            <a:endParaRPr lang="fr-FR" sz="3600" b="1"/>
          </a:p>
          <a:p>
            <a:pPr>
              <a:defRPr/>
            </a:pPr>
            <a:r>
              <a:rPr lang="fr-FR" sz="3600"/>
              <a:t>Examples to come! </a:t>
            </a:r>
            <a:endParaRPr/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18</a:t>
            </a:r>
          </a:p>
        </p:txBody>
      </p:sp>
      <p:sp>
        <p:nvSpPr>
          <p:cNvPr id="6" name="Titre 1"/>
          <p:cNvSpPr>
            <a:spLocks/>
          </p:cNvSpPr>
          <p:nvPr/>
        </p:nvSpPr>
        <p:spPr bwMode="auto">
          <a:xfrm>
            <a:off x="0" y="664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4000" b="1">
                <a:solidFill>
                  <a:srgbClr val="558ED5"/>
                </a:solidFill>
              </a:rPr>
              <a:t>Domain Specific Languages (DSLs)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5400" b="1">
                <a:solidFill>
                  <a:srgbClr val="558ED5"/>
                </a:solidFill>
              </a:rPr>
              <a:t>HTML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57200" y="4293096"/>
            <a:ext cx="8229600" cy="1833067"/>
          </a:xfrm>
        </p:spPr>
        <p:txBody>
          <a:bodyPr/>
          <a:lstStyle/>
          <a:p>
            <a:pPr marL="0" indent="0" algn="ctr">
              <a:buNone/>
              <a:defRPr/>
            </a:pPr>
            <a:endParaRPr lang="fr-FR"/>
          </a:p>
          <a:p>
            <a:pPr marL="0" indent="0" algn="ctr">
              <a:buNone/>
              <a:defRPr/>
            </a:pPr>
            <a:r>
              <a:rPr lang="fr-FR"/>
              <a:t>Domain: web (markup)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19</a:t>
            </a:r>
          </a:p>
        </p:txBody>
      </p:sp>
      <p:pic>
        <p:nvPicPr>
          <p:cNvPr id="7" name="Image 5" descr="Capture d’écran 2013-09-23 à 20.47.52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575" y="1412776"/>
            <a:ext cx="9144000" cy="2467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467544" y="2781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fr-FR" sz="5400" b="1">
                <a:solidFill>
                  <a:srgbClr val="558ED5"/>
                </a:solidFill>
              </a:rPr>
              <a:t>CSS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  <a:defRPr/>
            </a:pPr>
            <a:endParaRPr lang="fr-FR"/>
          </a:p>
          <a:p>
            <a:pPr marL="0" indent="0" algn="ctr">
              <a:buNone/>
              <a:defRPr/>
            </a:pPr>
            <a:r>
              <a:rPr lang="fr-FR"/>
              <a:t>Domain: web (styling)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20</a:t>
            </a:r>
          </a:p>
        </p:txBody>
      </p:sp>
      <p:pic>
        <p:nvPicPr>
          <p:cNvPr id="7" name="Image 4" descr="Capture d’écran 2013-09-23 à 20.52.54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1196752"/>
            <a:ext cx="9144000" cy="4307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467544" y="2781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fr-FR" sz="5400" b="1">
                <a:solidFill>
                  <a:srgbClr val="558ED5"/>
                </a:solidFill>
              </a:rPr>
              <a:t>SQL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  <a:defRPr/>
            </a:pPr>
            <a:endParaRPr lang="fr-FR"/>
          </a:p>
          <a:p>
            <a:pPr marL="0" indent="0" algn="ctr">
              <a:buNone/>
              <a:defRPr/>
            </a:pPr>
            <a:r>
              <a:rPr lang="fr-FR"/>
              <a:t>Domain: database (query)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21</a:t>
            </a:r>
          </a:p>
        </p:txBody>
      </p:sp>
      <p:pic>
        <p:nvPicPr>
          <p:cNvPr id="7" name="Image 5" descr="Capture d’écran 2013-09-23 à 20.57.10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47664" y="1268760"/>
            <a:ext cx="5929577" cy="4194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467544" y="2781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fr-FR" sz="5400" b="1">
                <a:solidFill>
                  <a:srgbClr val="558ED5"/>
                </a:solidFill>
              </a:rPr>
              <a:t>Makefile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  <a:defRPr/>
            </a:pPr>
            <a:endParaRPr lang="fr-FR"/>
          </a:p>
          <a:p>
            <a:pPr marL="0" indent="0" algn="ctr">
              <a:buNone/>
              <a:defRPr/>
            </a:pPr>
            <a:r>
              <a:rPr lang="fr-FR"/>
              <a:t>Domain: software building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22</a:t>
            </a:r>
          </a:p>
        </p:txBody>
      </p:sp>
      <p:pic>
        <p:nvPicPr>
          <p:cNvPr id="7" name="Image 4" descr="Capture d’écran 2013-09-23 à 21.02.39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71599" y="1052736"/>
            <a:ext cx="6480720" cy="4810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467544" y="2781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fr-FR" sz="4900" b="1">
                <a:solidFill>
                  <a:srgbClr val="558ED5"/>
                </a:solidFill>
              </a:rPr>
              <a:t>Lighthttpd configuration file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  <a:defRPr/>
            </a:pPr>
            <a:endParaRPr lang="fr-FR"/>
          </a:p>
          <a:p>
            <a:pPr marL="0" indent="0" algn="ctr">
              <a:buNone/>
              <a:defRPr/>
            </a:pPr>
            <a:r>
              <a:rPr lang="fr-FR"/>
              <a:t>Domain: web server (configuration)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23</a:t>
            </a:r>
          </a:p>
        </p:txBody>
      </p:sp>
      <p:pic>
        <p:nvPicPr>
          <p:cNvPr id="7" name="Image 5" descr="Capture d’écran 2013-09-23 à 21.06.15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95536" y="1268760"/>
            <a:ext cx="8239844" cy="4254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467544" y="2781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fr-FR" sz="5400" b="1">
                <a:solidFill>
                  <a:srgbClr val="558ED5"/>
                </a:solidFill>
              </a:rPr>
              <a:t>Graphviz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  <a:defRPr/>
            </a:pPr>
            <a:endParaRPr lang="fr-FR"/>
          </a:p>
          <a:p>
            <a:pPr marL="0" indent="0" algn="ctr">
              <a:buNone/>
              <a:defRPr/>
            </a:pPr>
            <a:r>
              <a:rPr lang="fr-FR"/>
              <a:t>Domain: graph (drawing)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24</a:t>
            </a:r>
          </a:p>
        </p:txBody>
      </p:sp>
      <p:pic>
        <p:nvPicPr>
          <p:cNvPr id="7" name="Image 4" descr="Capture d’écran 2013-09-23 à 21.10.06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927" y="1484784"/>
            <a:ext cx="4384706" cy="3744416"/>
          </a:xfrm>
          <a:prstGeom prst="rect">
            <a:avLst/>
          </a:prstGeom>
        </p:spPr>
      </p:pic>
      <p:pic>
        <p:nvPicPr>
          <p:cNvPr id="8" name="Image 6" descr="Capture d’écran 2013-09-23 à 21.09.33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27984" y="1484784"/>
            <a:ext cx="4557808" cy="3985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467544" y="27815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fr-FR" sz="5400" b="1">
                <a:solidFill>
                  <a:srgbClr val="558ED5"/>
                </a:solidFill>
              </a:rPr>
              <a:t>Regular expression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  <a:defRPr/>
            </a:pPr>
            <a:endParaRPr lang="fr-FR"/>
          </a:p>
          <a:p>
            <a:pPr marL="0" indent="0" algn="ctr">
              <a:buNone/>
              <a:defRPr/>
            </a:pPr>
            <a:r>
              <a:rPr lang="fr-FR"/>
              <a:t>Domain: strings (pattern matching)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25</a:t>
            </a:r>
          </a:p>
        </p:txBody>
      </p:sp>
      <p:pic>
        <p:nvPicPr>
          <p:cNvPr id="7" name="Image 5" descr="Capture d’écran 2013-09-23 à 21.12.47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" y="2420888"/>
            <a:ext cx="8964488" cy="1153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67544" y="5157192"/>
            <a:ext cx="8229600" cy="1833067"/>
          </a:xfrm>
        </p:spPr>
        <p:txBody>
          <a:bodyPr/>
          <a:lstStyle/>
          <a:p>
            <a:pPr marL="0" indent="0" algn="ctr">
              <a:buNone/>
              <a:defRPr/>
            </a:pPr>
            <a:endParaRPr lang="fr-FR"/>
          </a:p>
          <a:p>
            <a:pPr marL="0" indent="0" algn="ctr">
              <a:buNone/>
              <a:defRPr/>
            </a:pPr>
            <a:r>
              <a:rPr lang="fr-FR"/>
              <a:t>Domain: model management</a:t>
            </a:r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26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512" y="2060848"/>
            <a:ext cx="9144000" cy="22159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>
                <a:latin typeface="Consolas"/>
                <a:cs typeface="Consolas"/>
              </a:rPr>
              <a:t>self.questions-&gt;size </a:t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>
                <a:latin typeface="Consolas"/>
                <a:cs typeface="Consolas"/>
              </a:rPr>
              <a:t>self.employer-&gt;size</a:t>
            </a:r>
            <a:endParaRPr lang="en-US" sz="2400" b="1" i="0" u="none" strike="noStrike" cap="none">
              <a:ln>
                <a:noFill/>
              </a:ln>
              <a:latin typeface="Consolas"/>
              <a:cs typeface="Consolas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0" u="none" strike="noStrike" cap="none">
                <a:ln>
                  <a:noFill/>
                </a:ln>
                <a:latin typeface="Consolas"/>
                <a:cs typeface="Consolas"/>
              </a:rPr>
              <a:t>self.employee-&gt;select (v | v.wages&gt;10000 )-&gt;size</a:t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>
                <a:latin typeface="Consolas"/>
                <a:cs typeface="Consolas"/>
              </a:rPr>
              <a:t>Student.allInstances</a:t>
            </a:r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>
                <a:latin typeface="Consolas"/>
                <a:cs typeface="Consolas"/>
              </a:rPr>
              <a:t>  -&gt;forAll( p1, p2 | </a:t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>
                <a:latin typeface="Consolas"/>
                <a:cs typeface="Consolas"/>
              </a:rPr>
              <a:t>            p1 &lt;&gt; p2 implies p1.name &lt;&gt; p2.name )</a:t>
            </a:r>
            <a:endParaRPr lang="en-US" sz="2400" b="1" i="0" u="none" strike="noStrike" cap="none">
              <a:ln>
                <a:noFill/>
              </a:ln>
              <a:latin typeface="Consolas"/>
              <a:cs typeface="Consolas"/>
            </a:endParaRPr>
          </a:p>
        </p:txBody>
      </p:sp>
      <p:sp>
        <p:nvSpPr>
          <p:cNvPr id="7" name="Titre 1"/>
          <p:cNvSpPr>
            <a:spLocks/>
          </p:cNvSpPr>
          <p:nvPr/>
        </p:nvSpPr>
        <p:spPr bwMode="auto">
          <a:xfrm>
            <a:off x="467544" y="278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5400" b="1">
                <a:solidFill>
                  <a:srgbClr val="558ED5"/>
                </a:solidFill>
              </a:rPr>
              <a:t>OCL </a:t>
            </a:r>
            <a:r>
              <a:rPr lang="fr-FR" sz="1800" b="1">
                <a:solidFill>
                  <a:srgbClr val="558ED5"/>
                </a:solidFill>
              </a:rPr>
              <a:t>(Object constraint language)</a:t>
            </a:r>
            <a:endParaRPr lang="fr-FR" sz="5400" b="1">
              <a:solidFill>
                <a:srgbClr val="558ED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1043608" y="133698"/>
            <a:ext cx="7540625" cy="1143000"/>
          </a:xfrm>
        </p:spPr>
        <p:txBody>
          <a:bodyPr/>
          <a:lstStyle/>
          <a:p>
            <a:pPr>
              <a:defRPr/>
            </a:pPr>
            <a:r>
              <a:rPr lang="fr-FR" b="1">
                <a:solidFill>
                  <a:srgbClr val="558ED5"/>
                </a:solidFill>
              </a:rPr>
              <a:t>UML can be seen as a collection of domain-specific modeling languages</a:t>
            </a:r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27</a:t>
            </a:r>
          </a:p>
        </p:txBody>
      </p:sp>
      <p:pic>
        <p:nvPicPr>
          <p:cNvPr id="6" name="Image 4" descr="thumbdeploymentno3d.gif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83568" y="3645024"/>
            <a:ext cx="5279043" cy="2736304"/>
          </a:xfrm>
          <a:prstGeom prst="rect">
            <a:avLst/>
          </a:prstGeom>
        </p:spPr>
      </p:pic>
      <p:pic>
        <p:nvPicPr>
          <p:cNvPr id="7" name="Image 5" descr="thumbactivityno3d.gif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77012" y="1700808"/>
            <a:ext cx="3282343" cy="3096344"/>
          </a:xfrm>
          <a:prstGeom prst="rect">
            <a:avLst/>
          </a:prstGeom>
        </p:spPr>
      </p:pic>
      <p:pic>
        <p:nvPicPr>
          <p:cNvPr id="8" name="Image 6" descr="thumbstatediagno3d.gif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995936" y="2276872"/>
            <a:ext cx="4920208" cy="2583109"/>
          </a:xfrm>
          <a:prstGeom prst="rect">
            <a:avLst/>
          </a:prstGeom>
        </p:spPr>
      </p:pic>
      <p:pic>
        <p:nvPicPr>
          <p:cNvPr id="9" name="Image 7" descr="packageno3d.gif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971800" y="1930400"/>
            <a:ext cx="2917746" cy="1930647"/>
          </a:xfrm>
          <a:prstGeom prst="rect">
            <a:avLst/>
          </a:prstGeom>
        </p:spPr>
      </p:pic>
      <p:pic>
        <p:nvPicPr>
          <p:cNvPr id="10" name="Image 8" descr="thumbclassdiagramno3d.gif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835696" y="4574848"/>
            <a:ext cx="4635913" cy="2294777"/>
          </a:xfrm>
          <a:prstGeom prst="rect">
            <a:avLst/>
          </a:prstGeom>
        </p:spPr>
      </p:pic>
      <p:pic>
        <p:nvPicPr>
          <p:cNvPr id="11" name="Image 9" descr="thumbclassdiagramno3d.gif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8641" y="1988840"/>
            <a:ext cx="3840088" cy="1900844"/>
          </a:xfrm>
          <a:prstGeom prst="rect">
            <a:avLst/>
          </a:prstGeom>
        </p:spPr>
      </p:pic>
      <p:pic>
        <p:nvPicPr>
          <p:cNvPr id="12" name="Image 10" descr="usecaseactorno3.gif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779912" y="4509120"/>
            <a:ext cx="4699000" cy="965200"/>
          </a:xfrm>
          <a:prstGeom prst="rect">
            <a:avLst/>
          </a:prstGeom>
        </p:spPr>
      </p:pic>
      <p:pic>
        <p:nvPicPr>
          <p:cNvPr id="13" name="Image 11" descr="collaborationo3d.gif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043608" y="5229200"/>
            <a:ext cx="2664295" cy="1391796"/>
          </a:xfrm>
          <a:prstGeom prst="rect">
            <a:avLst/>
          </a:prstGeom>
        </p:spPr>
      </p:pic>
      <p:pic>
        <p:nvPicPr>
          <p:cNvPr id="14" name="Image 12" descr="statediagno3d.gif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4283968" y="4653136"/>
            <a:ext cx="3888432" cy="2045214"/>
          </a:xfrm>
          <a:prstGeom prst="rect">
            <a:avLst/>
          </a:prstGeom>
        </p:spPr>
      </p:pic>
      <p:sp>
        <p:nvSpPr>
          <p:cNvPr id="15" name="ZoneTexte 13"/>
          <p:cNvSpPr>
            <a:spLocks/>
          </p:cNvSpPr>
          <p:nvPr/>
        </p:nvSpPr>
        <p:spPr bwMode="auto">
          <a:xfrm>
            <a:off x="4646104" y="4725144"/>
            <a:ext cx="3779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sz="6000" b="1">
                <a:solidFill>
                  <a:srgbClr val="FF0000"/>
                </a:solidFill>
              </a:rPr>
              <a:t> Behavioral</a:t>
            </a:r>
          </a:p>
        </p:txBody>
      </p:sp>
      <p:sp>
        <p:nvSpPr>
          <p:cNvPr id="16" name="Rectangle 14"/>
          <p:cNvSpPr/>
          <p:nvPr/>
        </p:nvSpPr>
        <p:spPr bwMode="auto">
          <a:xfrm>
            <a:off x="251520" y="3573016"/>
            <a:ext cx="334546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6000" b="1">
                <a:solidFill>
                  <a:srgbClr val="FF0000"/>
                </a:solidFill>
              </a:rPr>
              <a:t>Structural</a:t>
            </a:r>
            <a:endParaRPr lang="fr-FR" sz="6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Course main purpose</a:t>
            </a:r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GEMOC modeling crash course - Introduction</a:t>
            </a:r>
            <a:endParaRPr lang="en-US" sz="1000" i="1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2</a:t>
            </a:r>
          </a:p>
        </p:txBody>
      </p:sp>
      <p:sp>
        <p:nvSpPr>
          <p:cNvPr id="7" name="Espace réservé du contenu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Most tools benefit from having a good user interface and user assistance. Some technologies helps to have very high level feature with very limited development cost. Thus making this kind of features available also for prototypes.</a:t>
            </a:r>
            <a:endParaRPr/>
          </a:p>
          <a:p>
            <a:pPr>
              <a:defRPr/>
            </a:pPr>
            <a:r>
              <a:rPr lang="fr-FR"/>
              <a:t>This course shows a set of technologies based on Eclipse and Modeling to (semi-automatically) build the tooling  that can be presented as a dedicated IDE for your concepts.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 b="1" i="0" u="none" strike="noStrike" cap="none" spc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Modeling in Science &amp; Engineering</a:t>
            </a:r>
            <a:endParaRPr/>
          </a:p>
        </p:txBody>
      </p:sp>
      <p:sp>
        <p:nvSpPr>
          <p:cNvPr id="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138" y="1223366"/>
            <a:ext cx="8520037" cy="5634632"/>
          </a:xfrm>
          <a:ln/>
        </p:spPr>
        <p:txBody>
          <a:bodyPr/>
          <a:lstStyle/>
          <a:p>
            <a:pPr marL="0" indent="0">
              <a:buNone/>
              <a:defRPr/>
            </a:pPr>
            <a:r>
              <a:rPr lang="en-US" sz="2700"/>
              <a:t>A Model is a </a:t>
            </a:r>
            <a:r>
              <a:rPr lang="en-US" sz="2700">
                <a:solidFill>
                  <a:srgbClr val="FF3300"/>
                </a:solidFill>
                <a:latin typeface="Arial Italic"/>
                <a:cs typeface="Arial Italic"/>
              </a:rPr>
              <a:t>simplified</a:t>
            </a:r>
            <a:r>
              <a:rPr lang="en-US" sz="2700"/>
              <a:t> representation of an </a:t>
            </a:r>
            <a:r>
              <a:rPr lang="en-US" sz="2700">
                <a:solidFill>
                  <a:srgbClr val="FF3300"/>
                </a:solidFill>
                <a:latin typeface="Arial Italic"/>
                <a:cs typeface="Arial Italic"/>
              </a:rPr>
              <a:t>aspect</a:t>
            </a:r>
            <a:r>
              <a:rPr lang="en-US" sz="2700"/>
              <a:t> of the World for a specific </a:t>
            </a:r>
            <a:r>
              <a:rPr lang="en-US" sz="2700">
                <a:solidFill>
                  <a:srgbClr val="FF3300"/>
                </a:solidFill>
                <a:latin typeface="Arial Italic"/>
                <a:cs typeface="Arial Italic"/>
              </a:rPr>
              <a:t>purpose</a:t>
            </a:r>
            <a:r>
              <a:rPr lang="en-US" sz="2700"/>
              <a:t> </a:t>
            </a:r>
            <a:endParaRPr/>
          </a:p>
        </p:txBody>
      </p:sp>
      <p:sp>
        <p:nvSpPr>
          <p:cNvPr id="6" name="Rectangle 6"/>
          <p:cNvSpPr/>
          <p:nvPr/>
        </p:nvSpPr>
        <p:spPr bwMode="auto">
          <a:xfrm>
            <a:off x="464343" y="5045272"/>
            <a:ext cx="1315699" cy="7772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1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M</a:t>
            </a:r>
            <a:r>
              <a:rPr lang="en-US" sz="3100" baseline="-250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0</a:t>
            </a:r>
            <a:endParaRPr/>
          </a:p>
          <a:p>
            <a:pPr>
              <a:defRPr/>
            </a:pPr>
            <a:r>
              <a:rPr lang="en-US" sz="20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(the world)</a:t>
            </a:r>
            <a:endParaRPr/>
          </a:p>
        </p:txBody>
      </p:sp>
      <p:sp>
        <p:nvSpPr>
          <p:cNvPr id="7" name="Rectangle 7"/>
          <p:cNvSpPr/>
          <p:nvPr/>
        </p:nvSpPr>
        <p:spPr bwMode="auto">
          <a:xfrm>
            <a:off x="464343" y="3527226"/>
            <a:ext cx="1120863" cy="1082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31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M</a:t>
            </a:r>
            <a:r>
              <a:rPr lang="en-US" sz="3100" baseline="-250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1</a:t>
            </a:r>
            <a:endParaRPr/>
          </a:p>
          <a:p>
            <a:pPr>
              <a:defRPr/>
            </a:pPr>
            <a:r>
              <a:rPr lang="en-US" sz="20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(modeling</a:t>
            </a:r>
            <a:endParaRPr/>
          </a:p>
          <a:p>
            <a:pPr>
              <a:defRPr/>
            </a:pPr>
            <a:r>
              <a:rPr lang="en-US" sz="20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space)</a:t>
            </a:r>
            <a:endParaRPr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678780" y="4875608"/>
            <a:ext cx="7465218" cy="1116"/>
          </a:xfrm>
          <a:prstGeom prst="line">
            <a:avLst/>
          </a:prstGeom>
          <a:noFill/>
          <a:ln w="57150" cap="sq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sp>
        <p:nvSpPr>
          <p:cNvPr id="9" name="Rectangle 9"/>
          <p:cNvSpPr/>
          <p:nvPr/>
        </p:nvSpPr>
        <p:spPr bwMode="auto">
          <a:xfrm>
            <a:off x="2270372" y="4536280"/>
            <a:ext cx="1668216" cy="25911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700">
                <a:latin typeface="Times New Roman Bold Italic"/>
                <a:ea typeface="ＭＳ Ｐゴシック"/>
                <a:cs typeface="Times New Roman Bold Italic"/>
              </a:rPr>
              <a:t>Is represented by</a:t>
            </a:r>
            <a:endParaRPr/>
          </a:p>
        </p:txBody>
      </p:sp>
      <p:pic>
        <p:nvPicPr>
          <p:cNvPr id="10" name="Picture 10"/>
          <p:cNvPicPr>
            <a:picLocks noChangeArrowheads="1"/>
          </p:cNvPicPr>
          <p:nvPr/>
        </p:nvPicPr>
        <p:blipFill>
          <a:blip r:embed="rId2"/>
          <a:stretch/>
        </p:blipFill>
        <p:spPr bwMode="auto">
          <a:xfrm>
            <a:off x="5634632" y="4955976"/>
            <a:ext cx="859482" cy="175021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1"/>
          <p:cNvSpPr/>
          <p:nvPr/>
        </p:nvSpPr>
        <p:spPr bwMode="auto">
          <a:xfrm>
            <a:off x="532432" y="2326183"/>
            <a:ext cx="3811734" cy="11430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2500">
                <a:latin typeface="Arial Italic"/>
                <a:ea typeface="ＭＳ Ｐゴシック"/>
                <a:cs typeface="Arial Italic"/>
              </a:rPr>
              <a:t>Specificity of Engineering:</a:t>
            </a:r>
            <a:endParaRPr/>
          </a:p>
          <a:p>
            <a:pPr>
              <a:defRPr/>
            </a:pPr>
            <a:r>
              <a:rPr lang="en-US" sz="2500">
                <a:latin typeface="Arial Italic"/>
                <a:ea typeface="ＭＳ Ｐゴシック"/>
                <a:cs typeface="Arial Italic"/>
              </a:rPr>
              <a:t>Model something not yet </a:t>
            </a:r>
            <a:endParaRPr/>
          </a:p>
          <a:p>
            <a:pPr>
              <a:defRPr/>
            </a:pPr>
            <a:r>
              <a:rPr lang="en-US" sz="2500">
                <a:latin typeface="Arial Italic"/>
                <a:ea typeface="ＭＳ Ｐゴシック"/>
                <a:cs typeface="Arial Italic"/>
              </a:rPr>
              <a:t>existing (in order to build it)</a:t>
            </a:r>
            <a:endParaRPr/>
          </a:p>
        </p:txBody>
      </p:sp>
      <p:pic>
        <p:nvPicPr>
          <p:cNvPr id="12" name="Picture 12"/>
          <p:cNvPicPr>
            <a:picLocks noChangeArrowheads="1"/>
          </p:cNvPicPr>
          <p:nvPr/>
        </p:nvPicPr>
        <p:blipFill>
          <a:blip r:embed="rId3"/>
          <a:stretch/>
        </p:blipFill>
        <p:spPr bwMode="auto">
          <a:xfrm>
            <a:off x="4955976" y="2821780"/>
            <a:ext cx="1617390" cy="190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3"/>
          <p:cNvPicPr>
            <a:picLocks noChangeArrowheads="1"/>
          </p:cNvPicPr>
          <p:nvPr/>
        </p:nvPicPr>
        <p:blipFill>
          <a:blip r:embed="rId4"/>
          <a:stretch/>
        </p:blipFill>
        <p:spPr bwMode="auto">
          <a:xfrm>
            <a:off x="6706194" y="2973585"/>
            <a:ext cx="2053827" cy="17412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7"/>
          <p:cNvGrpSpPr/>
          <p:nvPr/>
        </p:nvGrpSpPr>
        <p:grpSpPr bwMode="auto">
          <a:xfrm rot="-5399977">
            <a:off x="4439729" y="4550233"/>
            <a:ext cx="1659804" cy="486667"/>
            <a:chOff x="0" y="0"/>
            <a:chExt cx="1485" cy="434"/>
          </a:xfrm>
        </p:grpSpPr>
        <p:sp>
          <p:nvSpPr>
            <p:cNvPr id="15" name="AutoShape 14"/>
            <p:cNvSpPr/>
            <p:nvPr/>
          </p:nvSpPr>
          <p:spPr bwMode="auto">
            <a:xfrm>
              <a:off x="229" y="0"/>
              <a:ext cx="1255" cy="434"/>
            </a:xfrm>
            <a:custGeom>
              <a:avLst/>
              <a:gdLst/>
              <a:ahLst/>
              <a:cxnLst/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close/>
                  <a:moveTo>
                    <a:pt x="15200" y="0"/>
                  </a:moveTo>
                </a:path>
              </a:pathLst>
            </a:cu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" name="AutoShape 15"/>
            <p:cNvSpPr/>
            <p:nvPr/>
          </p:nvSpPr>
          <p:spPr bwMode="auto">
            <a:xfrm>
              <a:off x="92" y="109"/>
              <a:ext cx="92" cy="216"/>
            </a:xfrm>
            <a:custGeom>
              <a:avLst/>
              <a:gdLst/>
              <a:ahLst/>
              <a:cxnLst/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" name="AutoShape 16"/>
            <p:cNvSpPr/>
            <p:nvPr/>
          </p:nvSpPr>
          <p:spPr bwMode="auto">
            <a:xfrm>
              <a:off x="0" y="109"/>
              <a:ext cx="45" cy="216"/>
            </a:xfrm>
            <a:custGeom>
              <a:avLst/>
              <a:gdLst/>
              <a:ahLst/>
              <a:cxnLst/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</p:grpSp>
      <p:pic>
        <p:nvPicPr>
          <p:cNvPr id="18" name="Picture 18"/>
          <p:cNvPicPr>
            <a:picLocks noChangeArrowheads="1"/>
          </p:cNvPicPr>
          <p:nvPr/>
        </p:nvPicPr>
        <p:blipFill>
          <a:blip r:embed="rId5"/>
          <a:stretch/>
        </p:blipFill>
        <p:spPr bwMode="auto">
          <a:xfrm>
            <a:off x="7163841" y="4941465"/>
            <a:ext cx="1243458" cy="16999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AutoShape 19"/>
          <p:cNvSpPr/>
          <p:nvPr/>
        </p:nvSpPr>
        <p:spPr bwMode="auto">
          <a:xfrm>
            <a:off x="7667253" y="5012902"/>
            <a:ext cx="72552" cy="7143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7242" y="9250"/>
                </a:lnTo>
                <a:lnTo>
                  <a:pt x="17242" y="12350"/>
                </a:lnTo>
                <a:close/>
                <a:moveTo>
                  <a:pt x="18436" y="3163"/>
                </a:moveTo>
                <a:lnTo>
                  <a:pt x="14259" y="5149"/>
                </a:lnTo>
                <a:lnTo>
                  <a:pt x="16451" y="7341"/>
                </a:lnTo>
                <a:close/>
                <a:moveTo>
                  <a:pt x="10800" y="0"/>
                </a:moveTo>
                <a:lnTo>
                  <a:pt x="9250" y="4358"/>
                </a:lnTo>
                <a:lnTo>
                  <a:pt x="12350" y="4358"/>
                </a:lnTo>
                <a:close/>
                <a:moveTo>
                  <a:pt x="3163" y="3163"/>
                </a:moveTo>
                <a:lnTo>
                  <a:pt x="5149" y="7341"/>
                </a:lnTo>
                <a:lnTo>
                  <a:pt x="7341" y="5149"/>
                </a:lnTo>
                <a:close/>
                <a:moveTo>
                  <a:pt x="0" y="10800"/>
                </a:moveTo>
                <a:lnTo>
                  <a:pt x="4358" y="12350"/>
                </a:lnTo>
                <a:lnTo>
                  <a:pt x="4358" y="9250"/>
                </a:lnTo>
                <a:close/>
                <a:moveTo>
                  <a:pt x="3163" y="18436"/>
                </a:moveTo>
                <a:lnTo>
                  <a:pt x="7341" y="16451"/>
                </a:lnTo>
                <a:lnTo>
                  <a:pt x="5149" y="14259"/>
                </a:lnTo>
                <a:close/>
                <a:moveTo>
                  <a:pt x="10800" y="21600"/>
                </a:moveTo>
                <a:lnTo>
                  <a:pt x="12350" y="17242"/>
                </a:lnTo>
                <a:lnTo>
                  <a:pt x="9250" y="17242"/>
                </a:lnTo>
                <a:close/>
                <a:moveTo>
                  <a:pt x="18436" y="18436"/>
                </a:moveTo>
                <a:lnTo>
                  <a:pt x="16451" y="14259"/>
                </a:lnTo>
                <a:lnTo>
                  <a:pt x="14259" y="16451"/>
                </a:lnTo>
                <a:close/>
                <a:moveTo>
                  <a:pt x="10800" y="5400"/>
                </a:moveTo>
                <a:cubicBezTo>
                  <a:pt x="7818" y="5400"/>
                  <a:pt x="5400" y="7818"/>
                  <a:pt x="5400" y="10800"/>
                </a:cubicBez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lose/>
                <a:moveTo>
                  <a:pt x="10800" y="5400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sp>
        <p:nvSpPr>
          <p:cNvPr id="20" name="AutoShape 20"/>
          <p:cNvSpPr/>
          <p:nvPr/>
        </p:nvSpPr>
        <p:spPr bwMode="auto">
          <a:xfrm>
            <a:off x="7956351" y="5084340"/>
            <a:ext cx="72553" cy="7143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7242" y="9250"/>
                </a:lnTo>
                <a:lnTo>
                  <a:pt x="17242" y="12350"/>
                </a:lnTo>
                <a:close/>
                <a:moveTo>
                  <a:pt x="18436" y="3163"/>
                </a:moveTo>
                <a:lnTo>
                  <a:pt x="14259" y="5149"/>
                </a:lnTo>
                <a:lnTo>
                  <a:pt x="16451" y="7341"/>
                </a:lnTo>
                <a:close/>
                <a:moveTo>
                  <a:pt x="10800" y="0"/>
                </a:moveTo>
                <a:lnTo>
                  <a:pt x="9250" y="4358"/>
                </a:lnTo>
                <a:lnTo>
                  <a:pt x="12350" y="4358"/>
                </a:lnTo>
                <a:close/>
                <a:moveTo>
                  <a:pt x="3163" y="3163"/>
                </a:moveTo>
                <a:lnTo>
                  <a:pt x="5149" y="7341"/>
                </a:lnTo>
                <a:lnTo>
                  <a:pt x="7341" y="5149"/>
                </a:lnTo>
                <a:close/>
                <a:moveTo>
                  <a:pt x="0" y="10800"/>
                </a:moveTo>
                <a:lnTo>
                  <a:pt x="4358" y="12350"/>
                </a:lnTo>
                <a:lnTo>
                  <a:pt x="4358" y="9250"/>
                </a:lnTo>
                <a:close/>
                <a:moveTo>
                  <a:pt x="3163" y="18436"/>
                </a:moveTo>
                <a:lnTo>
                  <a:pt x="7341" y="16451"/>
                </a:lnTo>
                <a:lnTo>
                  <a:pt x="5149" y="14259"/>
                </a:lnTo>
                <a:close/>
                <a:moveTo>
                  <a:pt x="10800" y="21600"/>
                </a:moveTo>
                <a:lnTo>
                  <a:pt x="12350" y="17242"/>
                </a:lnTo>
                <a:lnTo>
                  <a:pt x="9250" y="17242"/>
                </a:lnTo>
                <a:close/>
                <a:moveTo>
                  <a:pt x="18436" y="18436"/>
                </a:moveTo>
                <a:lnTo>
                  <a:pt x="16451" y="14259"/>
                </a:lnTo>
                <a:lnTo>
                  <a:pt x="14259" y="16451"/>
                </a:lnTo>
                <a:close/>
                <a:moveTo>
                  <a:pt x="10800" y="5400"/>
                </a:moveTo>
                <a:cubicBezTo>
                  <a:pt x="7818" y="5400"/>
                  <a:pt x="5400" y="7818"/>
                  <a:pt x="5400" y="10800"/>
                </a:cubicBez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lose/>
                <a:moveTo>
                  <a:pt x="10800" y="5400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sp>
        <p:nvSpPr>
          <p:cNvPr id="21" name="AutoShape 21"/>
          <p:cNvSpPr/>
          <p:nvPr/>
        </p:nvSpPr>
        <p:spPr bwMode="auto">
          <a:xfrm>
            <a:off x="8243217" y="5228331"/>
            <a:ext cx="73669" cy="7143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7242" y="9250"/>
                </a:lnTo>
                <a:lnTo>
                  <a:pt x="17242" y="12350"/>
                </a:lnTo>
                <a:close/>
                <a:moveTo>
                  <a:pt x="18436" y="3163"/>
                </a:moveTo>
                <a:lnTo>
                  <a:pt x="14259" y="5149"/>
                </a:lnTo>
                <a:lnTo>
                  <a:pt x="16451" y="7341"/>
                </a:lnTo>
                <a:close/>
                <a:moveTo>
                  <a:pt x="10800" y="0"/>
                </a:moveTo>
                <a:lnTo>
                  <a:pt x="9250" y="4358"/>
                </a:lnTo>
                <a:lnTo>
                  <a:pt x="12350" y="4358"/>
                </a:lnTo>
                <a:close/>
                <a:moveTo>
                  <a:pt x="3163" y="3163"/>
                </a:moveTo>
                <a:lnTo>
                  <a:pt x="5149" y="7341"/>
                </a:lnTo>
                <a:lnTo>
                  <a:pt x="7341" y="5149"/>
                </a:lnTo>
                <a:close/>
                <a:moveTo>
                  <a:pt x="0" y="10800"/>
                </a:moveTo>
                <a:lnTo>
                  <a:pt x="4358" y="12350"/>
                </a:lnTo>
                <a:lnTo>
                  <a:pt x="4358" y="9250"/>
                </a:lnTo>
                <a:close/>
                <a:moveTo>
                  <a:pt x="3163" y="18436"/>
                </a:moveTo>
                <a:lnTo>
                  <a:pt x="7341" y="16451"/>
                </a:lnTo>
                <a:lnTo>
                  <a:pt x="5149" y="14259"/>
                </a:lnTo>
                <a:close/>
                <a:moveTo>
                  <a:pt x="10800" y="21600"/>
                </a:moveTo>
                <a:lnTo>
                  <a:pt x="12350" y="17242"/>
                </a:lnTo>
                <a:lnTo>
                  <a:pt x="9250" y="17242"/>
                </a:lnTo>
                <a:close/>
                <a:moveTo>
                  <a:pt x="18436" y="18436"/>
                </a:moveTo>
                <a:lnTo>
                  <a:pt x="16451" y="14259"/>
                </a:lnTo>
                <a:lnTo>
                  <a:pt x="14259" y="16451"/>
                </a:lnTo>
                <a:close/>
                <a:moveTo>
                  <a:pt x="10800" y="5400"/>
                </a:moveTo>
                <a:cubicBezTo>
                  <a:pt x="7818" y="5400"/>
                  <a:pt x="5400" y="7818"/>
                  <a:pt x="5400" y="10800"/>
                </a:cubicBez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lose/>
                <a:moveTo>
                  <a:pt x="10800" y="5400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sp>
        <p:nvSpPr>
          <p:cNvPr id="22" name="AutoShape 22"/>
          <p:cNvSpPr/>
          <p:nvPr/>
        </p:nvSpPr>
        <p:spPr bwMode="auto">
          <a:xfrm>
            <a:off x="7379271" y="5156893"/>
            <a:ext cx="73669" cy="7143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7242" y="9250"/>
                </a:lnTo>
                <a:lnTo>
                  <a:pt x="17242" y="12350"/>
                </a:lnTo>
                <a:close/>
                <a:moveTo>
                  <a:pt x="18436" y="3163"/>
                </a:moveTo>
                <a:lnTo>
                  <a:pt x="14259" y="5149"/>
                </a:lnTo>
                <a:lnTo>
                  <a:pt x="16451" y="7341"/>
                </a:lnTo>
                <a:close/>
                <a:moveTo>
                  <a:pt x="10800" y="0"/>
                </a:moveTo>
                <a:lnTo>
                  <a:pt x="9250" y="4358"/>
                </a:lnTo>
                <a:lnTo>
                  <a:pt x="12350" y="4358"/>
                </a:lnTo>
                <a:close/>
                <a:moveTo>
                  <a:pt x="3163" y="3163"/>
                </a:moveTo>
                <a:lnTo>
                  <a:pt x="5149" y="7341"/>
                </a:lnTo>
                <a:lnTo>
                  <a:pt x="7341" y="5149"/>
                </a:lnTo>
                <a:close/>
                <a:moveTo>
                  <a:pt x="0" y="10800"/>
                </a:moveTo>
                <a:lnTo>
                  <a:pt x="4358" y="12350"/>
                </a:lnTo>
                <a:lnTo>
                  <a:pt x="4358" y="9250"/>
                </a:lnTo>
                <a:close/>
                <a:moveTo>
                  <a:pt x="3163" y="18436"/>
                </a:moveTo>
                <a:lnTo>
                  <a:pt x="7341" y="16451"/>
                </a:lnTo>
                <a:lnTo>
                  <a:pt x="5149" y="14259"/>
                </a:lnTo>
                <a:close/>
                <a:moveTo>
                  <a:pt x="10800" y="21600"/>
                </a:moveTo>
                <a:lnTo>
                  <a:pt x="12350" y="17242"/>
                </a:lnTo>
                <a:lnTo>
                  <a:pt x="9250" y="17242"/>
                </a:lnTo>
                <a:close/>
                <a:moveTo>
                  <a:pt x="18436" y="18436"/>
                </a:moveTo>
                <a:lnTo>
                  <a:pt x="16451" y="14259"/>
                </a:lnTo>
                <a:lnTo>
                  <a:pt x="14259" y="16451"/>
                </a:lnTo>
                <a:close/>
                <a:moveTo>
                  <a:pt x="10800" y="5400"/>
                </a:moveTo>
                <a:cubicBezTo>
                  <a:pt x="7818" y="5400"/>
                  <a:pt x="5400" y="7818"/>
                  <a:pt x="5400" y="10800"/>
                </a:cubicBez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lose/>
                <a:moveTo>
                  <a:pt x="10800" y="5400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sp>
        <p:nvSpPr>
          <p:cNvPr id="23" name="AutoShape 23"/>
          <p:cNvSpPr/>
          <p:nvPr/>
        </p:nvSpPr>
        <p:spPr bwMode="auto">
          <a:xfrm>
            <a:off x="7163841" y="5373438"/>
            <a:ext cx="72553" cy="7143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7242" y="9250"/>
                </a:lnTo>
                <a:lnTo>
                  <a:pt x="17242" y="12350"/>
                </a:lnTo>
                <a:close/>
                <a:moveTo>
                  <a:pt x="18436" y="3163"/>
                </a:moveTo>
                <a:lnTo>
                  <a:pt x="14259" y="5149"/>
                </a:lnTo>
                <a:lnTo>
                  <a:pt x="16451" y="7341"/>
                </a:lnTo>
                <a:close/>
                <a:moveTo>
                  <a:pt x="10800" y="0"/>
                </a:moveTo>
                <a:lnTo>
                  <a:pt x="9250" y="4358"/>
                </a:lnTo>
                <a:lnTo>
                  <a:pt x="12350" y="4358"/>
                </a:lnTo>
                <a:close/>
                <a:moveTo>
                  <a:pt x="3163" y="3163"/>
                </a:moveTo>
                <a:lnTo>
                  <a:pt x="5149" y="7341"/>
                </a:lnTo>
                <a:lnTo>
                  <a:pt x="7341" y="5149"/>
                </a:lnTo>
                <a:close/>
                <a:moveTo>
                  <a:pt x="0" y="10800"/>
                </a:moveTo>
                <a:lnTo>
                  <a:pt x="4358" y="12350"/>
                </a:lnTo>
                <a:lnTo>
                  <a:pt x="4358" y="9250"/>
                </a:lnTo>
                <a:close/>
                <a:moveTo>
                  <a:pt x="3163" y="18436"/>
                </a:moveTo>
                <a:lnTo>
                  <a:pt x="7341" y="16451"/>
                </a:lnTo>
                <a:lnTo>
                  <a:pt x="5149" y="14259"/>
                </a:lnTo>
                <a:close/>
                <a:moveTo>
                  <a:pt x="10800" y="21600"/>
                </a:moveTo>
                <a:lnTo>
                  <a:pt x="12350" y="17242"/>
                </a:lnTo>
                <a:lnTo>
                  <a:pt x="9250" y="17242"/>
                </a:lnTo>
                <a:close/>
                <a:moveTo>
                  <a:pt x="18436" y="18436"/>
                </a:moveTo>
                <a:lnTo>
                  <a:pt x="16451" y="14259"/>
                </a:lnTo>
                <a:lnTo>
                  <a:pt x="14259" y="16451"/>
                </a:lnTo>
                <a:close/>
                <a:moveTo>
                  <a:pt x="10800" y="5400"/>
                </a:moveTo>
                <a:cubicBezTo>
                  <a:pt x="7818" y="5400"/>
                  <a:pt x="5400" y="7818"/>
                  <a:pt x="5400" y="10800"/>
                </a:cubicBez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lose/>
                <a:moveTo>
                  <a:pt x="10800" y="5400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sp>
        <p:nvSpPr>
          <p:cNvPr id="24" name="AutoShape 24"/>
          <p:cNvSpPr/>
          <p:nvPr/>
        </p:nvSpPr>
        <p:spPr bwMode="auto">
          <a:xfrm>
            <a:off x="7235278" y="6307707"/>
            <a:ext cx="72553" cy="7143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7242" y="9250"/>
                </a:lnTo>
                <a:lnTo>
                  <a:pt x="17242" y="12350"/>
                </a:lnTo>
                <a:close/>
                <a:moveTo>
                  <a:pt x="18436" y="3163"/>
                </a:moveTo>
                <a:lnTo>
                  <a:pt x="14259" y="5149"/>
                </a:lnTo>
                <a:lnTo>
                  <a:pt x="16451" y="7341"/>
                </a:lnTo>
                <a:close/>
                <a:moveTo>
                  <a:pt x="10800" y="0"/>
                </a:moveTo>
                <a:lnTo>
                  <a:pt x="9250" y="4358"/>
                </a:lnTo>
                <a:lnTo>
                  <a:pt x="12350" y="4358"/>
                </a:lnTo>
                <a:close/>
                <a:moveTo>
                  <a:pt x="3163" y="3163"/>
                </a:moveTo>
                <a:lnTo>
                  <a:pt x="5149" y="7341"/>
                </a:lnTo>
                <a:lnTo>
                  <a:pt x="7341" y="5149"/>
                </a:lnTo>
                <a:close/>
                <a:moveTo>
                  <a:pt x="0" y="10800"/>
                </a:moveTo>
                <a:lnTo>
                  <a:pt x="4358" y="12350"/>
                </a:lnTo>
                <a:lnTo>
                  <a:pt x="4358" y="9250"/>
                </a:lnTo>
                <a:close/>
                <a:moveTo>
                  <a:pt x="3163" y="18436"/>
                </a:moveTo>
                <a:lnTo>
                  <a:pt x="7341" y="16451"/>
                </a:lnTo>
                <a:lnTo>
                  <a:pt x="5149" y="14259"/>
                </a:lnTo>
                <a:close/>
                <a:moveTo>
                  <a:pt x="10800" y="21600"/>
                </a:moveTo>
                <a:lnTo>
                  <a:pt x="12350" y="17242"/>
                </a:lnTo>
                <a:lnTo>
                  <a:pt x="9250" y="17242"/>
                </a:lnTo>
                <a:close/>
                <a:moveTo>
                  <a:pt x="18436" y="18436"/>
                </a:moveTo>
                <a:lnTo>
                  <a:pt x="16451" y="14259"/>
                </a:lnTo>
                <a:lnTo>
                  <a:pt x="14259" y="16451"/>
                </a:lnTo>
                <a:close/>
                <a:moveTo>
                  <a:pt x="10800" y="5400"/>
                </a:moveTo>
                <a:cubicBezTo>
                  <a:pt x="7818" y="5400"/>
                  <a:pt x="5400" y="7818"/>
                  <a:pt x="5400" y="10800"/>
                </a:cubicBez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lose/>
                <a:moveTo>
                  <a:pt x="10800" y="5400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sp>
        <p:nvSpPr>
          <p:cNvPr id="25" name="AutoShape 25"/>
          <p:cNvSpPr/>
          <p:nvPr/>
        </p:nvSpPr>
        <p:spPr bwMode="auto">
          <a:xfrm>
            <a:off x="7450708" y="6452815"/>
            <a:ext cx="73669" cy="7143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7242" y="9250"/>
                </a:lnTo>
                <a:lnTo>
                  <a:pt x="17242" y="12350"/>
                </a:lnTo>
                <a:close/>
                <a:moveTo>
                  <a:pt x="18436" y="3163"/>
                </a:moveTo>
                <a:lnTo>
                  <a:pt x="14259" y="5149"/>
                </a:lnTo>
                <a:lnTo>
                  <a:pt x="16451" y="7341"/>
                </a:lnTo>
                <a:close/>
                <a:moveTo>
                  <a:pt x="10800" y="0"/>
                </a:moveTo>
                <a:lnTo>
                  <a:pt x="9250" y="4358"/>
                </a:lnTo>
                <a:lnTo>
                  <a:pt x="12350" y="4358"/>
                </a:lnTo>
                <a:close/>
                <a:moveTo>
                  <a:pt x="3163" y="3163"/>
                </a:moveTo>
                <a:lnTo>
                  <a:pt x="5149" y="7341"/>
                </a:lnTo>
                <a:lnTo>
                  <a:pt x="7341" y="5149"/>
                </a:lnTo>
                <a:close/>
                <a:moveTo>
                  <a:pt x="0" y="10800"/>
                </a:moveTo>
                <a:lnTo>
                  <a:pt x="4358" y="12350"/>
                </a:lnTo>
                <a:lnTo>
                  <a:pt x="4358" y="9250"/>
                </a:lnTo>
                <a:close/>
                <a:moveTo>
                  <a:pt x="3163" y="18436"/>
                </a:moveTo>
                <a:lnTo>
                  <a:pt x="7341" y="16451"/>
                </a:lnTo>
                <a:lnTo>
                  <a:pt x="5149" y="14259"/>
                </a:lnTo>
                <a:close/>
                <a:moveTo>
                  <a:pt x="10800" y="21600"/>
                </a:moveTo>
                <a:lnTo>
                  <a:pt x="12350" y="17242"/>
                </a:lnTo>
                <a:lnTo>
                  <a:pt x="9250" y="17242"/>
                </a:lnTo>
                <a:close/>
                <a:moveTo>
                  <a:pt x="18436" y="18436"/>
                </a:moveTo>
                <a:lnTo>
                  <a:pt x="16451" y="14259"/>
                </a:lnTo>
                <a:lnTo>
                  <a:pt x="14259" y="16451"/>
                </a:lnTo>
                <a:close/>
                <a:moveTo>
                  <a:pt x="10800" y="5400"/>
                </a:moveTo>
                <a:cubicBezTo>
                  <a:pt x="7818" y="5400"/>
                  <a:pt x="5400" y="7818"/>
                  <a:pt x="5400" y="10800"/>
                </a:cubicBez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lose/>
                <a:moveTo>
                  <a:pt x="10800" y="5400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sp>
        <p:nvSpPr>
          <p:cNvPr id="26" name="AutoShape 26"/>
          <p:cNvSpPr/>
          <p:nvPr/>
        </p:nvSpPr>
        <p:spPr bwMode="auto">
          <a:xfrm>
            <a:off x="7739806" y="6524253"/>
            <a:ext cx="73669" cy="7143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7242" y="9250"/>
                </a:lnTo>
                <a:lnTo>
                  <a:pt x="17242" y="12350"/>
                </a:lnTo>
                <a:close/>
                <a:moveTo>
                  <a:pt x="18436" y="3163"/>
                </a:moveTo>
                <a:lnTo>
                  <a:pt x="14259" y="5149"/>
                </a:lnTo>
                <a:lnTo>
                  <a:pt x="16451" y="7341"/>
                </a:lnTo>
                <a:close/>
                <a:moveTo>
                  <a:pt x="10800" y="0"/>
                </a:moveTo>
                <a:lnTo>
                  <a:pt x="9250" y="4358"/>
                </a:lnTo>
                <a:lnTo>
                  <a:pt x="12350" y="4358"/>
                </a:lnTo>
                <a:close/>
                <a:moveTo>
                  <a:pt x="3163" y="3163"/>
                </a:moveTo>
                <a:lnTo>
                  <a:pt x="5149" y="7341"/>
                </a:lnTo>
                <a:lnTo>
                  <a:pt x="7341" y="5149"/>
                </a:lnTo>
                <a:close/>
                <a:moveTo>
                  <a:pt x="0" y="10800"/>
                </a:moveTo>
                <a:lnTo>
                  <a:pt x="4358" y="12350"/>
                </a:lnTo>
                <a:lnTo>
                  <a:pt x="4358" y="9250"/>
                </a:lnTo>
                <a:close/>
                <a:moveTo>
                  <a:pt x="3163" y="18436"/>
                </a:moveTo>
                <a:lnTo>
                  <a:pt x="7341" y="16451"/>
                </a:lnTo>
                <a:lnTo>
                  <a:pt x="5149" y="14259"/>
                </a:lnTo>
                <a:close/>
                <a:moveTo>
                  <a:pt x="10800" y="21600"/>
                </a:moveTo>
                <a:lnTo>
                  <a:pt x="12350" y="17242"/>
                </a:lnTo>
                <a:lnTo>
                  <a:pt x="9250" y="17242"/>
                </a:lnTo>
                <a:close/>
                <a:moveTo>
                  <a:pt x="18436" y="18436"/>
                </a:moveTo>
                <a:lnTo>
                  <a:pt x="16451" y="14259"/>
                </a:lnTo>
                <a:lnTo>
                  <a:pt x="14259" y="16451"/>
                </a:lnTo>
                <a:close/>
                <a:moveTo>
                  <a:pt x="10800" y="5400"/>
                </a:moveTo>
                <a:cubicBezTo>
                  <a:pt x="7818" y="5400"/>
                  <a:pt x="5400" y="7818"/>
                  <a:pt x="5400" y="10800"/>
                </a:cubicBez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lose/>
                <a:moveTo>
                  <a:pt x="10800" y="5400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sp>
        <p:nvSpPr>
          <p:cNvPr id="27" name="AutoShape 27"/>
          <p:cNvSpPr/>
          <p:nvPr/>
        </p:nvSpPr>
        <p:spPr bwMode="auto">
          <a:xfrm>
            <a:off x="8027788" y="6452815"/>
            <a:ext cx="72553" cy="7143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7242" y="9250"/>
                </a:lnTo>
                <a:lnTo>
                  <a:pt x="17242" y="12350"/>
                </a:lnTo>
                <a:close/>
                <a:moveTo>
                  <a:pt x="18436" y="3163"/>
                </a:moveTo>
                <a:lnTo>
                  <a:pt x="14259" y="5149"/>
                </a:lnTo>
                <a:lnTo>
                  <a:pt x="16451" y="7341"/>
                </a:lnTo>
                <a:close/>
                <a:moveTo>
                  <a:pt x="10800" y="0"/>
                </a:moveTo>
                <a:lnTo>
                  <a:pt x="9250" y="4358"/>
                </a:lnTo>
                <a:lnTo>
                  <a:pt x="12350" y="4358"/>
                </a:lnTo>
                <a:close/>
                <a:moveTo>
                  <a:pt x="3163" y="3163"/>
                </a:moveTo>
                <a:lnTo>
                  <a:pt x="5149" y="7341"/>
                </a:lnTo>
                <a:lnTo>
                  <a:pt x="7341" y="5149"/>
                </a:lnTo>
                <a:close/>
                <a:moveTo>
                  <a:pt x="0" y="10800"/>
                </a:moveTo>
                <a:lnTo>
                  <a:pt x="4358" y="12350"/>
                </a:lnTo>
                <a:lnTo>
                  <a:pt x="4358" y="9250"/>
                </a:lnTo>
                <a:close/>
                <a:moveTo>
                  <a:pt x="3163" y="18436"/>
                </a:moveTo>
                <a:lnTo>
                  <a:pt x="7341" y="16451"/>
                </a:lnTo>
                <a:lnTo>
                  <a:pt x="5149" y="14259"/>
                </a:lnTo>
                <a:close/>
                <a:moveTo>
                  <a:pt x="10800" y="21600"/>
                </a:moveTo>
                <a:lnTo>
                  <a:pt x="12350" y="17242"/>
                </a:lnTo>
                <a:lnTo>
                  <a:pt x="9250" y="17242"/>
                </a:lnTo>
                <a:close/>
                <a:moveTo>
                  <a:pt x="18436" y="18436"/>
                </a:moveTo>
                <a:lnTo>
                  <a:pt x="16451" y="14259"/>
                </a:lnTo>
                <a:lnTo>
                  <a:pt x="14259" y="16451"/>
                </a:lnTo>
                <a:close/>
                <a:moveTo>
                  <a:pt x="10800" y="5400"/>
                </a:moveTo>
                <a:cubicBezTo>
                  <a:pt x="7818" y="5400"/>
                  <a:pt x="5400" y="7818"/>
                  <a:pt x="5400" y="10800"/>
                </a:cubicBez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lose/>
                <a:moveTo>
                  <a:pt x="10800" y="5400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sp>
        <p:nvSpPr>
          <p:cNvPr id="28" name="AutoShape 28"/>
          <p:cNvSpPr/>
          <p:nvPr/>
        </p:nvSpPr>
        <p:spPr bwMode="auto">
          <a:xfrm>
            <a:off x="8243217" y="6307707"/>
            <a:ext cx="73669" cy="7143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7242" y="9250"/>
                </a:lnTo>
                <a:lnTo>
                  <a:pt x="17242" y="12350"/>
                </a:lnTo>
                <a:close/>
                <a:moveTo>
                  <a:pt x="18436" y="3163"/>
                </a:moveTo>
                <a:lnTo>
                  <a:pt x="14259" y="5149"/>
                </a:lnTo>
                <a:lnTo>
                  <a:pt x="16451" y="7341"/>
                </a:lnTo>
                <a:close/>
                <a:moveTo>
                  <a:pt x="10800" y="0"/>
                </a:moveTo>
                <a:lnTo>
                  <a:pt x="9250" y="4358"/>
                </a:lnTo>
                <a:lnTo>
                  <a:pt x="12350" y="4358"/>
                </a:lnTo>
                <a:close/>
                <a:moveTo>
                  <a:pt x="3163" y="3163"/>
                </a:moveTo>
                <a:lnTo>
                  <a:pt x="5149" y="7341"/>
                </a:lnTo>
                <a:lnTo>
                  <a:pt x="7341" y="5149"/>
                </a:lnTo>
                <a:close/>
                <a:moveTo>
                  <a:pt x="0" y="10800"/>
                </a:moveTo>
                <a:lnTo>
                  <a:pt x="4358" y="12350"/>
                </a:lnTo>
                <a:lnTo>
                  <a:pt x="4358" y="9250"/>
                </a:lnTo>
                <a:close/>
                <a:moveTo>
                  <a:pt x="3163" y="18436"/>
                </a:moveTo>
                <a:lnTo>
                  <a:pt x="7341" y="16451"/>
                </a:lnTo>
                <a:lnTo>
                  <a:pt x="5149" y="14259"/>
                </a:lnTo>
                <a:close/>
                <a:moveTo>
                  <a:pt x="10800" y="21600"/>
                </a:moveTo>
                <a:lnTo>
                  <a:pt x="12350" y="17242"/>
                </a:lnTo>
                <a:lnTo>
                  <a:pt x="9250" y="17242"/>
                </a:lnTo>
                <a:close/>
                <a:moveTo>
                  <a:pt x="18436" y="18436"/>
                </a:moveTo>
                <a:lnTo>
                  <a:pt x="16451" y="14259"/>
                </a:lnTo>
                <a:lnTo>
                  <a:pt x="14259" y="16451"/>
                </a:lnTo>
                <a:close/>
                <a:moveTo>
                  <a:pt x="10800" y="5400"/>
                </a:moveTo>
                <a:cubicBezTo>
                  <a:pt x="7818" y="5400"/>
                  <a:pt x="5400" y="7818"/>
                  <a:pt x="5400" y="10800"/>
                </a:cubicBez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lose/>
                <a:moveTo>
                  <a:pt x="10800" y="5400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pic>
        <p:nvPicPr>
          <p:cNvPr id="29" name="Picture 29"/>
          <p:cNvPicPr>
            <a:picLocks noChangeArrowheads="1"/>
          </p:cNvPicPr>
          <p:nvPr/>
        </p:nvPicPr>
        <p:blipFill>
          <a:blip r:embed="rId6"/>
          <a:stretch/>
        </p:blipFill>
        <p:spPr bwMode="auto">
          <a:xfrm>
            <a:off x="4089796" y="5299768"/>
            <a:ext cx="801438" cy="122448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Espace réservé du numéro de diapositive 1"/>
          <p:cNvSpPr>
            <a:spLocks noGrp="1"/>
          </p:cNvSpPr>
          <p:nvPr>
            <p:ph type="sldNum" sz="quarter" idx="10"/>
          </p:nvPr>
        </p:nvSpPr>
        <p:spPr bwMode="auto">
          <a:xfrm>
            <a:off x="8665146" y="6592348"/>
            <a:ext cx="196452" cy="21431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56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Defining languages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28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Software Language Engineering (SLE)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 bwMode="auto">
          <a:xfrm>
            <a:off x="467544" y="1196752"/>
            <a:ext cx="8676456" cy="489654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en-US"/>
              <a:t>Application of systematic, disciplined, and measurable approaches to the development, deployment, use, and maintenance of software (domain-specific) languages</a:t>
            </a:r>
            <a:endParaRPr/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endParaRPr lang="en-US" sz="1200"/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en-US"/>
              <a:t>Supported by various kind of "</a:t>
            </a:r>
            <a:r>
              <a:rPr lang="en-US" sz="3200" b="1"/>
              <a:t>language workbench</a:t>
            </a:r>
            <a:r>
              <a:rPr lang="en-US"/>
              <a:t>"</a:t>
            </a:r>
            <a:endParaRPr/>
          </a:p>
          <a:p>
            <a:pPr marL="1076212" lvl="2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en-US"/>
              <a:t>Eclipse EMF, xText, Sirius, Melange, GEMOC, Papyrus</a:t>
            </a:r>
            <a:endParaRPr/>
          </a:p>
          <a:p>
            <a:pPr marL="1076212" lvl="2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en-US"/>
              <a:t>Jetbrain’s MPS</a:t>
            </a:r>
            <a:endParaRPr/>
          </a:p>
          <a:p>
            <a:pPr marL="1076212" lvl="2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en-US"/>
              <a:t>MS DSL Tools</a:t>
            </a:r>
            <a:endParaRPr/>
          </a:p>
          <a:p>
            <a:pPr marL="1076212" lvl="2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en-US"/>
              <a:t>Etc.</a:t>
            </a:r>
            <a:endParaRPr/>
          </a:p>
          <a:p>
            <a:pPr marL="361945" lvl="1" indent="-342900">
              <a:lnSpc>
                <a:spcPct val="100000"/>
              </a:lnSpc>
              <a:buFont typeface="Arial"/>
              <a:buChar char="•"/>
              <a:defRPr/>
            </a:pPr>
            <a:endParaRPr lang="en-US" sz="1200">
              <a:ea typeface="+mn-ea"/>
            </a:endParaRPr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en-US"/>
              <a:t>Various shapes and ways to implement software languages</a:t>
            </a:r>
            <a:endParaRPr/>
          </a:p>
          <a:p>
            <a:pPr marL="1076212" lvl="2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en-US"/>
              <a:t>External, internal or embedded DSLs, Profile, etc.</a:t>
            </a:r>
            <a:endParaRPr/>
          </a:p>
          <a:p>
            <a:pPr marL="1076212" lvl="2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en-US"/>
              <a:t>Grammar, metamodel, ontology, etc.</a:t>
            </a:r>
            <a:endParaRPr/>
          </a:p>
          <a:p>
            <a:pPr marL="361945" lvl="1" indent="-342900">
              <a:lnSpc>
                <a:spcPct val="100000"/>
              </a:lnSpc>
              <a:buFont typeface="Arial"/>
              <a:buChar char="•"/>
              <a:defRPr/>
            </a:pPr>
            <a:endParaRPr lang="en-US" sz="1200"/>
          </a:p>
          <a:p>
            <a:pPr marL="361945" lvl="1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en-US">
                <a:ea typeface="+mn-ea"/>
              </a:rPr>
              <a:t>More</a:t>
            </a:r>
            <a:r>
              <a:rPr lang="en-US"/>
              <a:t> and more literature, a dedicated Intl. conference (ACM SLE, cf. http://www.sleconf.org)…</a:t>
            </a: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29</a:t>
            </a:r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5"/>
          </p:nvPr>
        </p:nvSpPr>
        <p:spPr bwMode="auto"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/>
              <a:t>Overview of the MDE course - B. Combemale (UR1 &amp; Inria), May,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ln/>
        </p:spPr>
        <p:txBody>
          <a:bodyPr rIns="118264" anchor="t"/>
          <a:lstStyle/>
          <a:p>
            <a:pPr marL="40182" algn="ctr">
              <a:defRPr/>
            </a:pPr>
            <a:r>
              <a:rPr lang="en-US" b="1"/>
              <a:t>Comparing Abstract Syntax Systems</a:t>
            </a:r>
            <a:endParaRPr/>
          </a:p>
        </p:txBody>
      </p:sp>
      <p:grpSp>
        <p:nvGrpSpPr>
          <p:cNvPr id="5" name="Group 6"/>
          <p:cNvGrpSpPr/>
          <p:nvPr/>
        </p:nvGrpSpPr>
        <p:grpSpPr bwMode="auto">
          <a:xfrm>
            <a:off x="967755" y="2669976"/>
            <a:ext cx="1446609" cy="1143000"/>
            <a:chOff x="0" y="0"/>
            <a:chExt cx="1296" cy="1024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65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" name="AutoShape 4"/>
            <p:cNvSpPr/>
            <p:nvPr/>
          </p:nvSpPr>
          <p:spPr bwMode="auto">
            <a:xfrm>
              <a:off x="0" y="408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" name="Rectangle 5"/>
            <p:cNvSpPr/>
            <p:nvPr/>
          </p:nvSpPr>
          <p:spPr bwMode="auto">
            <a:xfrm>
              <a:off x="92" y="519"/>
              <a:ext cx="1149" cy="35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Pascal Language</a:t>
              </a:r>
              <a:endParaRPr/>
            </a:p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Grammar</a:t>
              </a:r>
              <a:endParaRPr/>
            </a:p>
          </p:txBody>
        </p:sp>
      </p:grpSp>
      <p:grpSp>
        <p:nvGrpSpPr>
          <p:cNvPr id="9" name="Group 10"/>
          <p:cNvGrpSpPr/>
          <p:nvPr/>
        </p:nvGrpSpPr>
        <p:grpSpPr bwMode="auto">
          <a:xfrm>
            <a:off x="967755" y="3843115"/>
            <a:ext cx="1446609" cy="1215553"/>
            <a:chOff x="0" y="0"/>
            <a:chExt cx="1296" cy="1089"/>
          </a:xfrm>
        </p:grpSpPr>
        <p:sp>
          <p:nvSpPr>
            <p:cNvPr id="10" name="Line 7"/>
            <p:cNvSpPr>
              <a:spLocks noChangeShapeType="1"/>
            </p:cNvSpPr>
            <p:nvPr/>
          </p:nvSpPr>
          <p:spPr bwMode="auto">
            <a:xfrm rot="10800000" flipH="1">
              <a:off x="648" y="0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" name="AutoShape 8"/>
            <p:cNvSpPr/>
            <p:nvPr/>
          </p:nvSpPr>
          <p:spPr bwMode="auto">
            <a:xfrm>
              <a:off x="0" y="409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" name="Rectangle 9"/>
            <p:cNvSpPr/>
            <p:nvPr/>
          </p:nvSpPr>
          <p:spPr bwMode="auto">
            <a:xfrm>
              <a:off x="120" y="521"/>
              <a:ext cx="1089" cy="35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A specific</a:t>
              </a:r>
              <a:endParaRPr/>
            </a:p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Pascal Program</a:t>
              </a:r>
              <a:endParaRPr/>
            </a:p>
          </p:txBody>
        </p:sp>
      </p:grpSp>
      <p:grpSp>
        <p:nvGrpSpPr>
          <p:cNvPr id="13" name="Group 14"/>
          <p:cNvGrpSpPr/>
          <p:nvPr/>
        </p:nvGrpSpPr>
        <p:grpSpPr bwMode="auto">
          <a:xfrm>
            <a:off x="1005707" y="5062017"/>
            <a:ext cx="1446609" cy="1458887"/>
            <a:chOff x="0" y="0"/>
            <a:chExt cx="1296" cy="1306"/>
          </a:xfrm>
        </p:grpSpPr>
        <p:sp>
          <p:nvSpPr>
            <p:cNvPr id="14" name="AutoShape 11"/>
            <p:cNvSpPr/>
            <p:nvPr/>
          </p:nvSpPr>
          <p:spPr bwMode="auto">
            <a:xfrm>
              <a:off x="0" y="312"/>
              <a:ext cx="1296" cy="994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5" name="Rectangle 12"/>
            <p:cNvSpPr/>
            <p:nvPr/>
          </p:nvSpPr>
          <p:spPr bwMode="auto">
            <a:xfrm>
              <a:off x="221" y="378"/>
              <a:ext cx="793" cy="71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A specific</a:t>
              </a:r>
              <a:endParaRPr/>
            </a:p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execution</a:t>
              </a:r>
              <a:endParaRPr/>
            </a:p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of a Pascal </a:t>
              </a:r>
              <a:endParaRPr/>
            </a:p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program</a:t>
              </a:r>
              <a:endParaRPr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rot="10800000" flipH="1">
              <a:off x="614" y="0"/>
              <a:ext cx="1" cy="27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</p:grpSp>
      <p:grpSp>
        <p:nvGrpSpPr>
          <p:cNvPr id="17" name="Group 18"/>
          <p:cNvGrpSpPr/>
          <p:nvPr/>
        </p:nvGrpSpPr>
        <p:grpSpPr bwMode="auto">
          <a:xfrm>
            <a:off x="1234529" y="1750219"/>
            <a:ext cx="910828" cy="876226"/>
            <a:chOff x="0" y="0"/>
            <a:chExt cx="816" cy="785"/>
          </a:xfrm>
        </p:grpSpPr>
        <p:sp>
          <p:nvSpPr>
            <p:cNvPr id="18" name="AutoShape 15"/>
            <p:cNvSpPr/>
            <p:nvPr/>
          </p:nvSpPr>
          <p:spPr bwMode="auto">
            <a:xfrm>
              <a:off x="0" y="305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9" name="Rectangle 16"/>
            <p:cNvSpPr/>
            <p:nvPr/>
          </p:nvSpPr>
          <p:spPr bwMode="auto">
            <a:xfrm>
              <a:off x="190" y="417"/>
              <a:ext cx="449" cy="17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EBNF</a:t>
              </a:r>
              <a:endParaRPr/>
            </a:p>
          </p:txBody>
        </p:sp>
        <p:sp>
          <p:nvSpPr>
            <p:cNvPr id="20" name="Freeform 17"/>
            <p:cNvSpPr/>
            <p:nvPr/>
          </p:nvSpPr>
          <p:spPr bwMode="auto">
            <a:xfrm rot="10800000" flipH="1">
              <a:off x="170" y="0"/>
              <a:ext cx="480" cy="302"/>
            </a:xfrm>
            <a:custGeom>
              <a:avLst/>
              <a:gdLst>
                <a:gd name="T0" fmla="*/ 21395 w 21600"/>
                <a:gd name="T1" fmla="*/ 752 h 21600"/>
                <a:gd name="T2" fmla="*/ 21600 w 21600"/>
                <a:gd name="T3" fmla="*/ 4137 h 21600"/>
                <a:gd name="T4" fmla="*/ 10800 w 21600"/>
                <a:gd name="T5" fmla="*/ 21600 h 21600"/>
                <a:gd name="T6" fmla="*/ 0 w 21600"/>
                <a:gd name="T7" fmla="*/ 4137 h 21600"/>
                <a:gd name="T8" fmla="*/ 307 w 21600"/>
                <a:gd name="T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 extrusionOk="0">
                  <a:moveTo>
                    <a:pt x="21395" y="752"/>
                  </a:moveTo>
                  <a:cubicBezTo>
                    <a:pt x="21531" y="1867"/>
                    <a:pt x="21600" y="3000"/>
                    <a:pt x="21600" y="4137"/>
                  </a:cubicBezTo>
                  <a:cubicBezTo>
                    <a:pt x="21600" y="13781"/>
                    <a:pt x="16765" y="21600"/>
                    <a:pt x="10800" y="21600"/>
                  </a:cubicBezTo>
                  <a:cubicBezTo>
                    <a:pt x="4835" y="21600"/>
                    <a:pt x="0" y="13781"/>
                    <a:pt x="0" y="4137"/>
                  </a:cubicBezTo>
                  <a:cubicBezTo>
                    <a:pt x="0" y="2743"/>
                    <a:pt x="103" y="1354"/>
                    <a:pt x="307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</p:grpSp>
      <p:grpSp>
        <p:nvGrpSpPr>
          <p:cNvPr id="21" name="Group 22"/>
          <p:cNvGrpSpPr/>
          <p:nvPr/>
        </p:nvGrpSpPr>
        <p:grpSpPr bwMode="auto">
          <a:xfrm>
            <a:off x="3045024" y="2121531"/>
            <a:ext cx="910828" cy="1302618"/>
            <a:chOff x="0" y="0"/>
            <a:chExt cx="816" cy="1167"/>
          </a:xfrm>
        </p:grpSpPr>
        <p:sp>
          <p:nvSpPr>
            <p:cNvPr id="22" name="Line 19"/>
            <p:cNvSpPr>
              <a:spLocks noChangeShapeType="1"/>
            </p:cNvSpPr>
            <p:nvPr/>
          </p:nvSpPr>
          <p:spPr bwMode="auto">
            <a:xfrm rot="10800000" flipH="1">
              <a:off x="416" y="514"/>
              <a:ext cx="1" cy="65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3" name="AutoShape 20"/>
            <p:cNvSpPr/>
            <p:nvPr/>
          </p:nvSpPr>
          <p:spPr bwMode="auto">
            <a:xfrm>
              <a:off x="0" y="0"/>
              <a:ext cx="816" cy="480"/>
            </a:xfrm>
            <a:prstGeom prst="roundRect">
              <a:avLst>
                <a:gd name="adj" fmla="val 1166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4" name="Rectangle 21"/>
            <p:cNvSpPr/>
            <p:nvPr/>
          </p:nvSpPr>
          <p:spPr bwMode="auto">
            <a:xfrm>
              <a:off x="220" y="112"/>
              <a:ext cx="394" cy="17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MOF</a:t>
              </a:r>
              <a:endParaRPr/>
            </a:p>
          </p:txBody>
        </p:sp>
      </p:grpSp>
      <p:grpSp>
        <p:nvGrpSpPr>
          <p:cNvPr id="25" name="Group 26"/>
          <p:cNvGrpSpPr/>
          <p:nvPr/>
        </p:nvGrpSpPr>
        <p:grpSpPr bwMode="auto">
          <a:xfrm>
            <a:off x="2777133" y="3151794"/>
            <a:ext cx="1446609" cy="1561579"/>
            <a:chOff x="0" y="0"/>
            <a:chExt cx="1296" cy="1399"/>
          </a:xfrm>
        </p:grpSpPr>
        <p:sp>
          <p:nvSpPr>
            <p:cNvPr id="26" name="Line 23"/>
            <p:cNvSpPr>
              <a:spLocks noChangeShapeType="1"/>
            </p:cNvSpPr>
            <p:nvPr/>
          </p:nvSpPr>
          <p:spPr bwMode="auto">
            <a:xfrm rot="10800000" flipH="1">
              <a:off x="656" y="647"/>
              <a:ext cx="1" cy="75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7" name="AutoShape 24"/>
            <p:cNvSpPr/>
            <p:nvPr/>
          </p:nvSpPr>
          <p:spPr bwMode="auto">
            <a:xfrm>
              <a:off x="0" y="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8" name="Rectangle 25"/>
            <p:cNvSpPr/>
            <p:nvPr/>
          </p:nvSpPr>
          <p:spPr bwMode="auto">
            <a:xfrm>
              <a:off x="231" y="115"/>
              <a:ext cx="880" cy="35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The UML</a:t>
              </a:r>
              <a:endParaRPr/>
            </a:p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meta-Model</a:t>
              </a:r>
              <a:endParaRPr/>
            </a:p>
          </p:txBody>
        </p:sp>
      </p:grpSp>
      <p:grpSp>
        <p:nvGrpSpPr>
          <p:cNvPr id="29" name="Group 29"/>
          <p:cNvGrpSpPr/>
          <p:nvPr/>
        </p:nvGrpSpPr>
        <p:grpSpPr bwMode="auto">
          <a:xfrm>
            <a:off x="2669976" y="5474628"/>
            <a:ext cx="1678780" cy="956592"/>
            <a:chOff x="0" y="0"/>
            <a:chExt cx="1678780" cy="956592"/>
          </a:xfrm>
        </p:grpSpPr>
        <p:sp>
          <p:nvSpPr>
            <p:cNvPr id="30" name="AutoShape 27"/>
            <p:cNvSpPr/>
            <p:nvPr/>
          </p:nvSpPr>
          <p:spPr bwMode="auto">
            <a:xfrm>
              <a:off x="0" y="0"/>
              <a:ext cx="1678780" cy="956592"/>
            </a:xfrm>
            <a:prstGeom prst="roundRect">
              <a:avLst>
                <a:gd name="adj" fmla="val 1171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1" name="Rectangle 28"/>
            <p:cNvSpPr/>
            <p:nvPr/>
          </p:nvSpPr>
          <p:spPr bwMode="auto">
            <a:xfrm>
              <a:off x="58522" y="73669"/>
              <a:ext cx="1510869" cy="80032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57798" bIns="0">
              <a:noAutofit/>
            </a:bodyPr>
            <a:lstStyle/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A Specific</a:t>
              </a:r>
              <a:endParaRPr/>
            </a:p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phenomenon</a:t>
              </a:r>
              <a:endParaRPr/>
            </a:p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corresponding to</a:t>
              </a:r>
              <a:endParaRPr/>
            </a:p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a UML </a:t>
              </a:r>
              <a:r>
                <a:rPr lang="en-US" sz="1300">
                  <a:latin typeface="Comic Sans MS"/>
                  <a:ea typeface="ＭＳ Ｐゴシック"/>
                  <a:cs typeface="Comic Sans MS"/>
                </a:rPr>
                <a:t>Model</a:t>
              </a:r>
              <a:endParaRPr/>
            </a:p>
          </p:txBody>
        </p:sp>
      </p:grpSp>
      <p:grpSp>
        <p:nvGrpSpPr>
          <p:cNvPr id="32" name="Group 33"/>
          <p:cNvGrpSpPr/>
          <p:nvPr/>
        </p:nvGrpSpPr>
        <p:grpSpPr bwMode="auto">
          <a:xfrm>
            <a:off x="2777133" y="4331629"/>
            <a:ext cx="1446609" cy="1145232"/>
            <a:chOff x="0" y="0"/>
            <a:chExt cx="1296" cy="1026"/>
          </a:xfrm>
        </p:grpSpPr>
        <p:sp>
          <p:nvSpPr>
            <p:cNvPr id="33" name="AutoShape 30"/>
            <p:cNvSpPr/>
            <p:nvPr/>
          </p:nvSpPr>
          <p:spPr bwMode="auto">
            <a:xfrm>
              <a:off x="0" y="0"/>
              <a:ext cx="1296" cy="680"/>
            </a:xfrm>
            <a:prstGeom prst="roundRect">
              <a:avLst>
                <a:gd name="adj" fmla="val 11764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4" name="Rectangle 31"/>
            <p:cNvSpPr/>
            <p:nvPr/>
          </p:nvSpPr>
          <p:spPr bwMode="auto">
            <a:xfrm>
              <a:off x="246" y="112"/>
              <a:ext cx="842" cy="35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lIns="0" tIns="0" rIns="57799" bIns="0">
              <a:spAutoFit/>
            </a:bodyPr>
            <a:lstStyle/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A Specific</a:t>
              </a:r>
              <a:endParaRPr/>
            </a:p>
            <a:p>
              <a:pPr marL="40182" algn="ctr">
                <a:defRPr/>
              </a:pPr>
              <a:r>
                <a:rPr lang="en-US" sz="13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rPr>
                <a:t>UML Model</a:t>
              </a:r>
              <a:endParaRPr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 rot="10800000" flipH="1">
              <a:off x="656" y="682"/>
              <a:ext cx="1" cy="34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</p:grpSp>
      <p:sp>
        <p:nvSpPr>
          <p:cNvPr id="36" name="Freeform 34"/>
          <p:cNvSpPr/>
          <p:nvPr/>
        </p:nvSpPr>
        <p:spPr bwMode="auto">
          <a:xfrm rot="10800000" flipH="1">
            <a:off x="3241476" y="1785550"/>
            <a:ext cx="535781" cy="337096"/>
          </a:xfrm>
          <a:custGeom>
            <a:avLst/>
            <a:gdLst>
              <a:gd name="T0" fmla="*/ 21395 w 21600"/>
              <a:gd name="T1" fmla="*/ 752 h 21600"/>
              <a:gd name="T2" fmla="*/ 21600 w 21600"/>
              <a:gd name="T3" fmla="*/ 4137 h 21600"/>
              <a:gd name="T4" fmla="*/ 10800 w 21600"/>
              <a:gd name="T5" fmla="*/ 21600 h 21600"/>
              <a:gd name="T6" fmla="*/ 0 w 21600"/>
              <a:gd name="T7" fmla="*/ 4137 h 21600"/>
              <a:gd name="T8" fmla="*/ 307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 extrusionOk="0">
                <a:moveTo>
                  <a:pt x="21395" y="752"/>
                </a:moveTo>
                <a:cubicBezTo>
                  <a:pt x="21531" y="1867"/>
                  <a:pt x="21600" y="3000"/>
                  <a:pt x="21600" y="4137"/>
                </a:cubicBezTo>
                <a:cubicBezTo>
                  <a:pt x="21600" y="13781"/>
                  <a:pt x="16765" y="21600"/>
                  <a:pt x="10800" y="21600"/>
                </a:cubicBezTo>
                <a:cubicBezTo>
                  <a:pt x="4835" y="21600"/>
                  <a:pt x="0" y="13781"/>
                  <a:pt x="0" y="4137"/>
                </a:cubicBezTo>
                <a:cubicBezTo>
                  <a:pt x="0" y="2743"/>
                  <a:pt x="103" y="1354"/>
                  <a:pt x="307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>
              <a:defRPr/>
            </a:pPr>
            <a:endParaRPr lang="fr-FR"/>
          </a:p>
        </p:txBody>
      </p:sp>
      <p:sp>
        <p:nvSpPr>
          <p:cNvPr id="37" name="Rectangle 35"/>
          <p:cNvSpPr/>
          <p:nvPr/>
        </p:nvSpPr>
        <p:spPr bwMode="auto">
          <a:xfrm>
            <a:off x="2813337" y="772418"/>
            <a:ext cx="1382016" cy="4616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40638" bIns="0">
            <a:spAutoFit/>
          </a:bodyPr>
          <a:lstStyle/>
          <a:p>
            <a:pPr marL="40182" algn="ctr">
              <a:defRPr/>
            </a:pPr>
            <a:r>
              <a:rPr lang="en-US" sz="1500">
                <a:latin typeface="Comic Sans MS"/>
                <a:ea typeface="ＭＳ Ｐゴシック"/>
                <a:cs typeface="Comic Sans MS"/>
              </a:rPr>
              <a:t>Technology #2</a:t>
            </a:r>
            <a:endParaRPr/>
          </a:p>
          <a:p>
            <a:pPr marL="40182" algn="ctr">
              <a:defRPr/>
            </a:pPr>
            <a:r>
              <a:rPr lang="en-US" sz="1500">
                <a:latin typeface="Comic Sans MS"/>
                <a:ea typeface="ＭＳ Ｐゴシック"/>
                <a:cs typeface="Comic Sans MS"/>
              </a:rPr>
              <a:t>(MOF + OCL)</a:t>
            </a:r>
            <a:endParaRPr/>
          </a:p>
        </p:txBody>
      </p:sp>
      <p:sp>
        <p:nvSpPr>
          <p:cNvPr id="38" name="Rectangle 36"/>
          <p:cNvSpPr/>
          <p:nvPr/>
        </p:nvSpPr>
        <p:spPr bwMode="auto">
          <a:xfrm>
            <a:off x="151805" y="2050480"/>
            <a:ext cx="619911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40638" bIns="0">
            <a:spAutoFit/>
          </a:bodyPr>
          <a:lstStyle/>
          <a:p>
            <a:pPr marL="40182">
              <a:defRPr/>
            </a:pPr>
            <a:r>
              <a:rPr lang="en-US" sz="35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M</a:t>
            </a:r>
            <a:r>
              <a:rPr lang="en-US" sz="3500" baseline="300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3</a:t>
            </a:r>
            <a:endParaRPr/>
          </a:p>
        </p:txBody>
      </p:sp>
      <p:sp>
        <p:nvSpPr>
          <p:cNvPr id="39" name="Rectangle 37"/>
          <p:cNvSpPr/>
          <p:nvPr/>
        </p:nvSpPr>
        <p:spPr bwMode="auto">
          <a:xfrm>
            <a:off x="151805" y="3161109"/>
            <a:ext cx="619911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40638" bIns="0">
            <a:spAutoFit/>
          </a:bodyPr>
          <a:lstStyle/>
          <a:p>
            <a:pPr marL="40182">
              <a:defRPr/>
            </a:pPr>
            <a:r>
              <a:rPr lang="en-US" sz="35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M</a:t>
            </a:r>
            <a:r>
              <a:rPr lang="en-US" sz="3500" baseline="300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2</a:t>
            </a:r>
            <a:endParaRPr/>
          </a:p>
        </p:txBody>
      </p:sp>
      <p:sp>
        <p:nvSpPr>
          <p:cNvPr id="40" name="Rectangle 38"/>
          <p:cNvSpPr/>
          <p:nvPr/>
        </p:nvSpPr>
        <p:spPr bwMode="auto">
          <a:xfrm>
            <a:off x="151805" y="4384476"/>
            <a:ext cx="571988" cy="53860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40638" bIns="0">
            <a:spAutoFit/>
          </a:bodyPr>
          <a:lstStyle/>
          <a:p>
            <a:pPr marL="40182">
              <a:defRPr/>
            </a:pPr>
            <a:r>
              <a:rPr lang="en-US" sz="35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M</a:t>
            </a:r>
            <a:r>
              <a:rPr lang="en-US" sz="3500" baseline="30000">
                <a:solidFill>
                  <a:srgbClr val="FF3300"/>
                </a:solidFill>
                <a:latin typeface="Comic Sans MS"/>
                <a:ea typeface="ＭＳ Ｐゴシック"/>
                <a:cs typeface="Comic Sans MS"/>
              </a:rPr>
              <a:t>1</a:t>
            </a:r>
            <a:endParaRPr/>
          </a:p>
        </p:txBody>
      </p:sp>
      <p:sp>
        <p:nvSpPr>
          <p:cNvPr id="41" name="Rectangle 39"/>
          <p:cNvSpPr/>
          <p:nvPr/>
        </p:nvSpPr>
        <p:spPr bwMode="auto">
          <a:xfrm>
            <a:off x="961489" y="759023"/>
            <a:ext cx="1864326" cy="92333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40638" bIns="0">
            <a:spAutoFit/>
          </a:bodyPr>
          <a:lstStyle/>
          <a:p>
            <a:pPr marL="40182" algn="ctr">
              <a:defRPr/>
            </a:pPr>
            <a:r>
              <a:rPr lang="en-US" sz="1500">
                <a:latin typeface="Comic Sans MS"/>
                <a:ea typeface="ＭＳ Ｐゴシック"/>
                <a:cs typeface="Comic Sans MS"/>
              </a:rPr>
              <a:t>Technology #1</a:t>
            </a:r>
            <a:endParaRPr/>
          </a:p>
          <a:p>
            <a:pPr marL="40182" algn="ctr">
              <a:defRPr/>
            </a:pPr>
            <a:r>
              <a:rPr lang="en-US" sz="1500">
                <a:latin typeface="Comic Sans MS"/>
                <a:ea typeface="ＭＳ Ｐゴシック"/>
                <a:cs typeface="Comic Sans MS"/>
              </a:rPr>
              <a:t>(formal grammars</a:t>
            </a:r>
            <a:endParaRPr/>
          </a:p>
          <a:p>
            <a:pPr marL="40182" algn="ctr">
              <a:defRPr/>
            </a:pPr>
            <a:r>
              <a:rPr lang="en-US" sz="1500">
                <a:latin typeface="Comic Sans MS"/>
                <a:ea typeface="ＭＳ Ｐゴシック"/>
                <a:cs typeface="Comic Sans MS"/>
              </a:rPr>
              <a:t>attribute grammars,</a:t>
            </a:r>
            <a:endParaRPr/>
          </a:p>
          <a:p>
            <a:pPr marL="40182" algn="ctr">
              <a:defRPr/>
            </a:pPr>
            <a:r>
              <a:rPr lang="en-US" sz="1500">
                <a:latin typeface="Comic Sans MS"/>
                <a:ea typeface="ＭＳ Ｐゴシック"/>
                <a:cs typeface="Comic Sans MS"/>
              </a:rPr>
              <a:t>etc.)</a:t>
            </a:r>
            <a:endParaRPr/>
          </a:p>
        </p:txBody>
      </p:sp>
      <p:grpSp>
        <p:nvGrpSpPr>
          <p:cNvPr id="42" name="Group 61"/>
          <p:cNvGrpSpPr/>
          <p:nvPr/>
        </p:nvGrpSpPr>
        <p:grpSpPr bwMode="auto">
          <a:xfrm>
            <a:off x="4339829" y="759024"/>
            <a:ext cx="4625578" cy="5400229"/>
            <a:chOff x="0" y="0"/>
            <a:chExt cx="4144" cy="4838"/>
          </a:xfrm>
        </p:grpSpPr>
        <p:sp>
          <p:nvSpPr>
            <p:cNvPr id="43" name="AutoShape 40"/>
            <p:cNvSpPr/>
            <p:nvPr/>
          </p:nvSpPr>
          <p:spPr bwMode="auto">
            <a:xfrm>
              <a:off x="0" y="1160"/>
              <a:ext cx="1296" cy="616"/>
            </a:xfrm>
            <a:prstGeom prst="roundRect">
              <a:avLst>
                <a:gd name="adj" fmla="val 11685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grpSp>
          <p:nvGrpSpPr>
            <p:cNvPr id="44" name="Group 60"/>
            <p:cNvGrpSpPr/>
            <p:nvPr/>
          </p:nvGrpSpPr>
          <p:grpSpPr bwMode="auto">
            <a:xfrm>
              <a:off x="136" y="0"/>
              <a:ext cx="4008" cy="4838"/>
              <a:chOff x="0" y="0"/>
              <a:chExt cx="4008" cy="4838"/>
            </a:xfrm>
          </p:grpSpPr>
          <p:sp>
            <p:nvSpPr>
              <p:cNvPr id="45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512" y="1775"/>
                <a:ext cx="1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6" name="AutoShape 42"/>
              <p:cNvSpPr/>
              <p:nvPr/>
            </p:nvSpPr>
            <p:spPr bwMode="auto">
              <a:xfrm>
                <a:off x="0" y="2184"/>
                <a:ext cx="952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7" name="Rectangle 43"/>
              <p:cNvSpPr/>
              <p:nvPr/>
            </p:nvSpPr>
            <p:spPr bwMode="auto">
              <a:xfrm>
                <a:off x="177" y="2298"/>
                <a:ext cx="719" cy="3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A XML</a:t>
                </a:r>
                <a:endParaRPr/>
              </a:p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document</a:t>
                </a:r>
                <a:endParaRPr/>
              </a:p>
            </p:txBody>
          </p:sp>
          <p:sp>
            <p:nvSpPr>
              <p:cNvPr id="48" name="Rectangle 44"/>
              <p:cNvSpPr/>
              <p:nvPr/>
            </p:nvSpPr>
            <p:spPr bwMode="auto">
              <a:xfrm>
                <a:off x="93" y="1275"/>
                <a:ext cx="890" cy="358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A XML DTD</a:t>
                </a:r>
                <a:endParaRPr/>
              </a:p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Or Schema</a:t>
                </a:r>
                <a:endParaRPr/>
              </a:p>
            </p:txBody>
          </p:sp>
          <p:sp>
            <p:nvSpPr>
              <p:cNvPr id="49" name="Line 45"/>
              <p:cNvSpPr>
                <a:spLocks noChangeShapeType="1"/>
              </p:cNvSpPr>
              <p:nvPr/>
            </p:nvSpPr>
            <p:spPr bwMode="auto">
              <a:xfrm rot="10800000" flipH="1">
                <a:off x="1563" y="2800"/>
                <a:ext cx="2" cy="652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0" name="AutoShape 46"/>
              <p:cNvSpPr/>
              <p:nvPr/>
            </p:nvSpPr>
            <p:spPr bwMode="auto">
              <a:xfrm>
                <a:off x="1120" y="3208"/>
                <a:ext cx="888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1" name="Rectangle 47"/>
              <p:cNvSpPr/>
              <p:nvPr/>
            </p:nvSpPr>
            <p:spPr bwMode="auto">
              <a:xfrm>
                <a:off x="1226" y="3323"/>
                <a:ext cx="719" cy="358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A XML</a:t>
                </a:r>
                <a:endParaRPr/>
              </a:p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document</a:t>
                </a:r>
                <a:endParaRPr/>
              </a:p>
            </p:txBody>
          </p:sp>
          <p:sp>
            <p:nvSpPr>
              <p:cNvPr id="52" name="AutoShape 48"/>
              <p:cNvSpPr/>
              <p:nvPr/>
            </p:nvSpPr>
            <p:spPr bwMode="auto">
              <a:xfrm>
                <a:off x="1051" y="2184"/>
                <a:ext cx="1024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3" name="Rectangle 49"/>
              <p:cNvSpPr/>
              <p:nvPr/>
            </p:nvSpPr>
            <p:spPr bwMode="auto">
              <a:xfrm>
                <a:off x="1141" y="2298"/>
                <a:ext cx="890" cy="3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A XML DTD</a:t>
                </a:r>
                <a:endParaRPr/>
              </a:p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or Schema</a:t>
                </a:r>
                <a:endParaRPr/>
              </a:p>
            </p:txBody>
          </p:sp>
          <p:sp>
            <p:nvSpPr>
              <p:cNvPr id="54" name="Rectangle 50"/>
              <p:cNvSpPr/>
              <p:nvPr/>
            </p:nvSpPr>
            <p:spPr bwMode="auto">
              <a:xfrm>
                <a:off x="49" y="12"/>
                <a:ext cx="1818" cy="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 algn="ctr">
                  <a:defRPr/>
                </a:pPr>
                <a:r>
                  <a:rPr lang="en-US" sz="1500">
                    <a:latin typeface="Comic Sans MS"/>
                    <a:ea typeface="ＭＳ Ｐゴシック"/>
                    <a:cs typeface="Comic Sans MS"/>
                  </a:rPr>
                  <a:t>Technology #3</a:t>
                </a:r>
                <a:endParaRPr/>
              </a:p>
              <a:p>
                <a:pPr marL="40182" algn="ctr">
                  <a:defRPr/>
                </a:pPr>
                <a:r>
                  <a:rPr lang="en-US" sz="1500">
                    <a:latin typeface="Comic Sans MS"/>
                    <a:ea typeface="ＭＳ Ｐゴシック"/>
                    <a:cs typeface="Comic Sans MS"/>
                  </a:rPr>
                  <a:t>(XML Meta-Language)</a:t>
                </a:r>
                <a:endParaRPr/>
              </a:p>
            </p:txBody>
          </p:sp>
          <p:sp>
            <p:nvSpPr>
              <p:cNvPr id="55" name="Line 51"/>
              <p:cNvSpPr>
                <a:spLocks noChangeShapeType="1"/>
              </p:cNvSpPr>
              <p:nvPr/>
            </p:nvSpPr>
            <p:spPr bwMode="auto">
              <a:xfrm rot="10800000" flipH="1">
                <a:off x="3055" y="1835"/>
                <a:ext cx="2" cy="653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6" name="AutoShape 52"/>
              <p:cNvSpPr/>
              <p:nvPr/>
            </p:nvSpPr>
            <p:spPr bwMode="auto">
              <a:xfrm>
                <a:off x="2543" y="2245"/>
                <a:ext cx="952" cy="624"/>
              </a:xfrm>
              <a:prstGeom prst="roundRect">
                <a:avLst>
                  <a:gd name="adj" fmla="val 11718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7" name="Rectangle 53"/>
              <p:cNvSpPr/>
              <p:nvPr/>
            </p:nvSpPr>
            <p:spPr bwMode="auto">
              <a:xfrm>
                <a:off x="2684" y="2360"/>
                <a:ext cx="669" cy="358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KIF</a:t>
                </a:r>
                <a:endParaRPr/>
              </a:p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Theories</a:t>
                </a:r>
                <a:endParaRPr/>
              </a:p>
            </p:txBody>
          </p:sp>
          <p:sp>
            <p:nvSpPr>
              <p:cNvPr id="58" name="AutoShape 54"/>
              <p:cNvSpPr/>
              <p:nvPr/>
            </p:nvSpPr>
            <p:spPr bwMode="auto">
              <a:xfrm>
                <a:off x="2407" y="1221"/>
                <a:ext cx="1296" cy="616"/>
              </a:xfrm>
              <a:prstGeom prst="roundRect">
                <a:avLst>
                  <a:gd name="adj" fmla="val 11685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9" name="Rectangle 55"/>
              <p:cNvSpPr/>
              <p:nvPr/>
            </p:nvSpPr>
            <p:spPr bwMode="auto">
              <a:xfrm>
                <a:off x="2642" y="1336"/>
                <a:ext cx="880" cy="358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57799" bIns="0">
                <a:spAutoFit/>
              </a:bodyPr>
              <a:lstStyle/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Upper Level</a:t>
                </a:r>
                <a:endParaRPr/>
              </a:p>
              <a:p>
                <a:pPr marL="40182" algn="ctr">
                  <a:defRPr/>
                </a:pPr>
                <a:r>
                  <a:rPr lang="en-US" sz="1300"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Ontologies</a:t>
                </a:r>
                <a:endParaRPr/>
              </a:p>
            </p:txBody>
          </p:sp>
          <p:sp>
            <p:nvSpPr>
              <p:cNvPr id="60" name="Rectangle 56"/>
              <p:cNvSpPr/>
              <p:nvPr/>
            </p:nvSpPr>
            <p:spPr bwMode="auto">
              <a:xfrm>
                <a:off x="2143" y="0"/>
                <a:ext cx="1865" cy="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 algn="ctr">
                  <a:defRPr/>
                </a:pPr>
                <a:r>
                  <a:rPr lang="en-US" sz="1500">
                    <a:latin typeface="Comic Sans MS"/>
                    <a:ea typeface="ＭＳ Ｐゴシック"/>
                    <a:cs typeface="Comic Sans MS"/>
                  </a:rPr>
                  <a:t>Technology #4</a:t>
                </a:r>
                <a:endParaRPr/>
              </a:p>
              <a:p>
                <a:pPr marL="40182" algn="ctr">
                  <a:defRPr/>
                </a:pPr>
                <a:r>
                  <a:rPr lang="en-US" sz="1500">
                    <a:latin typeface="Comic Sans MS"/>
                    <a:ea typeface="ＭＳ Ｐゴシック"/>
                    <a:cs typeface="Comic Sans MS"/>
                  </a:rPr>
                  <a:t>(Ontology engineering)</a:t>
                </a:r>
                <a:endParaRPr/>
              </a:p>
            </p:txBody>
          </p:sp>
          <p:sp>
            <p:nvSpPr>
              <p:cNvPr id="61" name="Rectangle 57"/>
              <p:cNvSpPr/>
              <p:nvPr/>
            </p:nvSpPr>
            <p:spPr bwMode="auto">
              <a:xfrm>
                <a:off x="0" y="4562"/>
                <a:ext cx="2528" cy="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>
                  <a:defRPr/>
                </a:pPr>
                <a:r>
                  <a:rPr lang="en-US" sz="2000">
                    <a:solidFill>
                      <a:srgbClr val="FF33CC"/>
                    </a:solidFill>
                    <a:latin typeface="Comic Sans MS"/>
                    <a:ea typeface="ＭＳ Ｐゴシック"/>
                    <a:cs typeface="Comic Sans MS"/>
                  </a:rPr>
                  <a:t>[XMI=MOF+XML+OCL]</a:t>
                </a:r>
                <a:endParaRPr/>
              </a:p>
            </p:txBody>
          </p:sp>
          <p:sp>
            <p:nvSpPr>
              <p:cNvPr id="62" name="Rectangle 58"/>
              <p:cNvSpPr/>
              <p:nvPr/>
            </p:nvSpPr>
            <p:spPr bwMode="auto">
              <a:xfrm>
                <a:off x="2575" y="3138"/>
                <a:ext cx="1194" cy="1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 algn="ctr">
                  <a:defRPr/>
                </a:pPr>
                <a:r>
                  <a:rPr lang="en-US" sz="1700">
                    <a:latin typeface="Comic Sans MS"/>
                    <a:ea typeface="ＭＳ Ｐゴシック"/>
                    <a:cs typeface="Comic Sans MS"/>
                  </a:rPr>
                  <a:t>+Description</a:t>
                </a:r>
                <a:endParaRPr/>
              </a:p>
              <a:p>
                <a:pPr marL="40182" algn="ctr">
                  <a:defRPr/>
                </a:pPr>
                <a:r>
                  <a:rPr lang="en-US" sz="1700">
                    <a:latin typeface="Comic Sans MS"/>
                    <a:ea typeface="ＭＳ Ｐゴシック"/>
                    <a:cs typeface="Comic Sans MS"/>
                  </a:rPr>
                  <a:t>Logics</a:t>
                </a:r>
                <a:endParaRPr/>
              </a:p>
              <a:p>
                <a:pPr marL="40182" algn="ctr">
                  <a:defRPr/>
                </a:pPr>
                <a:r>
                  <a:rPr lang="en-US" sz="1700">
                    <a:latin typeface="Comic Sans MS"/>
                    <a:ea typeface="ＭＳ Ｐゴシック"/>
                    <a:cs typeface="Comic Sans MS"/>
                  </a:rPr>
                  <a:t>+Conceptual</a:t>
                </a:r>
                <a:endParaRPr/>
              </a:p>
              <a:p>
                <a:pPr marL="40182" algn="ctr">
                  <a:defRPr/>
                </a:pPr>
                <a:r>
                  <a:rPr lang="en-US" sz="1700">
                    <a:latin typeface="Comic Sans MS"/>
                    <a:ea typeface="ＭＳ Ｐゴシック"/>
                    <a:cs typeface="Comic Sans MS"/>
                  </a:rPr>
                  <a:t>Graphs</a:t>
                </a:r>
                <a:endParaRPr/>
              </a:p>
              <a:p>
                <a:pPr marL="40182" algn="ctr">
                  <a:defRPr/>
                </a:pPr>
                <a:r>
                  <a:rPr lang="en-US" sz="1700">
                    <a:latin typeface="Comic Sans MS"/>
                    <a:ea typeface="ＭＳ Ｐゴシック"/>
                    <a:cs typeface="Comic Sans MS"/>
                  </a:rPr>
                  <a:t>+etc.</a:t>
                </a:r>
                <a:endParaRPr/>
              </a:p>
            </p:txBody>
          </p:sp>
          <p:sp>
            <p:nvSpPr>
              <p:cNvPr id="63" name="Rectangle 59"/>
              <p:cNvSpPr/>
              <p:nvPr/>
            </p:nvSpPr>
            <p:spPr bwMode="auto">
              <a:xfrm>
                <a:off x="0" y="3824"/>
                <a:ext cx="1954" cy="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>
                  <a:defRPr/>
                </a:pPr>
                <a:r>
                  <a:rPr lang="en-US" sz="1700">
                    <a:latin typeface="Comic Sans MS"/>
                    <a:ea typeface="ＭＳ Ｐゴシック"/>
                    <a:cs typeface="Comic Sans MS"/>
                  </a:rPr>
                  <a:t>+ Xlink, Xpath, XSLT</a:t>
                </a:r>
                <a:endParaRPr/>
              </a:p>
              <a:p>
                <a:pPr marL="40182">
                  <a:defRPr/>
                </a:pPr>
                <a:r>
                  <a:rPr lang="en-US" sz="1700">
                    <a:latin typeface="Comic Sans MS"/>
                    <a:ea typeface="ＭＳ Ｐゴシック"/>
                    <a:cs typeface="Comic Sans MS"/>
                  </a:rPr>
                  <a:t>+ RDF, OIL, DAML</a:t>
                </a:r>
                <a:endParaRPr/>
              </a:p>
              <a:p>
                <a:pPr marL="40182">
                  <a:defRPr/>
                </a:pPr>
                <a:r>
                  <a:rPr lang="en-US" sz="1700">
                    <a:latin typeface="Comic Sans MS"/>
                    <a:ea typeface="ＭＳ Ｐゴシック"/>
                    <a:cs typeface="Comic Sans MS"/>
                  </a:rPr>
                  <a:t>+ etc.</a:t>
                </a:r>
                <a:endParaRPr/>
              </a:p>
            </p:txBody>
          </p:sp>
        </p:grpSp>
      </p:grpSp>
      <p:sp>
        <p:nvSpPr>
          <p:cNvPr id="64" name="Rectangle 62"/>
          <p:cNvSpPr/>
          <p:nvPr/>
        </p:nvSpPr>
        <p:spPr bwMode="auto">
          <a:xfrm>
            <a:off x="6207663" y="6386350"/>
            <a:ext cx="2026625" cy="276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40637" bIns="0">
            <a:noAutofit/>
          </a:bodyPr>
          <a:lstStyle/>
          <a:p>
            <a:pPr marL="40182">
              <a:defRPr/>
            </a:pPr>
            <a:r>
              <a:rPr lang="en-US">
                <a:solidFill>
                  <a:schemeClr val="tx1"/>
                </a:solidFill>
                <a:latin typeface="Times New Roman Italic"/>
                <a:ea typeface="ＭＳ Ｐゴシック"/>
                <a:cs typeface="Times New Roman Italic"/>
              </a:rPr>
              <a:t>(From J. Bézivin)</a:t>
            </a:r>
            <a:endParaRPr/>
          </a:p>
        </p:txBody>
      </p:sp>
      <p:sp>
        <p:nvSpPr>
          <p:cNvPr id="65" name="Espace réservé du numéro de diapositive 1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Domain-Specific Languages (DSLs)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 bwMode="auto">
          <a:xfrm>
            <a:off x="467544" y="4725144"/>
            <a:ext cx="8280919" cy="122413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fr-FR"/>
              <a:t>Targeted to a </a:t>
            </a:r>
            <a:r>
              <a:rPr lang="fr-FR" b="1"/>
              <a:t>particular</a:t>
            </a:r>
            <a:r>
              <a:rPr lang="fr-FR"/>
              <a:t> kind of problem, with dedicated notations (textual or graphical), support (editor, checkers, etc.)</a:t>
            </a:r>
            <a:endParaRPr/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fr-FR"/>
              <a:t>Promises: more « efficient » languages for resolving a set of specific problems in a domain</a:t>
            </a:r>
          </a:p>
        </p:txBody>
      </p:sp>
      <p:pic>
        <p:nvPicPr>
          <p:cNvPr id="6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323528" y="980728"/>
            <a:ext cx="3744416" cy="3744416"/>
          </a:xfrm>
          <a:prstGeom prst="rect">
            <a:avLst/>
          </a:prstGeom>
          <a:noFill/>
        </p:spPr>
      </p:pic>
      <p:pic>
        <p:nvPicPr>
          <p:cNvPr id="7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211960" y="908720"/>
            <a:ext cx="4248472" cy="3566947"/>
          </a:xfrm>
          <a:prstGeom prst="rect">
            <a:avLst/>
          </a:prstGeom>
          <a:noFill/>
        </p:spPr>
      </p:pic>
      <p:sp>
        <p:nvSpPr>
          <p:cNvPr id="8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32</a:t>
            </a:r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15"/>
          </p:nvPr>
        </p:nvSpPr>
        <p:spPr bwMode="auto"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/>
              <a:t>Overview of the MDE course - B. Combemale (UR1 &amp; Inria), May,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Model-Driven Engineering (MDE)</a:t>
            </a:r>
            <a:endParaRPr lang="en-US"/>
          </a:p>
        </p:txBody>
      </p:sp>
      <p:sp>
        <p:nvSpPr>
          <p:cNvPr id="5" name="ZoneTexte 7"/>
          <p:cNvSpPr>
            <a:spLocks/>
          </p:cNvSpPr>
          <p:nvPr/>
        </p:nvSpPr>
        <p:spPr bwMode="auto">
          <a:xfrm>
            <a:off x="1438585" y="5302919"/>
            <a:ext cx="7056785" cy="692483"/>
          </a:xfrm>
          <a:prstGeom prst="rect">
            <a:avLst/>
          </a:prstGeom>
          <a:noFill/>
        </p:spPr>
        <p:txBody>
          <a:bodyPr wrap="square" lIns="91425" tIns="45713" rIns="91425" bIns="45713" rtlCol="0">
            <a:spAutoFit/>
          </a:bodyPr>
          <a:lstStyle/>
          <a:p>
            <a:pPr>
              <a:defRPr/>
            </a:pPr>
            <a:r>
              <a:rPr lang="fr-FR" sz="1500" b="1" i="1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fr-FR" sz="1200">
                <a:solidFill>
                  <a:srgbClr val="000000"/>
                </a:solidFill>
              </a:rPr>
              <a:t>, by Benoit Combemale, Robert B. France, Jean-Marc Jézéquel, Bernhard Rumpe, Jim R.H. Steel, and Didier Vojtisek. Chapman and Hall/CRC, pp.398, 2016. Companion website: http://mdebook.irisa.fr</a:t>
            </a:r>
            <a:endParaRPr lang="fr-FR" sz="1200">
              <a:solidFill>
                <a:srgbClr val="000000"/>
              </a:solidFill>
              <a:cs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71599" y="5349875"/>
            <a:ext cx="394978" cy="599405"/>
          </a:xfrm>
          <a:prstGeom prst="rect">
            <a:avLst/>
          </a:prstGeom>
          <a:ln>
            <a:noFill/>
          </a:ln>
        </p:spPr>
      </p:pic>
      <p:sp>
        <p:nvSpPr>
          <p:cNvPr id="7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33</a:t>
            </a:r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15"/>
          </p:nvPr>
        </p:nvSpPr>
        <p:spPr bwMode="auto"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/>
              <a:t>Overview of the MDE course - B. Combemale (UR1 &amp; Inria), May, 2016</a:t>
            </a:r>
            <a:endParaRPr/>
          </a:p>
        </p:txBody>
      </p:sp>
      <p:grpSp>
        <p:nvGrpSpPr>
          <p:cNvPr id="9" name="Groupe 485"/>
          <p:cNvGrpSpPr/>
          <p:nvPr/>
        </p:nvGrpSpPr>
        <p:grpSpPr bwMode="auto">
          <a:xfrm>
            <a:off x="1187625" y="908721"/>
            <a:ext cx="5624340" cy="4113180"/>
            <a:chOff x="2027238" y="1509713"/>
            <a:chExt cx="5089525" cy="3838575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27238" y="1509713"/>
              <a:ext cx="5089525" cy="38385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grpSp>
          <p:nvGrpSpPr>
            <p:cNvPr id="11" name="Group 205"/>
            <p:cNvGrpSpPr/>
            <p:nvPr/>
          </p:nvGrpSpPr>
          <p:grpSpPr bwMode="auto">
            <a:xfrm>
              <a:off x="2063751" y="1812926"/>
              <a:ext cx="3867150" cy="3451225"/>
              <a:chOff x="1299" y="1142"/>
              <a:chExt cx="2436" cy="2174"/>
            </a:xfrm>
          </p:grpSpPr>
          <p:sp>
            <p:nvSpPr>
              <p:cNvPr id="12" name="Freeform 5"/>
              <p:cNvSpPr/>
              <p:nvPr/>
            </p:nvSpPr>
            <p:spPr bwMode="auto">
              <a:xfrm>
                <a:off x="3677" y="2191"/>
                <a:ext cx="59" cy="1076"/>
              </a:xfrm>
              <a:custGeom>
                <a:avLst/>
                <a:gdLst>
                  <a:gd name="T0" fmla="*/ 0 w 176"/>
                  <a:gd name="T1" fmla="*/ 3223 h 3227"/>
                  <a:gd name="T2" fmla="*/ 3 w 176"/>
                  <a:gd name="T3" fmla="*/ 3217 h 3227"/>
                  <a:gd name="T4" fmla="*/ 16 w 176"/>
                  <a:gd name="T5" fmla="*/ 3210 h 3227"/>
                  <a:gd name="T6" fmla="*/ 32 w 176"/>
                  <a:gd name="T7" fmla="*/ 3200 h 3227"/>
                  <a:gd name="T8" fmla="*/ 60 w 176"/>
                  <a:gd name="T9" fmla="*/ 3152 h 3227"/>
                  <a:gd name="T10" fmla="*/ 69 w 176"/>
                  <a:gd name="T11" fmla="*/ 3122 h 3227"/>
                  <a:gd name="T12" fmla="*/ 75 w 176"/>
                  <a:gd name="T13" fmla="*/ 2985 h 3227"/>
                  <a:gd name="T14" fmla="*/ 76 w 176"/>
                  <a:gd name="T15" fmla="*/ 2431 h 3227"/>
                  <a:gd name="T16" fmla="*/ 76 w 176"/>
                  <a:gd name="T17" fmla="*/ 2118 h 3227"/>
                  <a:gd name="T18" fmla="*/ 81 w 176"/>
                  <a:gd name="T19" fmla="*/ 1780 h 3227"/>
                  <a:gd name="T20" fmla="*/ 85 w 176"/>
                  <a:gd name="T21" fmla="*/ 1738 h 3227"/>
                  <a:gd name="T22" fmla="*/ 92 w 176"/>
                  <a:gd name="T23" fmla="*/ 1706 h 3227"/>
                  <a:gd name="T24" fmla="*/ 115 w 176"/>
                  <a:gd name="T25" fmla="*/ 1655 h 3227"/>
                  <a:gd name="T26" fmla="*/ 128 w 176"/>
                  <a:gd name="T27" fmla="*/ 1642 h 3227"/>
                  <a:gd name="T28" fmla="*/ 135 w 176"/>
                  <a:gd name="T29" fmla="*/ 1636 h 3227"/>
                  <a:gd name="T30" fmla="*/ 134 w 176"/>
                  <a:gd name="T31" fmla="*/ 1626 h 3227"/>
                  <a:gd name="T32" fmla="*/ 127 w 176"/>
                  <a:gd name="T33" fmla="*/ 1617 h 3227"/>
                  <a:gd name="T34" fmla="*/ 112 w 176"/>
                  <a:gd name="T35" fmla="*/ 1600 h 3227"/>
                  <a:gd name="T36" fmla="*/ 92 w 176"/>
                  <a:gd name="T37" fmla="*/ 1554 h 3227"/>
                  <a:gd name="T38" fmla="*/ 85 w 176"/>
                  <a:gd name="T39" fmla="*/ 1524 h 3227"/>
                  <a:gd name="T40" fmla="*/ 81 w 176"/>
                  <a:gd name="T41" fmla="*/ 1480 h 3227"/>
                  <a:gd name="T42" fmla="*/ 76 w 176"/>
                  <a:gd name="T43" fmla="*/ 1133 h 3227"/>
                  <a:gd name="T44" fmla="*/ 76 w 176"/>
                  <a:gd name="T45" fmla="*/ 811 h 3227"/>
                  <a:gd name="T46" fmla="*/ 76 w 176"/>
                  <a:gd name="T47" fmla="*/ 423 h 3227"/>
                  <a:gd name="T48" fmla="*/ 72 w 176"/>
                  <a:gd name="T49" fmla="*/ 127 h 3227"/>
                  <a:gd name="T50" fmla="*/ 65 w 176"/>
                  <a:gd name="T51" fmla="*/ 95 h 3227"/>
                  <a:gd name="T52" fmla="*/ 55 w 176"/>
                  <a:gd name="T53" fmla="*/ 66 h 3227"/>
                  <a:gd name="T54" fmla="*/ 23 w 176"/>
                  <a:gd name="T55" fmla="*/ 20 h 3227"/>
                  <a:gd name="T56" fmla="*/ 7 w 176"/>
                  <a:gd name="T57" fmla="*/ 11 h 3227"/>
                  <a:gd name="T58" fmla="*/ 0 w 176"/>
                  <a:gd name="T59" fmla="*/ 7 h 3227"/>
                  <a:gd name="T60" fmla="*/ 1 w 176"/>
                  <a:gd name="T61" fmla="*/ 1 h 3227"/>
                  <a:gd name="T62" fmla="*/ 10 w 176"/>
                  <a:gd name="T63" fmla="*/ 0 h 3227"/>
                  <a:gd name="T64" fmla="*/ 42 w 176"/>
                  <a:gd name="T65" fmla="*/ 23 h 3227"/>
                  <a:gd name="T66" fmla="*/ 56 w 176"/>
                  <a:gd name="T67" fmla="*/ 42 h 3227"/>
                  <a:gd name="T68" fmla="*/ 68 w 176"/>
                  <a:gd name="T69" fmla="*/ 57 h 3227"/>
                  <a:gd name="T70" fmla="*/ 82 w 176"/>
                  <a:gd name="T71" fmla="*/ 112 h 3227"/>
                  <a:gd name="T72" fmla="*/ 91 w 176"/>
                  <a:gd name="T73" fmla="*/ 366 h 3227"/>
                  <a:gd name="T74" fmla="*/ 91 w 176"/>
                  <a:gd name="T75" fmla="*/ 816 h 3227"/>
                  <a:gd name="T76" fmla="*/ 91 w 176"/>
                  <a:gd name="T77" fmla="*/ 1192 h 3227"/>
                  <a:gd name="T78" fmla="*/ 95 w 176"/>
                  <a:gd name="T79" fmla="*/ 1498 h 3227"/>
                  <a:gd name="T80" fmla="*/ 101 w 176"/>
                  <a:gd name="T81" fmla="*/ 1534 h 3227"/>
                  <a:gd name="T82" fmla="*/ 111 w 176"/>
                  <a:gd name="T83" fmla="*/ 1567 h 3227"/>
                  <a:gd name="T84" fmla="*/ 138 w 176"/>
                  <a:gd name="T85" fmla="*/ 1607 h 3227"/>
                  <a:gd name="T86" fmla="*/ 157 w 176"/>
                  <a:gd name="T87" fmla="*/ 1619 h 3227"/>
                  <a:gd name="T88" fmla="*/ 176 w 176"/>
                  <a:gd name="T89" fmla="*/ 1629 h 3227"/>
                  <a:gd name="T90" fmla="*/ 154 w 176"/>
                  <a:gd name="T91" fmla="*/ 1642 h 3227"/>
                  <a:gd name="T92" fmla="*/ 138 w 176"/>
                  <a:gd name="T93" fmla="*/ 1653 h 3227"/>
                  <a:gd name="T94" fmla="*/ 112 w 176"/>
                  <a:gd name="T95" fmla="*/ 1688 h 3227"/>
                  <a:gd name="T96" fmla="*/ 102 w 176"/>
                  <a:gd name="T97" fmla="*/ 1712 h 3227"/>
                  <a:gd name="T98" fmla="*/ 98 w 176"/>
                  <a:gd name="T99" fmla="*/ 1747 h 3227"/>
                  <a:gd name="T100" fmla="*/ 92 w 176"/>
                  <a:gd name="T101" fmla="*/ 2088 h 3227"/>
                  <a:gd name="T102" fmla="*/ 91 w 176"/>
                  <a:gd name="T103" fmla="*/ 2431 h 3227"/>
                  <a:gd name="T104" fmla="*/ 86 w 176"/>
                  <a:gd name="T105" fmla="*/ 3126 h 3227"/>
                  <a:gd name="T106" fmla="*/ 71 w 176"/>
                  <a:gd name="T107" fmla="*/ 3164 h 3227"/>
                  <a:gd name="T108" fmla="*/ 56 w 176"/>
                  <a:gd name="T109" fmla="*/ 3190 h 3227"/>
                  <a:gd name="T110" fmla="*/ 24 w 176"/>
                  <a:gd name="T111" fmla="*/ 3224 h 3227"/>
                  <a:gd name="T112" fmla="*/ 9 w 176"/>
                  <a:gd name="T113" fmla="*/ 3227 h 3227"/>
                  <a:gd name="T114" fmla="*/ 1 w 176"/>
                  <a:gd name="T115" fmla="*/ 3226 h 3227"/>
                  <a:gd name="T116" fmla="*/ 0 w 176"/>
                  <a:gd name="T117" fmla="*/ 3223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7" extrusionOk="0">
                    <a:moveTo>
                      <a:pt x="0" y="3223"/>
                    </a:moveTo>
                    <a:lnTo>
                      <a:pt x="3" y="3217"/>
                    </a:lnTo>
                    <a:lnTo>
                      <a:pt x="16" y="3210"/>
                    </a:lnTo>
                    <a:lnTo>
                      <a:pt x="32" y="3200"/>
                    </a:lnTo>
                    <a:lnTo>
                      <a:pt x="60" y="3152"/>
                    </a:lnTo>
                    <a:lnTo>
                      <a:pt x="69" y="3122"/>
                    </a:lnTo>
                    <a:lnTo>
                      <a:pt x="75" y="2985"/>
                    </a:lnTo>
                    <a:lnTo>
                      <a:pt x="76" y="2431"/>
                    </a:lnTo>
                    <a:lnTo>
                      <a:pt x="76" y="2118"/>
                    </a:lnTo>
                    <a:lnTo>
                      <a:pt x="81" y="1780"/>
                    </a:lnTo>
                    <a:lnTo>
                      <a:pt x="85" y="1738"/>
                    </a:lnTo>
                    <a:lnTo>
                      <a:pt x="92" y="1706"/>
                    </a:lnTo>
                    <a:lnTo>
                      <a:pt x="115" y="1655"/>
                    </a:lnTo>
                    <a:lnTo>
                      <a:pt x="128" y="1642"/>
                    </a:lnTo>
                    <a:lnTo>
                      <a:pt x="135" y="1636"/>
                    </a:lnTo>
                    <a:lnTo>
                      <a:pt x="134" y="1626"/>
                    </a:lnTo>
                    <a:lnTo>
                      <a:pt x="127" y="1617"/>
                    </a:lnTo>
                    <a:lnTo>
                      <a:pt x="112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0"/>
                    </a:lnTo>
                    <a:lnTo>
                      <a:pt x="76" y="1133"/>
                    </a:lnTo>
                    <a:lnTo>
                      <a:pt x="76" y="811"/>
                    </a:lnTo>
                    <a:lnTo>
                      <a:pt x="76" y="423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6"/>
                    </a:lnTo>
                    <a:lnTo>
                      <a:pt x="23" y="20"/>
                    </a:lnTo>
                    <a:lnTo>
                      <a:pt x="7" y="11"/>
                    </a:lnTo>
                    <a:lnTo>
                      <a:pt x="0" y="7"/>
                    </a:lnTo>
                    <a:lnTo>
                      <a:pt x="1" y="1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2" y="112"/>
                    </a:lnTo>
                    <a:lnTo>
                      <a:pt x="91" y="366"/>
                    </a:lnTo>
                    <a:lnTo>
                      <a:pt x="91" y="816"/>
                    </a:lnTo>
                    <a:lnTo>
                      <a:pt x="91" y="1192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8" y="1607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8" y="1653"/>
                    </a:lnTo>
                    <a:lnTo>
                      <a:pt x="112" y="1688"/>
                    </a:lnTo>
                    <a:lnTo>
                      <a:pt x="102" y="1712"/>
                    </a:lnTo>
                    <a:lnTo>
                      <a:pt x="98" y="1747"/>
                    </a:lnTo>
                    <a:lnTo>
                      <a:pt x="92" y="2088"/>
                    </a:lnTo>
                    <a:lnTo>
                      <a:pt x="91" y="2431"/>
                    </a:lnTo>
                    <a:lnTo>
                      <a:pt x="86" y="3126"/>
                    </a:lnTo>
                    <a:lnTo>
                      <a:pt x="71" y="3164"/>
                    </a:lnTo>
                    <a:lnTo>
                      <a:pt x="56" y="3190"/>
                    </a:lnTo>
                    <a:lnTo>
                      <a:pt x="24" y="3224"/>
                    </a:lnTo>
                    <a:lnTo>
                      <a:pt x="9" y="3227"/>
                    </a:lnTo>
                    <a:lnTo>
                      <a:pt x="1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" name="Line 6"/>
              <p:cNvSpPr>
                <a:spLocks noChangeShapeType="1"/>
              </p:cNvSpPr>
              <p:nvPr/>
            </p:nvSpPr>
            <p:spPr bwMode="auto">
              <a:xfrm>
                <a:off x="1299" y="2124"/>
                <a:ext cx="438" cy="0"/>
              </a:xfrm>
              <a:prstGeom prst="line">
                <a:avLst/>
              </a:prstGeom>
              <a:noFill/>
              <a:ln w="7938">
                <a:solidFill>
                  <a:srgbClr val="BEBEB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2205" y="2101"/>
                <a:ext cx="27" cy="15"/>
              </a:xfrm>
              <a:custGeom>
                <a:avLst/>
                <a:gdLst>
                  <a:gd name="T0" fmla="*/ 0 w 80"/>
                  <a:gd name="T1" fmla="*/ 45 h 45"/>
                  <a:gd name="T2" fmla="*/ 80 w 80"/>
                  <a:gd name="T3" fmla="*/ 45 h 45"/>
                  <a:gd name="T4" fmla="*/ 33 w 80"/>
                  <a:gd name="T5" fmla="*/ 0 h 45"/>
                  <a:gd name="T6" fmla="*/ 23 w 80"/>
                  <a:gd name="T7" fmla="*/ 15 h 45"/>
                  <a:gd name="T8" fmla="*/ 13 w 80"/>
                  <a:gd name="T9" fmla="*/ 3 h 45"/>
                  <a:gd name="T10" fmla="*/ 0 w 80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45" extrusionOk="0">
                    <a:moveTo>
                      <a:pt x="0" y="45"/>
                    </a:moveTo>
                    <a:lnTo>
                      <a:pt x="80" y="45"/>
                    </a:lnTo>
                    <a:lnTo>
                      <a:pt x="33" y="0"/>
                    </a:lnTo>
                    <a:lnTo>
                      <a:pt x="23" y="15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" name="Freeform 8"/>
              <p:cNvSpPr/>
              <p:nvPr/>
            </p:nvSpPr>
            <p:spPr bwMode="auto">
              <a:xfrm>
                <a:off x="2223" y="2095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4 w 76"/>
                  <a:gd name="T5" fmla="*/ 137 h 173"/>
                  <a:gd name="T6" fmla="*/ 76 w 76"/>
                  <a:gd name="T7" fmla="*/ 134 h 173"/>
                  <a:gd name="T8" fmla="*/ 67 w 76"/>
                  <a:gd name="T9" fmla="*/ 105 h 173"/>
                  <a:gd name="T10" fmla="*/ 43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0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 extrusionOk="0">
                    <a:moveTo>
                      <a:pt x="41" y="173"/>
                    </a:moveTo>
                    <a:lnTo>
                      <a:pt x="57" y="163"/>
                    </a:lnTo>
                    <a:lnTo>
                      <a:pt x="74" y="137"/>
                    </a:lnTo>
                    <a:lnTo>
                      <a:pt x="76" y="134"/>
                    </a:lnTo>
                    <a:lnTo>
                      <a:pt x="67" y="105"/>
                    </a:lnTo>
                    <a:lnTo>
                      <a:pt x="43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" name="Freeform 9"/>
              <p:cNvSpPr/>
              <p:nvPr/>
            </p:nvSpPr>
            <p:spPr bwMode="auto">
              <a:xfrm>
                <a:off x="2172" y="2167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6 w 515"/>
                  <a:gd name="T3" fmla="*/ 0 h 140"/>
                  <a:gd name="T4" fmla="*/ 460 w 515"/>
                  <a:gd name="T5" fmla="*/ 2 h 140"/>
                  <a:gd name="T6" fmla="*/ 484 w 515"/>
                  <a:gd name="T7" fmla="*/ 12 h 140"/>
                  <a:gd name="T8" fmla="*/ 503 w 515"/>
                  <a:gd name="T9" fmla="*/ 31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6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1 h 140"/>
                  <a:gd name="T40" fmla="*/ 30 w 515"/>
                  <a:gd name="T41" fmla="*/ 12 h 140"/>
                  <a:gd name="T42" fmla="*/ 55 w 515"/>
                  <a:gd name="T43" fmla="*/ 2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 extrusionOk="0">
                    <a:moveTo>
                      <a:pt x="69" y="0"/>
                    </a:moveTo>
                    <a:lnTo>
                      <a:pt x="446" y="0"/>
                    </a:lnTo>
                    <a:lnTo>
                      <a:pt x="460" y="2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6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1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2175" y="2093"/>
                <a:ext cx="168" cy="114"/>
              </a:xfrm>
              <a:custGeom>
                <a:avLst/>
                <a:gdLst>
                  <a:gd name="T0" fmla="*/ 155 w 502"/>
                  <a:gd name="T1" fmla="*/ 342 h 342"/>
                  <a:gd name="T2" fmla="*/ 359 w 502"/>
                  <a:gd name="T3" fmla="*/ 342 h 342"/>
                  <a:gd name="T4" fmla="*/ 381 w 502"/>
                  <a:gd name="T5" fmla="*/ 342 h 342"/>
                  <a:gd name="T6" fmla="*/ 421 w 502"/>
                  <a:gd name="T7" fmla="*/ 334 h 342"/>
                  <a:gd name="T8" fmla="*/ 459 w 502"/>
                  <a:gd name="T9" fmla="*/ 314 h 342"/>
                  <a:gd name="T10" fmla="*/ 486 w 502"/>
                  <a:gd name="T11" fmla="*/ 282 h 342"/>
                  <a:gd name="T12" fmla="*/ 495 w 502"/>
                  <a:gd name="T13" fmla="*/ 259 h 342"/>
                  <a:gd name="T14" fmla="*/ 502 w 502"/>
                  <a:gd name="T15" fmla="*/ 236 h 342"/>
                  <a:gd name="T16" fmla="*/ 499 w 502"/>
                  <a:gd name="T17" fmla="*/ 175 h 342"/>
                  <a:gd name="T18" fmla="*/ 472 w 502"/>
                  <a:gd name="T19" fmla="*/ 106 h 342"/>
                  <a:gd name="T20" fmla="*/ 431 w 502"/>
                  <a:gd name="T21" fmla="*/ 52 h 342"/>
                  <a:gd name="T22" fmla="*/ 392 w 502"/>
                  <a:gd name="T23" fmla="*/ 17 h 342"/>
                  <a:gd name="T24" fmla="*/ 369 w 502"/>
                  <a:gd name="T25" fmla="*/ 0 h 342"/>
                  <a:gd name="T26" fmla="*/ 127 w 502"/>
                  <a:gd name="T27" fmla="*/ 0 h 342"/>
                  <a:gd name="T28" fmla="*/ 104 w 502"/>
                  <a:gd name="T29" fmla="*/ 16 h 342"/>
                  <a:gd name="T30" fmla="*/ 65 w 502"/>
                  <a:gd name="T31" fmla="*/ 49 h 342"/>
                  <a:gd name="T32" fmla="*/ 36 w 502"/>
                  <a:gd name="T33" fmla="*/ 85 h 342"/>
                  <a:gd name="T34" fmla="*/ 16 w 502"/>
                  <a:gd name="T35" fmla="*/ 119 h 342"/>
                  <a:gd name="T36" fmla="*/ 0 w 502"/>
                  <a:gd name="T37" fmla="*/ 172 h 342"/>
                  <a:gd name="T38" fmla="*/ 2 w 502"/>
                  <a:gd name="T39" fmla="*/ 236 h 342"/>
                  <a:gd name="T40" fmla="*/ 12 w 502"/>
                  <a:gd name="T41" fmla="*/ 263 h 342"/>
                  <a:gd name="T42" fmla="*/ 23 w 502"/>
                  <a:gd name="T43" fmla="*/ 286 h 342"/>
                  <a:gd name="T44" fmla="*/ 54 w 502"/>
                  <a:gd name="T45" fmla="*/ 318 h 342"/>
                  <a:gd name="T46" fmla="*/ 90 w 502"/>
                  <a:gd name="T47" fmla="*/ 335 h 342"/>
                  <a:gd name="T48" fmla="*/ 131 w 502"/>
                  <a:gd name="T49" fmla="*/ 342 h 342"/>
                  <a:gd name="T50" fmla="*/ 155 w 502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2" h="342" extrusionOk="0">
                    <a:moveTo>
                      <a:pt x="155" y="342"/>
                    </a:moveTo>
                    <a:lnTo>
                      <a:pt x="359" y="342"/>
                    </a:lnTo>
                    <a:lnTo>
                      <a:pt x="381" y="342"/>
                    </a:lnTo>
                    <a:lnTo>
                      <a:pt x="421" y="334"/>
                    </a:lnTo>
                    <a:lnTo>
                      <a:pt x="459" y="314"/>
                    </a:lnTo>
                    <a:lnTo>
                      <a:pt x="486" y="282"/>
                    </a:lnTo>
                    <a:lnTo>
                      <a:pt x="495" y="259"/>
                    </a:lnTo>
                    <a:lnTo>
                      <a:pt x="502" y="236"/>
                    </a:lnTo>
                    <a:lnTo>
                      <a:pt x="499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5"/>
                    </a:lnTo>
                    <a:lnTo>
                      <a:pt x="16" y="119"/>
                    </a:lnTo>
                    <a:lnTo>
                      <a:pt x="0" y="172"/>
                    </a:lnTo>
                    <a:lnTo>
                      <a:pt x="2" y="236"/>
                    </a:lnTo>
                    <a:lnTo>
                      <a:pt x="12" y="263"/>
                    </a:lnTo>
                    <a:lnTo>
                      <a:pt x="23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1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" name="Freeform 11"/>
              <p:cNvSpPr/>
              <p:nvPr/>
            </p:nvSpPr>
            <p:spPr bwMode="auto">
              <a:xfrm>
                <a:off x="2310" y="2139"/>
                <a:ext cx="26" cy="58"/>
              </a:xfrm>
              <a:custGeom>
                <a:avLst/>
                <a:gdLst>
                  <a:gd name="T0" fmla="*/ 42 w 78"/>
                  <a:gd name="T1" fmla="*/ 173 h 173"/>
                  <a:gd name="T2" fmla="*/ 59 w 78"/>
                  <a:gd name="T3" fmla="*/ 163 h 173"/>
                  <a:gd name="T4" fmla="*/ 76 w 78"/>
                  <a:gd name="T5" fmla="*/ 137 h 173"/>
                  <a:gd name="T6" fmla="*/ 78 w 78"/>
                  <a:gd name="T7" fmla="*/ 134 h 173"/>
                  <a:gd name="T8" fmla="*/ 69 w 78"/>
                  <a:gd name="T9" fmla="*/ 105 h 173"/>
                  <a:gd name="T10" fmla="*/ 45 w 78"/>
                  <a:gd name="T11" fmla="*/ 57 h 173"/>
                  <a:gd name="T12" fmla="*/ 7 w 78"/>
                  <a:gd name="T13" fmla="*/ 8 h 173"/>
                  <a:gd name="T14" fmla="*/ 0 w 78"/>
                  <a:gd name="T15" fmla="*/ 0 h 173"/>
                  <a:gd name="T16" fmla="*/ 7 w 78"/>
                  <a:gd name="T17" fmla="*/ 16 h 173"/>
                  <a:gd name="T18" fmla="*/ 32 w 78"/>
                  <a:gd name="T19" fmla="*/ 97 h 173"/>
                  <a:gd name="T20" fmla="*/ 43 w 78"/>
                  <a:gd name="T21" fmla="*/ 153 h 173"/>
                  <a:gd name="T22" fmla="*/ 42 w 78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3" extrusionOk="0">
                    <a:moveTo>
                      <a:pt x="42" y="173"/>
                    </a:moveTo>
                    <a:lnTo>
                      <a:pt x="59" y="163"/>
                    </a:lnTo>
                    <a:lnTo>
                      <a:pt x="76" y="137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5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2185" y="2142"/>
                <a:ext cx="24" cy="58"/>
              </a:xfrm>
              <a:custGeom>
                <a:avLst/>
                <a:gdLst>
                  <a:gd name="T0" fmla="*/ 35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8 h 174"/>
                  <a:gd name="T8" fmla="*/ 7 w 72"/>
                  <a:gd name="T9" fmla="*/ 109 h 174"/>
                  <a:gd name="T10" fmla="*/ 30 w 72"/>
                  <a:gd name="T11" fmla="*/ 59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5 h 174"/>
                  <a:gd name="T18" fmla="*/ 43 w 72"/>
                  <a:gd name="T19" fmla="*/ 97 h 174"/>
                  <a:gd name="T20" fmla="*/ 35 w 72"/>
                  <a:gd name="T21" fmla="*/ 154 h 174"/>
                  <a:gd name="T22" fmla="*/ 35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 extrusionOk="0">
                    <a:moveTo>
                      <a:pt x="35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8"/>
                    </a:lnTo>
                    <a:lnTo>
                      <a:pt x="7" y="109"/>
                    </a:lnTo>
                    <a:lnTo>
                      <a:pt x="30" y="59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5"/>
                    </a:lnTo>
                    <a:lnTo>
                      <a:pt x="43" y="97"/>
                    </a:lnTo>
                    <a:lnTo>
                      <a:pt x="35" y="154"/>
                    </a:lnTo>
                    <a:lnTo>
                      <a:pt x="35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0" name="Freeform 13"/>
              <p:cNvSpPr/>
              <p:nvPr/>
            </p:nvSpPr>
            <p:spPr bwMode="auto">
              <a:xfrm>
                <a:off x="2179" y="2096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7 h 318"/>
                  <a:gd name="T4" fmla="*/ 366 w 475"/>
                  <a:gd name="T5" fmla="*/ 317 h 318"/>
                  <a:gd name="T6" fmla="*/ 405 w 475"/>
                  <a:gd name="T7" fmla="*/ 308 h 318"/>
                  <a:gd name="T8" fmla="*/ 437 w 475"/>
                  <a:gd name="T9" fmla="*/ 291 h 318"/>
                  <a:gd name="T10" fmla="*/ 462 w 475"/>
                  <a:gd name="T11" fmla="*/ 262 h 318"/>
                  <a:gd name="T12" fmla="*/ 471 w 475"/>
                  <a:gd name="T13" fmla="*/ 242 h 318"/>
                  <a:gd name="T14" fmla="*/ 475 w 475"/>
                  <a:gd name="T15" fmla="*/ 220 h 318"/>
                  <a:gd name="T16" fmla="*/ 473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7 h 318"/>
                  <a:gd name="T22" fmla="*/ 352 w 475"/>
                  <a:gd name="T23" fmla="*/ 6 h 318"/>
                  <a:gd name="T24" fmla="*/ 121 w 475"/>
                  <a:gd name="T25" fmla="*/ 0 h 318"/>
                  <a:gd name="T26" fmla="*/ 81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20 w 475"/>
                  <a:gd name="T37" fmla="*/ 268 h 318"/>
                  <a:gd name="T38" fmla="*/ 46 w 475"/>
                  <a:gd name="T39" fmla="*/ 296 h 318"/>
                  <a:gd name="T40" fmla="*/ 78 w 475"/>
                  <a:gd name="T41" fmla="*/ 312 h 318"/>
                  <a:gd name="T42" fmla="*/ 115 w 475"/>
                  <a:gd name="T43" fmla="*/ 317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 extrusionOk="0">
                    <a:moveTo>
                      <a:pt x="138" y="318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5" y="308"/>
                    </a:lnTo>
                    <a:lnTo>
                      <a:pt x="437" y="291"/>
                    </a:lnTo>
                    <a:lnTo>
                      <a:pt x="462" y="262"/>
                    </a:lnTo>
                    <a:lnTo>
                      <a:pt x="471" y="242"/>
                    </a:lnTo>
                    <a:lnTo>
                      <a:pt x="475" y="220"/>
                    </a:lnTo>
                    <a:lnTo>
                      <a:pt x="473" y="165"/>
                    </a:lnTo>
                    <a:lnTo>
                      <a:pt x="447" y="102"/>
                    </a:lnTo>
                    <a:lnTo>
                      <a:pt x="392" y="37"/>
                    </a:lnTo>
                    <a:lnTo>
                      <a:pt x="352" y="6"/>
                    </a:lnTo>
                    <a:lnTo>
                      <a:pt x="121" y="0"/>
                    </a:lnTo>
                    <a:lnTo>
                      <a:pt x="81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8"/>
                    </a:lnTo>
                    <a:lnTo>
                      <a:pt x="46" y="296"/>
                    </a:lnTo>
                    <a:lnTo>
                      <a:pt x="78" y="312"/>
                    </a:lnTo>
                    <a:lnTo>
                      <a:pt x="115" y="317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1" name="Freeform 14"/>
              <p:cNvSpPr/>
              <p:nvPr/>
            </p:nvSpPr>
            <p:spPr bwMode="auto">
              <a:xfrm>
                <a:off x="2203" y="2025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3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5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3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 extrusionOk="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3" y="311"/>
                    </a:lnTo>
                    <a:lnTo>
                      <a:pt x="27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3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2" name="Freeform 15"/>
              <p:cNvSpPr/>
              <p:nvPr/>
            </p:nvSpPr>
            <p:spPr bwMode="auto">
              <a:xfrm>
                <a:off x="2204" y="2002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6 w 333"/>
                  <a:gd name="T31" fmla="*/ 0 h 340"/>
                  <a:gd name="T32" fmla="*/ 200 w 333"/>
                  <a:gd name="T33" fmla="*/ 3 h 340"/>
                  <a:gd name="T34" fmla="*/ 261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 extrusionOk="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6" y="0"/>
                    </a:lnTo>
                    <a:lnTo>
                      <a:pt x="200" y="3"/>
                    </a:lnTo>
                    <a:lnTo>
                      <a:pt x="261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2209" y="2008"/>
                <a:ext cx="101" cy="102"/>
              </a:xfrm>
              <a:custGeom>
                <a:avLst/>
                <a:gdLst>
                  <a:gd name="T0" fmla="*/ 304 w 304"/>
                  <a:gd name="T1" fmla="*/ 154 h 308"/>
                  <a:gd name="T2" fmla="*/ 301 w 304"/>
                  <a:gd name="T3" fmla="*/ 186 h 308"/>
                  <a:gd name="T4" fmla="*/ 278 w 304"/>
                  <a:gd name="T5" fmla="*/ 240 h 308"/>
                  <a:gd name="T6" fmla="*/ 238 w 304"/>
                  <a:gd name="T7" fmla="*/ 282 h 308"/>
                  <a:gd name="T8" fmla="*/ 183 w 304"/>
                  <a:gd name="T9" fmla="*/ 307 h 308"/>
                  <a:gd name="T10" fmla="*/ 152 w 304"/>
                  <a:gd name="T11" fmla="*/ 308 h 308"/>
                  <a:gd name="T12" fmla="*/ 121 w 304"/>
                  <a:gd name="T13" fmla="*/ 307 h 308"/>
                  <a:gd name="T14" fmla="*/ 66 w 304"/>
                  <a:gd name="T15" fmla="*/ 282 h 308"/>
                  <a:gd name="T16" fmla="*/ 26 w 304"/>
                  <a:gd name="T17" fmla="*/ 240 h 308"/>
                  <a:gd name="T18" fmla="*/ 3 w 304"/>
                  <a:gd name="T19" fmla="*/ 186 h 308"/>
                  <a:gd name="T20" fmla="*/ 0 w 304"/>
                  <a:gd name="T21" fmla="*/ 154 h 308"/>
                  <a:gd name="T22" fmla="*/ 3 w 304"/>
                  <a:gd name="T23" fmla="*/ 122 h 308"/>
                  <a:gd name="T24" fmla="*/ 26 w 304"/>
                  <a:gd name="T25" fmla="*/ 67 h 308"/>
                  <a:gd name="T26" fmla="*/ 66 w 304"/>
                  <a:gd name="T27" fmla="*/ 26 h 308"/>
                  <a:gd name="T28" fmla="*/ 121 w 304"/>
                  <a:gd name="T29" fmla="*/ 1 h 308"/>
                  <a:gd name="T30" fmla="*/ 152 w 304"/>
                  <a:gd name="T31" fmla="*/ 0 h 308"/>
                  <a:gd name="T32" fmla="*/ 183 w 304"/>
                  <a:gd name="T33" fmla="*/ 1 h 308"/>
                  <a:gd name="T34" fmla="*/ 238 w 304"/>
                  <a:gd name="T35" fmla="*/ 26 h 308"/>
                  <a:gd name="T36" fmla="*/ 278 w 304"/>
                  <a:gd name="T37" fmla="*/ 67 h 308"/>
                  <a:gd name="T38" fmla="*/ 301 w 304"/>
                  <a:gd name="T39" fmla="*/ 122 h 308"/>
                  <a:gd name="T40" fmla="*/ 304 w 304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4" h="308" extrusionOk="0">
                    <a:moveTo>
                      <a:pt x="304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8" y="282"/>
                    </a:lnTo>
                    <a:lnTo>
                      <a:pt x="183" y="307"/>
                    </a:lnTo>
                    <a:lnTo>
                      <a:pt x="152" y="308"/>
                    </a:lnTo>
                    <a:lnTo>
                      <a:pt x="121" y="307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2" y="0"/>
                    </a:lnTo>
                    <a:lnTo>
                      <a:pt x="183" y="1"/>
                    </a:lnTo>
                    <a:lnTo>
                      <a:pt x="238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4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4" name="Freeform 17"/>
              <p:cNvSpPr/>
              <p:nvPr/>
            </p:nvSpPr>
            <p:spPr bwMode="auto">
              <a:xfrm>
                <a:off x="1828" y="2107"/>
                <a:ext cx="51" cy="56"/>
              </a:xfrm>
              <a:custGeom>
                <a:avLst/>
                <a:gdLst>
                  <a:gd name="T0" fmla="*/ 0 w 154"/>
                  <a:gd name="T1" fmla="*/ 0 h 168"/>
                  <a:gd name="T2" fmla="*/ 33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 extrusionOk="0">
                    <a:moveTo>
                      <a:pt x="0" y="0"/>
                    </a:moveTo>
                    <a:lnTo>
                      <a:pt x="33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5" name="Freeform 18"/>
              <p:cNvSpPr>
                <a:spLocks noEditPoints="1"/>
              </p:cNvSpPr>
              <p:nvPr/>
            </p:nvSpPr>
            <p:spPr bwMode="auto">
              <a:xfrm>
                <a:off x="1891" y="2120"/>
                <a:ext cx="38" cy="44"/>
              </a:xfrm>
              <a:custGeom>
                <a:avLst/>
                <a:gdLst>
                  <a:gd name="T0" fmla="*/ 57 w 115"/>
                  <a:gd name="T1" fmla="*/ 17 h 132"/>
                  <a:gd name="T2" fmla="*/ 50 w 115"/>
                  <a:gd name="T3" fmla="*/ 18 h 132"/>
                  <a:gd name="T4" fmla="*/ 37 w 115"/>
                  <a:gd name="T5" fmla="*/ 24 h 132"/>
                  <a:gd name="T6" fmla="*/ 31 w 115"/>
                  <a:gd name="T7" fmla="*/ 30 h 132"/>
                  <a:gd name="T8" fmla="*/ 23 w 115"/>
                  <a:gd name="T9" fmla="*/ 46 h 132"/>
                  <a:gd name="T10" fmla="*/ 21 w 115"/>
                  <a:gd name="T11" fmla="*/ 66 h 132"/>
                  <a:gd name="T12" fmla="*/ 23 w 115"/>
                  <a:gd name="T13" fmla="*/ 88 h 132"/>
                  <a:gd name="T14" fmla="*/ 31 w 115"/>
                  <a:gd name="T15" fmla="*/ 102 h 132"/>
                  <a:gd name="T16" fmla="*/ 37 w 115"/>
                  <a:gd name="T17" fmla="*/ 108 h 132"/>
                  <a:gd name="T18" fmla="*/ 50 w 115"/>
                  <a:gd name="T19" fmla="*/ 114 h 132"/>
                  <a:gd name="T20" fmla="*/ 57 w 115"/>
                  <a:gd name="T21" fmla="*/ 115 h 132"/>
                  <a:gd name="T22" fmla="*/ 66 w 115"/>
                  <a:gd name="T23" fmla="*/ 114 h 132"/>
                  <a:gd name="T24" fmla="*/ 79 w 115"/>
                  <a:gd name="T25" fmla="*/ 108 h 132"/>
                  <a:gd name="T26" fmla="*/ 85 w 115"/>
                  <a:gd name="T27" fmla="*/ 102 h 132"/>
                  <a:gd name="T28" fmla="*/ 92 w 115"/>
                  <a:gd name="T29" fmla="*/ 88 h 132"/>
                  <a:gd name="T30" fmla="*/ 93 w 115"/>
                  <a:gd name="T31" fmla="*/ 66 h 132"/>
                  <a:gd name="T32" fmla="*/ 92 w 115"/>
                  <a:gd name="T33" fmla="*/ 46 h 132"/>
                  <a:gd name="T34" fmla="*/ 85 w 115"/>
                  <a:gd name="T35" fmla="*/ 31 h 132"/>
                  <a:gd name="T36" fmla="*/ 79 w 115"/>
                  <a:gd name="T37" fmla="*/ 24 h 132"/>
                  <a:gd name="T38" fmla="*/ 66 w 115"/>
                  <a:gd name="T39" fmla="*/ 18 h 132"/>
                  <a:gd name="T40" fmla="*/ 57 w 115"/>
                  <a:gd name="T41" fmla="*/ 17 h 132"/>
                  <a:gd name="T42" fmla="*/ 57 w 115"/>
                  <a:gd name="T43" fmla="*/ 0 h 132"/>
                  <a:gd name="T44" fmla="*/ 70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8 w 115"/>
                  <a:gd name="T51" fmla="*/ 27 h 132"/>
                  <a:gd name="T52" fmla="*/ 115 w 115"/>
                  <a:gd name="T53" fmla="*/ 52 h 132"/>
                  <a:gd name="T54" fmla="*/ 115 w 115"/>
                  <a:gd name="T55" fmla="*/ 66 h 132"/>
                  <a:gd name="T56" fmla="*/ 115 w 115"/>
                  <a:gd name="T57" fmla="*/ 80 h 132"/>
                  <a:gd name="T58" fmla="*/ 108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0 w 115"/>
                  <a:gd name="T65" fmla="*/ 132 h 132"/>
                  <a:gd name="T66" fmla="*/ 57 w 115"/>
                  <a:gd name="T67" fmla="*/ 132 h 132"/>
                  <a:gd name="T68" fmla="*/ 44 w 115"/>
                  <a:gd name="T69" fmla="*/ 132 h 132"/>
                  <a:gd name="T70" fmla="*/ 23 w 115"/>
                  <a:gd name="T71" fmla="*/ 122 h 132"/>
                  <a:gd name="T72" fmla="*/ 15 w 115"/>
                  <a:gd name="T73" fmla="*/ 115 h 132"/>
                  <a:gd name="T74" fmla="*/ 8 w 115"/>
                  <a:gd name="T75" fmla="*/ 105 h 132"/>
                  <a:gd name="T76" fmla="*/ 1 w 115"/>
                  <a:gd name="T77" fmla="*/ 80 h 132"/>
                  <a:gd name="T78" fmla="*/ 0 w 115"/>
                  <a:gd name="T79" fmla="*/ 66 h 132"/>
                  <a:gd name="T80" fmla="*/ 1 w 115"/>
                  <a:gd name="T81" fmla="*/ 52 h 132"/>
                  <a:gd name="T82" fmla="*/ 8 w 115"/>
                  <a:gd name="T83" fmla="*/ 27 h 132"/>
                  <a:gd name="T84" fmla="*/ 15 w 115"/>
                  <a:gd name="T85" fmla="*/ 17 h 132"/>
                  <a:gd name="T86" fmla="*/ 23 w 115"/>
                  <a:gd name="T87" fmla="*/ 10 h 132"/>
                  <a:gd name="T88" fmla="*/ 44 w 115"/>
                  <a:gd name="T89" fmla="*/ 1 h 132"/>
                  <a:gd name="T90" fmla="*/ 57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 extrusionOk="0">
                    <a:moveTo>
                      <a:pt x="57" y="17"/>
                    </a:moveTo>
                    <a:lnTo>
                      <a:pt x="50" y="18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6"/>
                    </a:lnTo>
                    <a:lnTo>
                      <a:pt x="21" y="66"/>
                    </a:lnTo>
                    <a:lnTo>
                      <a:pt x="23" y="88"/>
                    </a:lnTo>
                    <a:lnTo>
                      <a:pt x="31" y="102"/>
                    </a:lnTo>
                    <a:lnTo>
                      <a:pt x="37" y="108"/>
                    </a:lnTo>
                    <a:lnTo>
                      <a:pt x="50" y="114"/>
                    </a:lnTo>
                    <a:lnTo>
                      <a:pt x="57" y="115"/>
                    </a:lnTo>
                    <a:lnTo>
                      <a:pt x="66" y="114"/>
                    </a:lnTo>
                    <a:lnTo>
                      <a:pt x="79" y="108"/>
                    </a:lnTo>
                    <a:lnTo>
                      <a:pt x="85" y="102"/>
                    </a:lnTo>
                    <a:lnTo>
                      <a:pt x="92" y="88"/>
                    </a:lnTo>
                    <a:lnTo>
                      <a:pt x="93" y="66"/>
                    </a:lnTo>
                    <a:lnTo>
                      <a:pt x="92" y="46"/>
                    </a:lnTo>
                    <a:lnTo>
                      <a:pt x="85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8" y="27"/>
                    </a:lnTo>
                    <a:lnTo>
                      <a:pt x="115" y="52"/>
                    </a:lnTo>
                    <a:lnTo>
                      <a:pt x="115" y="66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0" y="132"/>
                    </a:lnTo>
                    <a:lnTo>
                      <a:pt x="57" y="132"/>
                    </a:lnTo>
                    <a:lnTo>
                      <a:pt x="44" y="132"/>
                    </a:lnTo>
                    <a:lnTo>
                      <a:pt x="23" y="122"/>
                    </a:lnTo>
                    <a:lnTo>
                      <a:pt x="15" y="115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6"/>
                    </a:lnTo>
                    <a:lnTo>
                      <a:pt x="1" y="52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3" y="10"/>
                    </a:lnTo>
                    <a:lnTo>
                      <a:pt x="44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" name="Freeform 19"/>
              <p:cNvSpPr>
                <a:spLocks noEditPoints="1"/>
              </p:cNvSpPr>
              <p:nvPr/>
            </p:nvSpPr>
            <p:spPr bwMode="auto">
              <a:xfrm>
                <a:off x="1938" y="2105"/>
                <a:ext cx="37" cy="59"/>
              </a:xfrm>
              <a:custGeom>
                <a:avLst/>
                <a:gdLst>
                  <a:gd name="T0" fmla="*/ 92 w 112"/>
                  <a:gd name="T1" fmla="*/ 69 h 178"/>
                  <a:gd name="T2" fmla="*/ 92 w 112"/>
                  <a:gd name="T3" fmla="*/ 0 h 178"/>
                  <a:gd name="T4" fmla="*/ 112 w 112"/>
                  <a:gd name="T5" fmla="*/ 0 h 178"/>
                  <a:gd name="T6" fmla="*/ 112 w 112"/>
                  <a:gd name="T7" fmla="*/ 175 h 178"/>
                  <a:gd name="T8" fmla="*/ 92 w 112"/>
                  <a:gd name="T9" fmla="*/ 175 h 178"/>
                  <a:gd name="T10" fmla="*/ 92 w 112"/>
                  <a:gd name="T11" fmla="*/ 157 h 178"/>
                  <a:gd name="T12" fmla="*/ 85 w 112"/>
                  <a:gd name="T13" fmla="*/ 167 h 178"/>
                  <a:gd name="T14" fmla="*/ 75 w 112"/>
                  <a:gd name="T15" fmla="*/ 172 h 178"/>
                  <a:gd name="T16" fmla="*/ 65 w 112"/>
                  <a:gd name="T17" fmla="*/ 177 h 178"/>
                  <a:gd name="T18" fmla="*/ 52 w 112"/>
                  <a:gd name="T19" fmla="*/ 178 h 178"/>
                  <a:gd name="T20" fmla="*/ 40 w 112"/>
                  <a:gd name="T21" fmla="*/ 178 h 178"/>
                  <a:gd name="T22" fmla="*/ 21 w 112"/>
                  <a:gd name="T23" fmla="*/ 168 h 178"/>
                  <a:gd name="T24" fmla="*/ 14 w 112"/>
                  <a:gd name="T25" fmla="*/ 160 h 178"/>
                  <a:gd name="T26" fmla="*/ 7 w 112"/>
                  <a:gd name="T27" fmla="*/ 151 h 178"/>
                  <a:gd name="T28" fmla="*/ 0 w 112"/>
                  <a:gd name="T29" fmla="*/ 126 h 178"/>
                  <a:gd name="T30" fmla="*/ 0 w 112"/>
                  <a:gd name="T31" fmla="*/ 112 h 178"/>
                  <a:gd name="T32" fmla="*/ 0 w 112"/>
                  <a:gd name="T33" fmla="*/ 98 h 178"/>
                  <a:gd name="T34" fmla="*/ 7 w 112"/>
                  <a:gd name="T35" fmla="*/ 73 h 178"/>
                  <a:gd name="T36" fmla="*/ 14 w 112"/>
                  <a:gd name="T37" fmla="*/ 64 h 178"/>
                  <a:gd name="T38" fmla="*/ 21 w 112"/>
                  <a:gd name="T39" fmla="*/ 56 h 178"/>
                  <a:gd name="T40" fmla="*/ 40 w 112"/>
                  <a:gd name="T41" fmla="*/ 47 h 178"/>
                  <a:gd name="T42" fmla="*/ 52 w 112"/>
                  <a:gd name="T43" fmla="*/ 46 h 178"/>
                  <a:gd name="T44" fmla="*/ 65 w 112"/>
                  <a:gd name="T45" fmla="*/ 47 h 178"/>
                  <a:gd name="T46" fmla="*/ 75 w 112"/>
                  <a:gd name="T47" fmla="*/ 52 h 178"/>
                  <a:gd name="T48" fmla="*/ 85 w 112"/>
                  <a:gd name="T49" fmla="*/ 57 h 178"/>
                  <a:gd name="T50" fmla="*/ 92 w 112"/>
                  <a:gd name="T51" fmla="*/ 69 h 178"/>
                  <a:gd name="T52" fmla="*/ 21 w 112"/>
                  <a:gd name="T53" fmla="*/ 112 h 178"/>
                  <a:gd name="T54" fmla="*/ 23 w 112"/>
                  <a:gd name="T55" fmla="*/ 134 h 178"/>
                  <a:gd name="T56" fmla="*/ 30 w 112"/>
                  <a:gd name="T57" fmla="*/ 148 h 178"/>
                  <a:gd name="T58" fmla="*/ 36 w 112"/>
                  <a:gd name="T59" fmla="*/ 154 h 178"/>
                  <a:gd name="T60" fmla="*/ 49 w 112"/>
                  <a:gd name="T61" fmla="*/ 161 h 178"/>
                  <a:gd name="T62" fmla="*/ 56 w 112"/>
                  <a:gd name="T63" fmla="*/ 161 h 178"/>
                  <a:gd name="T64" fmla="*/ 65 w 112"/>
                  <a:gd name="T65" fmla="*/ 161 h 178"/>
                  <a:gd name="T66" fmla="*/ 78 w 112"/>
                  <a:gd name="T67" fmla="*/ 154 h 178"/>
                  <a:gd name="T68" fmla="*/ 82 w 112"/>
                  <a:gd name="T69" fmla="*/ 148 h 178"/>
                  <a:gd name="T70" fmla="*/ 91 w 112"/>
                  <a:gd name="T71" fmla="*/ 134 h 178"/>
                  <a:gd name="T72" fmla="*/ 92 w 112"/>
                  <a:gd name="T73" fmla="*/ 112 h 178"/>
                  <a:gd name="T74" fmla="*/ 91 w 112"/>
                  <a:gd name="T75" fmla="*/ 90 h 178"/>
                  <a:gd name="T76" fmla="*/ 82 w 112"/>
                  <a:gd name="T77" fmla="*/ 76 h 178"/>
                  <a:gd name="T78" fmla="*/ 78 w 112"/>
                  <a:gd name="T79" fmla="*/ 70 h 178"/>
                  <a:gd name="T80" fmla="*/ 65 w 112"/>
                  <a:gd name="T81" fmla="*/ 64 h 178"/>
                  <a:gd name="T82" fmla="*/ 56 w 112"/>
                  <a:gd name="T83" fmla="*/ 63 h 178"/>
                  <a:gd name="T84" fmla="*/ 49 w 112"/>
                  <a:gd name="T85" fmla="*/ 64 h 178"/>
                  <a:gd name="T86" fmla="*/ 36 w 112"/>
                  <a:gd name="T87" fmla="*/ 70 h 178"/>
                  <a:gd name="T88" fmla="*/ 30 w 112"/>
                  <a:gd name="T89" fmla="*/ 76 h 178"/>
                  <a:gd name="T90" fmla="*/ 23 w 112"/>
                  <a:gd name="T91" fmla="*/ 90 h 178"/>
                  <a:gd name="T92" fmla="*/ 21 w 112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8" extrusionOk="0">
                    <a:moveTo>
                      <a:pt x="92" y="69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0" y="178"/>
                    </a:lnTo>
                    <a:lnTo>
                      <a:pt x="21" y="168"/>
                    </a:lnTo>
                    <a:lnTo>
                      <a:pt x="14" y="160"/>
                    </a:lnTo>
                    <a:lnTo>
                      <a:pt x="7" y="151"/>
                    </a:lnTo>
                    <a:lnTo>
                      <a:pt x="0" y="126"/>
                    </a:lnTo>
                    <a:lnTo>
                      <a:pt x="0" y="112"/>
                    </a:lnTo>
                    <a:lnTo>
                      <a:pt x="0" y="98"/>
                    </a:lnTo>
                    <a:lnTo>
                      <a:pt x="7" y="73"/>
                    </a:lnTo>
                    <a:lnTo>
                      <a:pt x="14" y="64"/>
                    </a:lnTo>
                    <a:lnTo>
                      <a:pt x="21" y="56"/>
                    </a:lnTo>
                    <a:lnTo>
                      <a:pt x="40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5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0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6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2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6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987" y="2120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1 w 117"/>
                  <a:gd name="T5" fmla="*/ 70 h 132"/>
                  <a:gd name="T6" fmla="*/ 24 w 117"/>
                  <a:gd name="T7" fmla="*/ 90 h 132"/>
                  <a:gd name="T8" fmla="*/ 33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1 w 117"/>
                  <a:gd name="T21" fmla="*/ 103 h 132"/>
                  <a:gd name="T22" fmla="*/ 111 w 117"/>
                  <a:gd name="T23" fmla="*/ 122 h 132"/>
                  <a:gd name="T24" fmla="*/ 99 w 117"/>
                  <a:gd name="T25" fmla="*/ 126 h 132"/>
                  <a:gd name="T26" fmla="*/ 88 w 117"/>
                  <a:gd name="T27" fmla="*/ 129 h 132"/>
                  <a:gd name="T28" fmla="*/ 76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6 w 117"/>
                  <a:gd name="T35" fmla="*/ 122 h 132"/>
                  <a:gd name="T36" fmla="*/ 17 w 117"/>
                  <a:gd name="T37" fmla="*/ 115 h 132"/>
                  <a:gd name="T38" fmla="*/ 8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8 w 117"/>
                  <a:gd name="T47" fmla="*/ 27 h 132"/>
                  <a:gd name="T48" fmla="*/ 16 w 117"/>
                  <a:gd name="T49" fmla="*/ 18 h 132"/>
                  <a:gd name="T50" fmla="*/ 24 w 117"/>
                  <a:gd name="T51" fmla="*/ 10 h 132"/>
                  <a:gd name="T52" fmla="*/ 47 w 117"/>
                  <a:gd name="T53" fmla="*/ 1 h 132"/>
                  <a:gd name="T54" fmla="*/ 60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1 w 117"/>
                  <a:gd name="T61" fmla="*/ 17 h 132"/>
                  <a:gd name="T62" fmla="*/ 108 w 117"/>
                  <a:gd name="T63" fmla="*/ 26 h 132"/>
                  <a:gd name="T64" fmla="*/ 115 w 117"/>
                  <a:gd name="T65" fmla="*/ 47 h 132"/>
                  <a:gd name="T66" fmla="*/ 117 w 117"/>
                  <a:gd name="T67" fmla="*/ 60 h 132"/>
                  <a:gd name="T68" fmla="*/ 95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5 w 117"/>
                  <a:gd name="T79" fmla="*/ 18 h 132"/>
                  <a:gd name="T80" fmla="*/ 33 w 117"/>
                  <a:gd name="T81" fmla="*/ 27 h 132"/>
                  <a:gd name="T82" fmla="*/ 24 w 117"/>
                  <a:gd name="T83" fmla="*/ 39 h 132"/>
                  <a:gd name="T84" fmla="*/ 21 w 117"/>
                  <a:gd name="T85" fmla="*/ 54 h 132"/>
                  <a:gd name="T86" fmla="*/ 95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 extrusionOk="0">
                    <a:moveTo>
                      <a:pt x="117" y="60"/>
                    </a:moveTo>
                    <a:lnTo>
                      <a:pt x="117" y="70"/>
                    </a:lnTo>
                    <a:lnTo>
                      <a:pt x="21" y="70"/>
                    </a:lnTo>
                    <a:lnTo>
                      <a:pt x="24" y="90"/>
                    </a:lnTo>
                    <a:lnTo>
                      <a:pt x="33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1" y="103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2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8" y="27"/>
                    </a:lnTo>
                    <a:lnTo>
                      <a:pt x="16" y="18"/>
                    </a:lnTo>
                    <a:lnTo>
                      <a:pt x="24" y="10"/>
                    </a:lnTo>
                    <a:lnTo>
                      <a:pt x="47" y="1"/>
                    </a:lnTo>
                    <a:lnTo>
                      <a:pt x="60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9"/>
                    </a:lnTo>
                    <a:lnTo>
                      <a:pt x="21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2037" y="2105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2058" y="2105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 extrusionOk="0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" name="Freeform 23"/>
              <p:cNvSpPr/>
              <p:nvPr/>
            </p:nvSpPr>
            <p:spPr bwMode="auto">
              <a:xfrm>
                <a:off x="2079" y="2120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3 h 129"/>
                  <a:gd name="T8" fmla="*/ 85 w 106"/>
                  <a:gd name="T9" fmla="*/ 37 h 129"/>
                  <a:gd name="T10" fmla="*/ 77 w 106"/>
                  <a:gd name="T11" fmla="*/ 27 h 129"/>
                  <a:gd name="T12" fmla="*/ 70 w 106"/>
                  <a:gd name="T13" fmla="*/ 20 h 129"/>
                  <a:gd name="T14" fmla="*/ 57 w 106"/>
                  <a:gd name="T15" fmla="*/ 18 h 129"/>
                  <a:gd name="T16" fmla="*/ 41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8 w 106"/>
                  <a:gd name="T35" fmla="*/ 13 h 129"/>
                  <a:gd name="T36" fmla="*/ 38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9 w 106"/>
                  <a:gd name="T45" fmla="*/ 7 h 129"/>
                  <a:gd name="T46" fmla="*/ 95 w 106"/>
                  <a:gd name="T47" fmla="*/ 14 h 129"/>
                  <a:gd name="T48" fmla="*/ 103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 extrusionOk="0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5" y="37"/>
                    </a:lnTo>
                    <a:lnTo>
                      <a:pt x="77" y="27"/>
                    </a:lnTo>
                    <a:lnTo>
                      <a:pt x="70" y="20"/>
                    </a:lnTo>
                    <a:lnTo>
                      <a:pt x="57" y="18"/>
                    </a:lnTo>
                    <a:lnTo>
                      <a:pt x="41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9" y="7"/>
                    </a:lnTo>
                    <a:lnTo>
                      <a:pt x="95" y="14"/>
                    </a:lnTo>
                    <a:lnTo>
                      <a:pt x="103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" name="Freeform 24"/>
              <p:cNvSpPr>
                <a:spLocks noEditPoints="1"/>
              </p:cNvSpPr>
              <p:nvPr/>
            </p:nvSpPr>
            <p:spPr bwMode="auto">
              <a:xfrm>
                <a:off x="2125" y="2120"/>
                <a:ext cx="37" cy="59"/>
              </a:xfrm>
              <a:custGeom>
                <a:avLst/>
                <a:gdLst>
                  <a:gd name="T0" fmla="*/ 92 w 112"/>
                  <a:gd name="T1" fmla="*/ 65 h 177"/>
                  <a:gd name="T2" fmla="*/ 91 w 112"/>
                  <a:gd name="T3" fmla="*/ 44 h 177"/>
                  <a:gd name="T4" fmla="*/ 84 w 112"/>
                  <a:gd name="T5" fmla="*/ 30 h 177"/>
                  <a:gd name="T6" fmla="*/ 78 w 112"/>
                  <a:gd name="T7" fmla="*/ 24 h 177"/>
                  <a:gd name="T8" fmla="*/ 65 w 112"/>
                  <a:gd name="T9" fmla="*/ 18 h 177"/>
                  <a:gd name="T10" fmla="*/ 58 w 112"/>
                  <a:gd name="T11" fmla="*/ 17 h 177"/>
                  <a:gd name="T12" fmla="*/ 42 w 112"/>
                  <a:gd name="T13" fmla="*/ 20 h 177"/>
                  <a:gd name="T14" fmla="*/ 32 w 112"/>
                  <a:gd name="T15" fmla="*/ 30 h 177"/>
                  <a:gd name="T16" fmla="*/ 23 w 112"/>
                  <a:gd name="T17" fmla="*/ 44 h 177"/>
                  <a:gd name="T18" fmla="*/ 22 w 112"/>
                  <a:gd name="T19" fmla="*/ 65 h 177"/>
                  <a:gd name="T20" fmla="*/ 23 w 112"/>
                  <a:gd name="T21" fmla="*/ 85 h 177"/>
                  <a:gd name="T22" fmla="*/ 32 w 112"/>
                  <a:gd name="T23" fmla="*/ 99 h 177"/>
                  <a:gd name="T24" fmla="*/ 42 w 112"/>
                  <a:gd name="T25" fmla="*/ 109 h 177"/>
                  <a:gd name="T26" fmla="*/ 58 w 112"/>
                  <a:gd name="T27" fmla="*/ 112 h 177"/>
                  <a:gd name="T28" fmla="*/ 65 w 112"/>
                  <a:gd name="T29" fmla="*/ 111 h 177"/>
                  <a:gd name="T30" fmla="*/ 78 w 112"/>
                  <a:gd name="T31" fmla="*/ 105 h 177"/>
                  <a:gd name="T32" fmla="*/ 84 w 112"/>
                  <a:gd name="T33" fmla="*/ 99 h 177"/>
                  <a:gd name="T34" fmla="*/ 91 w 112"/>
                  <a:gd name="T35" fmla="*/ 85 h 177"/>
                  <a:gd name="T36" fmla="*/ 92 w 112"/>
                  <a:gd name="T37" fmla="*/ 65 h 177"/>
                  <a:gd name="T38" fmla="*/ 112 w 112"/>
                  <a:gd name="T39" fmla="*/ 114 h 177"/>
                  <a:gd name="T40" fmla="*/ 112 w 112"/>
                  <a:gd name="T41" fmla="*/ 129 h 177"/>
                  <a:gd name="T42" fmla="*/ 105 w 112"/>
                  <a:gd name="T43" fmla="*/ 152 h 177"/>
                  <a:gd name="T44" fmla="*/ 99 w 112"/>
                  <a:gd name="T45" fmla="*/ 161 h 177"/>
                  <a:gd name="T46" fmla="*/ 91 w 112"/>
                  <a:gd name="T47" fmla="*/ 168 h 177"/>
                  <a:gd name="T48" fmla="*/ 69 w 112"/>
                  <a:gd name="T49" fmla="*/ 177 h 177"/>
                  <a:gd name="T50" fmla="*/ 55 w 112"/>
                  <a:gd name="T51" fmla="*/ 177 h 177"/>
                  <a:gd name="T52" fmla="*/ 45 w 112"/>
                  <a:gd name="T53" fmla="*/ 177 h 177"/>
                  <a:gd name="T54" fmla="*/ 35 w 112"/>
                  <a:gd name="T55" fmla="*/ 175 h 177"/>
                  <a:gd name="T56" fmla="*/ 24 w 112"/>
                  <a:gd name="T57" fmla="*/ 174 h 177"/>
                  <a:gd name="T58" fmla="*/ 16 w 112"/>
                  <a:gd name="T59" fmla="*/ 170 h 177"/>
                  <a:gd name="T60" fmla="*/ 16 w 112"/>
                  <a:gd name="T61" fmla="*/ 150 h 177"/>
                  <a:gd name="T62" fmla="*/ 24 w 112"/>
                  <a:gd name="T63" fmla="*/ 155 h 177"/>
                  <a:gd name="T64" fmla="*/ 33 w 112"/>
                  <a:gd name="T65" fmla="*/ 158 h 177"/>
                  <a:gd name="T66" fmla="*/ 43 w 112"/>
                  <a:gd name="T67" fmla="*/ 160 h 177"/>
                  <a:gd name="T68" fmla="*/ 52 w 112"/>
                  <a:gd name="T69" fmla="*/ 160 h 177"/>
                  <a:gd name="T70" fmla="*/ 71 w 112"/>
                  <a:gd name="T71" fmla="*/ 158 h 177"/>
                  <a:gd name="T72" fmla="*/ 82 w 112"/>
                  <a:gd name="T73" fmla="*/ 150 h 177"/>
                  <a:gd name="T74" fmla="*/ 91 w 112"/>
                  <a:gd name="T75" fmla="*/ 137 h 177"/>
                  <a:gd name="T76" fmla="*/ 92 w 112"/>
                  <a:gd name="T77" fmla="*/ 118 h 177"/>
                  <a:gd name="T78" fmla="*/ 92 w 112"/>
                  <a:gd name="T79" fmla="*/ 106 h 177"/>
                  <a:gd name="T80" fmla="*/ 85 w 112"/>
                  <a:gd name="T81" fmla="*/ 116 h 177"/>
                  <a:gd name="T82" fmla="*/ 76 w 112"/>
                  <a:gd name="T83" fmla="*/ 124 h 177"/>
                  <a:gd name="T84" fmla="*/ 65 w 112"/>
                  <a:gd name="T85" fmla="*/ 128 h 177"/>
                  <a:gd name="T86" fmla="*/ 52 w 112"/>
                  <a:gd name="T87" fmla="*/ 129 h 177"/>
                  <a:gd name="T88" fmla="*/ 40 w 112"/>
                  <a:gd name="T89" fmla="*/ 128 h 177"/>
                  <a:gd name="T90" fmla="*/ 22 w 112"/>
                  <a:gd name="T91" fmla="*/ 119 h 177"/>
                  <a:gd name="T92" fmla="*/ 14 w 112"/>
                  <a:gd name="T93" fmla="*/ 112 h 177"/>
                  <a:gd name="T94" fmla="*/ 9 w 112"/>
                  <a:gd name="T95" fmla="*/ 102 h 177"/>
                  <a:gd name="T96" fmla="*/ 1 w 112"/>
                  <a:gd name="T97" fmla="*/ 79 h 177"/>
                  <a:gd name="T98" fmla="*/ 0 w 112"/>
                  <a:gd name="T99" fmla="*/ 65 h 177"/>
                  <a:gd name="T100" fmla="*/ 1 w 112"/>
                  <a:gd name="T101" fmla="*/ 50 h 177"/>
                  <a:gd name="T102" fmla="*/ 9 w 112"/>
                  <a:gd name="T103" fmla="*/ 27 h 177"/>
                  <a:gd name="T104" fmla="*/ 14 w 112"/>
                  <a:gd name="T105" fmla="*/ 17 h 177"/>
                  <a:gd name="T106" fmla="*/ 22 w 112"/>
                  <a:gd name="T107" fmla="*/ 10 h 177"/>
                  <a:gd name="T108" fmla="*/ 40 w 112"/>
                  <a:gd name="T109" fmla="*/ 1 h 177"/>
                  <a:gd name="T110" fmla="*/ 52 w 112"/>
                  <a:gd name="T111" fmla="*/ 0 h 177"/>
                  <a:gd name="T112" fmla="*/ 65 w 112"/>
                  <a:gd name="T113" fmla="*/ 1 h 177"/>
                  <a:gd name="T114" fmla="*/ 76 w 112"/>
                  <a:gd name="T115" fmla="*/ 6 h 177"/>
                  <a:gd name="T116" fmla="*/ 85 w 112"/>
                  <a:gd name="T117" fmla="*/ 11 h 177"/>
                  <a:gd name="T118" fmla="*/ 92 w 112"/>
                  <a:gd name="T119" fmla="*/ 23 h 177"/>
                  <a:gd name="T120" fmla="*/ 92 w 112"/>
                  <a:gd name="T121" fmla="*/ 3 h 177"/>
                  <a:gd name="T122" fmla="*/ 112 w 112"/>
                  <a:gd name="T123" fmla="*/ 3 h 177"/>
                  <a:gd name="T124" fmla="*/ 112 w 112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2" h="177" extrusionOk="0">
                    <a:moveTo>
                      <a:pt x="92" y="65"/>
                    </a:moveTo>
                    <a:lnTo>
                      <a:pt x="91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lnTo>
                      <a:pt x="42" y="20"/>
                    </a:lnTo>
                    <a:lnTo>
                      <a:pt x="32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5"/>
                    </a:lnTo>
                    <a:close/>
                    <a:moveTo>
                      <a:pt x="112" y="114"/>
                    </a:moveTo>
                    <a:lnTo>
                      <a:pt x="112" y="129"/>
                    </a:lnTo>
                    <a:lnTo>
                      <a:pt x="105" y="152"/>
                    </a:lnTo>
                    <a:lnTo>
                      <a:pt x="99" y="161"/>
                    </a:lnTo>
                    <a:lnTo>
                      <a:pt x="91" y="168"/>
                    </a:lnTo>
                    <a:lnTo>
                      <a:pt x="69" y="177"/>
                    </a:lnTo>
                    <a:lnTo>
                      <a:pt x="55" y="177"/>
                    </a:lnTo>
                    <a:lnTo>
                      <a:pt x="45" y="177"/>
                    </a:lnTo>
                    <a:lnTo>
                      <a:pt x="35" y="175"/>
                    </a:lnTo>
                    <a:lnTo>
                      <a:pt x="24" y="174"/>
                    </a:lnTo>
                    <a:lnTo>
                      <a:pt x="16" y="170"/>
                    </a:lnTo>
                    <a:lnTo>
                      <a:pt x="16" y="150"/>
                    </a:lnTo>
                    <a:lnTo>
                      <a:pt x="24" y="155"/>
                    </a:lnTo>
                    <a:lnTo>
                      <a:pt x="33" y="158"/>
                    </a:lnTo>
                    <a:lnTo>
                      <a:pt x="43" y="160"/>
                    </a:lnTo>
                    <a:lnTo>
                      <a:pt x="52" y="160"/>
                    </a:lnTo>
                    <a:lnTo>
                      <a:pt x="71" y="158"/>
                    </a:lnTo>
                    <a:lnTo>
                      <a:pt x="82" y="150"/>
                    </a:lnTo>
                    <a:lnTo>
                      <a:pt x="91" y="137"/>
                    </a:lnTo>
                    <a:lnTo>
                      <a:pt x="92" y="118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2"/>
                    </a:lnTo>
                    <a:lnTo>
                      <a:pt x="9" y="102"/>
                    </a:lnTo>
                    <a:lnTo>
                      <a:pt x="1" y="79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9" y="27"/>
                    </a:lnTo>
                    <a:lnTo>
                      <a:pt x="14" y="17"/>
                    </a:lnTo>
                    <a:lnTo>
                      <a:pt x="22" y="10"/>
                    </a:lnTo>
                    <a:lnTo>
                      <a:pt x="40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6" y="6"/>
                    </a:lnTo>
                    <a:lnTo>
                      <a:pt x="85" y="11"/>
                    </a:lnTo>
                    <a:lnTo>
                      <a:pt x="92" y="23"/>
                    </a:lnTo>
                    <a:lnTo>
                      <a:pt x="92" y="3"/>
                    </a:lnTo>
                    <a:lnTo>
                      <a:pt x="112" y="3"/>
                    </a:lnTo>
                    <a:lnTo>
                      <a:pt x="112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" name="Freeform 25"/>
              <p:cNvSpPr/>
              <p:nvPr/>
            </p:nvSpPr>
            <p:spPr bwMode="auto">
              <a:xfrm>
                <a:off x="1822" y="2205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1 h 162"/>
                  <a:gd name="T8" fmla="*/ 36 w 78"/>
                  <a:gd name="T9" fmla="*/ 51 h 162"/>
                  <a:gd name="T10" fmla="*/ 36 w 78"/>
                  <a:gd name="T11" fmla="*/ 121 h 162"/>
                  <a:gd name="T12" fmla="*/ 36 w 78"/>
                  <a:gd name="T13" fmla="*/ 134 h 162"/>
                  <a:gd name="T14" fmla="*/ 39 w 78"/>
                  <a:gd name="T15" fmla="*/ 141 h 162"/>
                  <a:gd name="T16" fmla="*/ 45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5 w 78"/>
                  <a:gd name="T27" fmla="*/ 161 h 162"/>
                  <a:gd name="T28" fmla="*/ 23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1 h 162"/>
                  <a:gd name="T36" fmla="*/ 0 w 78"/>
                  <a:gd name="T37" fmla="*/ 51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 extrusionOk="0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39" y="141"/>
                    </a:lnTo>
                    <a:lnTo>
                      <a:pt x="45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5" y="161"/>
                    </a:lnTo>
                    <a:lnTo>
                      <a:pt x="23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1854" y="2216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9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7 h 132"/>
                  <a:gd name="T48" fmla="*/ 16 w 117"/>
                  <a:gd name="T49" fmla="*/ 18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9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18 h 132"/>
                  <a:gd name="T80" fmla="*/ 35 w 117"/>
                  <a:gd name="T81" fmla="*/ 27 h 132"/>
                  <a:gd name="T82" fmla="*/ 25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 extrusionOk="0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9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7"/>
                    </a:lnTo>
                    <a:lnTo>
                      <a:pt x="16" y="18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9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18"/>
                    </a:lnTo>
                    <a:lnTo>
                      <a:pt x="35" y="27"/>
                    </a:lnTo>
                    <a:lnTo>
                      <a:pt x="25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1902" y="2216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3 h 132"/>
                  <a:gd name="T22" fmla="*/ 84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5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7 w 107"/>
                  <a:gd name="T71" fmla="*/ 26 h 132"/>
                  <a:gd name="T72" fmla="*/ 66 w 107"/>
                  <a:gd name="T73" fmla="*/ 18 h 132"/>
                  <a:gd name="T74" fmla="*/ 51 w 107"/>
                  <a:gd name="T75" fmla="*/ 17 h 132"/>
                  <a:gd name="T76" fmla="*/ 39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4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 extrusionOk="0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3"/>
                    </a:lnTo>
                    <a:lnTo>
                      <a:pt x="84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5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7" y="26"/>
                    </a:lnTo>
                    <a:lnTo>
                      <a:pt x="66" y="18"/>
                    </a:lnTo>
                    <a:lnTo>
                      <a:pt x="51" y="17"/>
                    </a:lnTo>
                    <a:lnTo>
                      <a:pt x="39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4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5" name="Freeform 28"/>
              <p:cNvSpPr/>
              <p:nvPr/>
            </p:nvSpPr>
            <p:spPr bwMode="auto">
              <a:xfrm>
                <a:off x="1952" y="2216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50 w 184"/>
                  <a:gd name="T31" fmla="*/ 20 h 129"/>
                  <a:gd name="T32" fmla="*/ 137 w 184"/>
                  <a:gd name="T33" fmla="*/ 18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6 w 184"/>
                  <a:gd name="T55" fmla="*/ 18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0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 extrusionOk="0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50" y="20"/>
                    </a:lnTo>
                    <a:lnTo>
                      <a:pt x="137" y="18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6" y="18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" name="Rectangle 30"/>
              <p:cNvSpPr>
                <a:spLocks noChangeArrowheads="1"/>
              </p:cNvSpPr>
              <p:nvPr/>
            </p:nvSpPr>
            <p:spPr bwMode="auto">
              <a:xfrm>
                <a:off x="2587" y="2058"/>
                <a:ext cx="19" cy="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" name="Rectangle 32"/>
              <p:cNvSpPr>
                <a:spLocks noChangeArrowheads="1"/>
              </p:cNvSpPr>
              <p:nvPr/>
            </p:nvSpPr>
            <p:spPr bwMode="auto">
              <a:xfrm>
                <a:off x="2477" y="2058"/>
                <a:ext cx="110" cy="2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" name="Rectangle 33"/>
              <p:cNvSpPr>
                <a:spLocks noChangeArrowheads="1"/>
              </p:cNvSpPr>
              <p:nvPr/>
            </p:nvSpPr>
            <p:spPr bwMode="auto">
              <a:xfrm>
                <a:off x="2582" y="2063"/>
                <a:ext cx="18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" name="Rectangle 35"/>
              <p:cNvSpPr>
                <a:spLocks noChangeArrowheads="1"/>
              </p:cNvSpPr>
              <p:nvPr/>
            </p:nvSpPr>
            <p:spPr bwMode="auto">
              <a:xfrm>
                <a:off x="2482" y="2063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0" name="Freeform 36"/>
              <p:cNvSpPr/>
              <p:nvPr/>
            </p:nvSpPr>
            <p:spPr bwMode="auto">
              <a:xfrm>
                <a:off x="2470" y="1928"/>
                <a:ext cx="124" cy="146"/>
              </a:xfrm>
              <a:custGeom>
                <a:avLst/>
                <a:gdLst>
                  <a:gd name="T0" fmla="*/ 21 w 373"/>
                  <a:gd name="T1" fmla="*/ 0 h 438"/>
                  <a:gd name="T2" fmla="*/ 225 w 373"/>
                  <a:gd name="T3" fmla="*/ 0 h 438"/>
                  <a:gd name="T4" fmla="*/ 239 w 373"/>
                  <a:gd name="T5" fmla="*/ 1 h 438"/>
                  <a:gd name="T6" fmla="*/ 265 w 373"/>
                  <a:gd name="T7" fmla="*/ 10 h 438"/>
                  <a:gd name="T8" fmla="*/ 300 w 373"/>
                  <a:gd name="T9" fmla="*/ 35 h 438"/>
                  <a:gd name="T10" fmla="*/ 320 w 373"/>
                  <a:gd name="T11" fmla="*/ 53 h 438"/>
                  <a:gd name="T12" fmla="*/ 340 w 373"/>
                  <a:gd name="T13" fmla="*/ 75 h 438"/>
                  <a:gd name="T14" fmla="*/ 367 w 373"/>
                  <a:gd name="T15" fmla="*/ 121 h 438"/>
                  <a:gd name="T16" fmla="*/ 373 w 373"/>
                  <a:gd name="T17" fmla="*/ 150 h 438"/>
                  <a:gd name="T18" fmla="*/ 373 w 373"/>
                  <a:gd name="T19" fmla="*/ 416 h 438"/>
                  <a:gd name="T20" fmla="*/ 372 w 373"/>
                  <a:gd name="T21" fmla="*/ 425 h 438"/>
                  <a:gd name="T22" fmla="*/ 360 w 373"/>
                  <a:gd name="T23" fmla="*/ 436 h 438"/>
                  <a:gd name="T24" fmla="*/ 352 w 373"/>
                  <a:gd name="T25" fmla="*/ 438 h 438"/>
                  <a:gd name="T26" fmla="*/ 21 w 373"/>
                  <a:gd name="T27" fmla="*/ 438 h 438"/>
                  <a:gd name="T28" fmla="*/ 13 w 373"/>
                  <a:gd name="T29" fmla="*/ 436 h 438"/>
                  <a:gd name="T30" fmla="*/ 1 w 373"/>
                  <a:gd name="T31" fmla="*/ 425 h 438"/>
                  <a:gd name="T32" fmla="*/ 0 w 373"/>
                  <a:gd name="T33" fmla="*/ 416 h 438"/>
                  <a:gd name="T34" fmla="*/ 0 w 373"/>
                  <a:gd name="T35" fmla="*/ 22 h 438"/>
                  <a:gd name="T36" fmla="*/ 1 w 373"/>
                  <a:gd name="T37" fmla="*/ 13 h 438"/>
                  <a:gd name="T38" fmla="*/ 13 w 373"/>
                  <a:gd name="T39" fmla="*/ 1 h 438"/>
                  <a:gd name="T40" fmla="*/ 21 w 373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3" h="438" extrusionOk="0">
                    <a:moveTo>
                      <a:pt x="21" y="0"/>
                    </a:moveTo>
                    <a:lnTo>
                      <a:pt x="225" y="0"/>
                    </a:lnTo>
                    <a:lnTo>
                      <a:pt x="239" y="1"/>
                    </a:lnTo>
                    <a:lnTo>
                      <a:pt x="265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40" y="75"/>
                    </a:lnTo>
                    <a:lnTo>
                      <a:pt x="367" y="121"/>
                    </a:lnTo>
                    <a:lnTo>
                      <a:pt x="373" y="150"/>
                    </a:lnTo>
                    <a:lnTo>
                      <a:pt x="373" y="416"/>
                    </a:lnTo>
                    <a:lnTo>
                      <a:pt x="372" y="425"/>
                    </a:lnTo>
                    <a:lnTo>
                      <a:pt x="360" y="436"/>
                    </a:lnTo>
                    <a:lnTo>
                      <a:pt x="352" y="438"/>
                    </a:lnTo>
                    <a:lnTo>
                      <a:pt x="21" y="438"/>
                    </a:lnTo>
                    <a:lnTo>
                      <a:pt x="13" y="436"/>
                    </a:lnTo>
                    <a:lnTo>
                      <a:pt x="1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1" y="13"/>
                    </a:lnTo>
                    <a:lnTo>
                      <a:pt x="13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1" name="Freeform 37"/>
              <p:cNvSpPr/>
              <p:nvPr/>
            </p:nvSpPr>
            <p:spPr bwMode="auto">
              <a:xfrm>
                <a:off x="2472" y="1931"/>
                <a:ext cx="121" cy="142"/>
              </a:xfrm>
              <a:custGeom>
                <a:avLst/>
                <a:gdLst>
                  <a:gd name="T0" fmla="*/ 15 w 363"/>
                  <a:gd name="T1" fmla="*/ 0 h 426"/>
                  <a:gd name="T2" fmla="*/ 8 w 363"/>
                  <a:gd name="T3" fmla="*/ 1 h 426"/>
                  <a:gd name="T4" fmla="*/ 0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0 w 363"/>
                  <a:gd name="T11" fmla="*/ 417 h 426"/>
                  <a:gd name="T12" fmla="*/ 8 w 363"/>
                  <a:gd name="T13" fmla="*/ 426 h 426"/>
                  <a:gd name="T14" fmla="*/ 15 w 363"/>
                  <a:gd name="T15" fmla="*/ 426 h 426"/>
                  <a:gd name="T16" fmla="*/ 346 w 363"/>
                  <a:gd name="T17" fmla="*/ 426 h 426"/>
                  <a:gd name="T18" fmla="*/ 353 w 363"/>
                  <a:gd name="T19" fmla="*/ 426 h 426"/>
                  <a:gd name="T20" fmla="*/ 361 w 363"/>
                  <a:gd name="T21" fmla="*/ 417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1 w 363"/>
                  <a:gd name="T27" fmla="*/ 131 h 426"/>
                  <a:gd name="T28" fmla="*/ 350 w 363"/>
                  <a:gd name="T29" fmla="*/ 95 h 426"/>
                  <a:gd name="T30" fmla="*/ 337 w 363"/>
                  <a:gd name="T31" fmla="*/ 79 h 426"/>
                  <a:gd name="T32" fmla="*/ 284 w 363"/>
                  <a:gd name="T33" fmla="*/ 26 h 426"/>
                  <a:gd name="T34" fmla="*/ 268 w 363"/>
                  <a:gd name="T35" fmla="*/ 11 h 426"/>
                  <a:gd name="T36" fmla="*/ 232 w 363"/>
                  <a:gd name="T37" fmla="*/ 1 h 426"/>
                  <a:gd name="T38" fmla="*/ 219 w 363"/>
                  <a:gd name="T39" fmla="*/ 0 h 426"/>
                  <a:gd name="T40" fmla="*/ 15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 extrusionOk="0">
                    <a:moveTo>
                      <a:pt x="15" y="0"/>
                    </a:moveTo>
                    <a:lnTo>
                      <a:pt x="8" y="1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0" y="417"/>
                    </a:lnTo>
                    <a:lnTo>
                      <a:pt x="8" y="426"/>
                    </a:lnTo>
                    <a:lnTo>
                      <a:pt x="15" y="426"/>
                    </a:lnTo>
                    <a:lnTo>
                      <a:pt x="346" y="426"/>
                    </a:lnTo>
                    <a:lnTo>
                      <a:pt x="353" y="426"/>
                    </a:lnTo>
                    <a:lnTo>
                      <a:pt x="361" y="417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1" y="131"/>
                    </a:lnTo>
                    <a:lnTo>
                      <a:pt x="350" y="95"/>
                    </a:lnTo>
                    <a:lnTo>
                      <a:pt x="337" y="79"/>
                    </a:lnTo>
                    <a:lnTo>
                      <a:pt x="284" y="26"/>
                    </a:lnTo>
                    <a:lnTo>
                      <a:pt x="268" y="11"/>
                    </a:lnTo>
                    <a:lnTo>
                      <a:pt x="232" y="1"/>
                    </a:lnTo>
                    <a:lnTo>
                      <a:pt x="219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2" name="Freeform 38"/>
              <p:cNvSpPr/>
              <p:nvPr/>
            </p:nvSpPr>
            <p:spPr bwMode="auto">
              <a:xfrm>
                <a:off x="2542" y="1931"/>
                <a:ext cx="50" cy="50"/>
              </a:xfrm>
              <a:custGeom>
                <a:avLst/>
                <a:gdLst>
                  <a:gd name="T0" fmla="*/ 9 w 151"/>
                  <a:gd name="T1" fmla="*/ 0 h 150"/>
                  <a:gd name="T2" fmla="*/ 0 w 151"/>
                  <a:gd name="T3" fmla="*/ 1 h 150"/>
                  <a:gd name="T4" fmla="*/ 12 w 151"/>
                  <a:gd name="T5" fmla="*/ 7 h 150"/>
                  <a:gd name="T6" fmla="*/ 22 w 151"/>
                  <a:gd name="T7" fmla="*/ 11 h 150"/>
                  <a:gd name="T8" fmla="*/ 36 w 151"/>
                  <a:gd name="T9" fmla="*/ 20 h 150"/>
                  <a:gd name="T10" fmla="*/ 61 w 151"/>
                  <a:gd name="T11" fmla="*/ 46 h 150"/>
                  <a:gd name="T12" fmla="*/ 68 w 151"/>
                  <a:gd name="T13" fmla="*/ 70 h 150"/>
                  <a:gd name="T14" fmla="*/ 66 w 151"/>
                  <a:gd name="T15" fmla="*/ 85 h 150"/>
                  <a:gd name="T16" fmla="*/ 84 w 151"/>
                  <a:gd name="T17" fmla="*/ 85 h 150"/>
                  <a:gd name="T18" fmla="*/ 110 w 151"/>
                  <a:gd name="T19" fmla="*/ 95 h 150"/>
                  <a:gd name="T20" fmla="*/ 136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50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3 h 150"/>
                  <a:gd name="T36" fmla="*/ 118 w 151"/>
                  <a:gd name="T37" fmla="*/ 70 h 150"/>
                  <a:gd name="T38" fmla="*/ 101 w 151"/>
                  <a:gd name="T39" fmla="*/ 52 h 150"/>
                  <a:gd name="T40" fmla="*/ 84 w 151"/>
                  <a:gd name="T41" fmla="*/ 34 h 150"/>
                  <a:gd name="T42" fmla="*/ 36 w 151"/>
                  <a:gd name="T43" fmla="*/ 6 h 150"/>
                  <a:gd name="T44" fmla="*/ 9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 extrusionOk="0">
                    <a:moveTo>
                      <a:pt x="9" y="0"/>
                    </a:moveTo>
                    <a:lnTo>
                      <a:pt x="0" y="1"/>
                    </a:lnTo>
                    <a:lnTo>
                      <a:pt x="12" y="7"/>
                    </a:lnTo>
                    <a:lnTo>
                      <a:pt x="22" y="11"/>
                    </a:lnTo>
                    <a:lnTo>
                      <a:pt x="36" y="20"/>
                    </a:lnTo>
                    <a:lnTo>
                      <a:pt x="61" y="46"/>
                    </a:lnTo>
                    <a:lnTo>
                      <a:pt x="68" y="70"/>
                    </a:lnTo>
                    <a:lnTo>
                      <a:pt x="66" y="85"/>
                    </a:lnTo>
                    <a:lnTo>
                      <a:pt x="84" y="85"/>
                    </a:lnTo>
                    <a:lnTo>
                      <a:pt x="110" y="95"/>
                    </a:lnTo>
                    <a:lnTo>
                      <a:pt x="136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50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3"/>
                    </a:lnTo>
                    <a:lnTo>
                      <a:pt x="118" y="70"/>
                    </a:lnTo>
                    <a:lnTo>
                      <a:pt x="101" y="52"/>
                    </a:lnTo>
                    <a:lnTo>
                      <a:pt x="84" y="34"/>
                    </a:lnTo>
                    <a:lnTo>
                      <a:pt x="36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3" name="Freeform 39"/>
              <p:cNvSpPr/>
              <p:nvPr/>
            </p:nvSpPr>
            <p:spPr bwMode="auto">
              <a:xfrm>
                <a:off x="2549" y="1935"/>
                <a:ext cx="40" cy="40"/>
              </a:xfrm>
              <a:custGeom>
                <a:avLst/>
                <a:gdLst>
                  <a:gd name="T0" fmla="*/ 0 w 121"/>
                  <a:gd name="T1" fmla="*/ 0 h 120"/>
                  <a:gd name="T2" fmla="*/ 9 w 121"/>
                  <a:gd name="T3" fmla="*/ 7 h 120"/>
                  <a:gd name="T4" fmla="*/ 22 w 121"/>
                  <a:gd name="T5" fmla="*/ 55 h 120"/>
                  <a:gd name="T6" fmla="*/ 25 w 121"/>
                  <a:gd name="T7" fmla="*/ 92 h 120"/>
                  <a:gd name="T8" fmla="*/ 22 w 121"/>
                  <a:gd name="T9" fmla="*/ 110 h 120"/>
                  <a:gd name="T10" fmla="*/ 56 w 121"/>
                  <a:gd name="T11" fmla="*/ 108 h 120"/>
                  <a:gd name="T12" fmla="*/ 113 w 121"/>
                  <a:gd name="T13" fmla="*/ 114 h 120"/>
                  <a:gd name="T14" fmla="*/ 121 w 121"/>
                  <a:gd name="T15" fmla="*/ 120 h 120"/>
                  <a:gd name="T16" fmla="*/ 116 w 121"/>
                  <a:gd name="T17" fmla="*/ 107 h 120"/>
                  <a:gd name="T18" fmla="*/ 90 w 121"/>
                  <a:gd name="T19" fmla="*/ 84 h 120"/>
                  <a:gd name="T20" fmla="*/ 64 w 121"/>
                  <a:gd name="T21" fmla="*/ 74 h 120"/>
                  <a:gd name="T22" fmla="*/ 46 w 121"/>
                  <a:gd name="T23" fmla="*/ 74 h 120"/>
                  <a:gd name="T24" fmla="*/ 48 w 121"/>
                  <a:gd name="T25" fmla="*/ 59 h 120"/>
                  <a:gd name="T26" fmla="*/ 39 w 121"/>
                  <a:gd name="T27" fmla="*/ 33 h 120"/>
                  <a:gd name="T28" fmla="*/ 13 w 121"/>
                  <a:gd name="T29" fmla="*/ 6 h 120"/>
                  <a:gd name="T30" fmla="*/ 0 w 121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120" extrusionOk="0">
                    <a:moveTo>
                      <a:pt x="0" y="0"/>
                    </a:moveTo>
                    <a:lnTo>
                      <a:pt x="9" y="7"/>
                    </a:lnTo>
                    <a:lnTo>
                      <a:pt x="22" y="55"/>
                    </a:lnTo>
                    <a:lnTo>
                      <a:pt x="25" y="92"/>
                    </a:lnTo>
                    <a:lnTo>
                      <a:pt x="22" y="110"/>
                    </a:lnTo>
                    <a:lnTo>
                      <a:pt x="56" y="108"/>
                    </a:lnTo>
                    <a:lnTo>
                      <a:pt x="113" y="114"/>
                    </a:lnTo>
                    <a:lnTo>
                      <a:pt x="121" y="120"/>
                    </a:lnTo>
                    <a:lnTo>
                      <a:pt x="116" y="107"/>
                    </a:lnTo>
                    <a:lnTo>
                      <a:pt x="90" y="84"/>
                    </a:lnTo>
                    <a:lnTo>
                      <a:pt x="64" y="74"/>
                    </a:lnTo>
                    <a:lnTo>
                      <a:pt x="46" y="74"/>
                    </a:lnTo>
                    <a:lnTo>
                      <a:pt x="48" y="59"/>
                    </a:lnTo>
                    <a:lnTo>
                      <a:pt x="39" y="33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4" name="Freeform 40"/>
              <p:cNvSpPr/>
              <p:nvPr/>
            </p:nvSpPr>
            <p:spPr bwMode="auto">
              <a:xfrm>
                <a:off x="2473" y="1933"/>
                <a:ext cx="118" cy="139"/>
              </a:xfrm>
              <a:custGeom>
                <a:avLst/>
                <a:gdLst>
                  <a:gd name="T0" fmla="*/ 11 w 353"/>
                  <a:gd name="T1" fmla="*/ 0 h 416"/>
                  <a:gd name="T2" fmla="*/ 3 w 353"/>
                  <a:gd name="T3" fmla="*/ 2 h 416"/>
                  <a:gd name="T4" fmla="*/ 0 w 353"/>
                  <a:gd name="T5" fmla="*/ 10 h 416"/>
                  <a:gd name="T6" fmla="*/ 0 w 353"/>
                  <a:gd name="T7" fmla="*/ 404 h 416"/>
                  <a:gd name="T8" fmla="*/ 3 w 353"/>
                  <a:gd name="T9" fmla="*/ 413 h 416"/>
                  <a:gd name="T10" fmla="*/ 11 w 353"/>
                  <a:gd name="T11" fmla="*/ 416 h 416"/>
                  <a:gd name="T12" fmla="*/ 342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4 h 416"/>
                  <a:gd name="T18" fmla="*/ 353 w 353"/>
                  <a:gd name="T19" fmla="*/ 138 h 416"/>
                  <a:gd name="T20" fmla="*/ 352 w 353"/>
                  <a:gd name="T21" fmla="*/ 126 h 416"/>
                  <a:gd name="T22" fmla="*/ 342 w 353"/>
                  <a:gd name="T23" fmla="*/ 92 h 416"/>
                  <a:gd name="T24" fmla="*/ 329 w 353"/>
                  <a:gd name="T25" fmla="*/ 76 h 416"/>
                  <a:gd name="T26" fmla="*/ 275 w 353"/>
                  <a:gd name="T27" fmla="*/ 23 h 416"/>
                  <a:gd name="T28" fmla="*/ 261 w 353"/>
                  <a:gd name="T29" fmla="*/ 11 h 416"/>
                  <a:gd name="T30" fmla="*/ 226 w 353"/>
                  <a:gd name="T31" fmla="*/ 0 h 416"/>
                  <a:gd name="T32" fmla="*/ 215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 extrusionOk="0">
                    <a:moveTo>
                      <a:pt x="11" y="0"/>
                    </a:moveTo>
                    <a:lnTo>
                      <a:pt x="3" y="2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1" y="416"/>
                    </a:lnTo>
                    <a:lnTo>
                      <a:pt x="342" y="416"/>
                    </a:lnTo>
                    <a:lnTo>
                      <a:pt x="350" y="413"/>
                    </a:lnTo>
                    <a:lnTo>
                      <a:pt x="353" y="404"/>
                    </a:lnTo>
                    <a:lnTo>
                      <a:pt x="353" y="138"/>
                    </a:lnTo>
                    <a:lnTo>
                      <a:pt x="352" y="126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5" y="23"/>
                    </a:lnTo>
                    <a:lnTo>
                      <a:pt x="261" y="11"/>
                    </a:lnTo>
                    <a:lnTo>
                      <a:pt x="226" y="0"/>
                    </a:lnTo>
                    <a:lnTo>
                      <a:pt x="215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5" name="Freeform 41"/>
              <p:cNvSpPr/>
              <p:nvPr/>
            </p:nvSpPr>
            <p:spPr bwMode="auto">
              <a:xfrm>
                <a:off x="2521" y="1985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2 w 125"/>
                  <a:gd name="T3" fmla="*/ 58 h 102"/>
                  <a:gd name="T4" fmla="*/ 99 w 125"/>
                  <a:gd name="T5" fmla="*/ 89 h 102"/>
                  <a:gd name="T6" fmla="*/ 80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0 w 125"/>
                  <a:gd name="T13" fmla="*/ 75 h 102"/>
                  <a:gd name="T14" fmla="*/ 0 w 125"/>
                  <a:gd name="T15" fmla="*/ 58 h 102"/>
                  <a:gd name="T16" fmla="*/ 0 w 125"/>
                  <a:gd name="T17" fmla="*/ 19 h 102"/>
                  <a:gd name="T18" fmla="*/ 8 w 125"/>
                  <a:gd name="T19" fmla="*/ 0 h 102"/>
                  <a:gd name="T20" fmla="*/ 60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 extrusionOk="0">
                    <a:moveTo>
                      <a:pt x="125" y="38"/>
                    </a:moveTo>
                    <a:lnTo>
                      <a:pt x="122" y="58"/>
                    </a:lnTo>
                    <a:lnTo>
                      <a:pt x="99" y="89"/>
                    </a:lnTo>
                    <a:lnTo>
                      <a:pt x="80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60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6" name="Freeform 42"/>
              <p:cNvSpPr/>
              <p:nvPr/>
            </p:nvSpPr>
            <p:spPr bwMode="auto">
              <a:xfrm>
                <a:off x="2517" y="1981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61 h 104"/>
                  <a:gd name="T4" fmla="*/ 100 w 125"/>
                  <a:gd name="T5" fmla="*/ 92 h 104"/>
                  <a:gd name="T6" fmla="*/ 81 w 125"/>
                  <a:gd name="T7" fmla="*/ 101 h 104"/>
                  <a:gd name="T8" fmla="*/ 61 w 125"/>
                  <a:gd name="T9" fmla="*/ 104 h 104"/>
                  <a:gd name="T10" fmla="*/ 23 w 125"/>
                  <a:gd name="T11" fmla="*/ 91 h 104"/>
                  <a:gd name="T12" fmla="*/ 10 w 125"/>
                  <a:gd name="T13" fmla="*/ 76 h 104"/>
                  <a:gd name="T14" fmla="*/ 0 w 125"/>
                  <a:gd name="T15" fmla="*/ 58 h 104"/>
                  <a:gd name="T16" fmla="*/ 2 w 125"/>
                  <a:gd name="T17" fmla="*/ 19 h 104"/>
                  <a:gd name="T18" fmla="*/ 12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 extrusionOk="0">
                    <a:moveTo>
                      <a:pt x="125" y="39"/>
                    </a:moveTo>
                    <a:lnTo>
                      <a:pt x="124" y="61"/>
                    </a:lnTo>
                    <a:lnTo>
                      <a:pt x="100" y="92"/>
                    </a:lnTo>
                    <a:lnTo>
                      <a:pt x="81" y="101"/>
                    </a:lnTo>
                    <a:lnTo>
                      <a:pt x="61" y="104"/>
                    </a:lnTo>
                    <a:lnTo>
                      <a:pt x="23" y="91"/>
                    </a:lnTo>
                    <a:lnTo>
                      <a:pt x="10" y="76"/>
                    </a:lnTo>
                    <a:lnTo>
                      <a:pt x="0" y="58"/>
                    </a:lnTo>
                    <a:lnTo>
                      <a:pt x="2" y="19"/>
                    </a:lnTo>
                    <a:lnTo>
                      <a:pt x="12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7" name="Freeform 43"/>
              <p:cNvSpPr/>
              <p:nvPr/>
            </p:nvSpPr>
            <p:spPr bwMode="auto">
              <a:xfrm>
                <a:off x="2488" y="2027"/>
                <a:ext cx="22" cy="22"/>
              </a:xfrm>
              <a:custGeom>
                <a:avLst/>
                <a:gdLst>
                  <a:gd name="T0" fmla="*/ 1 w 64"/>
                  <a:gd name="T1" fmla="*/ 1 h 65"/>
                  <a:gd name="T2" fmla="*/ 14 w 64"/>
                  <a:gd name="T3" fmla="*/ 0 h 65"/>
                  <a:gd name="T4" fmla="*/ 39 w 64"/>
                  <a:gd name="T5" fmla="*/ 8 h 65"/>
                  <a:gd name="T6" fmla="*/ 56 w 64"/>
                  <a:gd name="T7" fmla="*/ 26 h 65"/>
                  <a:gd name="T8" fmla="*/ 64 w 64"/>
                  <a:gd name="T9" fmla="*/ 50 h 65"/>
                  <a:gd name="T10" fmla="*/ 63 w 64"/>
                  <a:gd name="T11" fmla="*/ 65 h 65"/>
                  <a:gd name="T12" fmla="*/ 0 w 64"/>
                  <a:gd name="T13" fmla="*/ 65 h 65"/>
                  <a:gd name="T14" fmla="*/ 1 w 64"/>
                  <a:gd name="T15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 extrusionOk="0">
                    <a:moveTo>
                      <a:pt x="1" y="1"/>
                    </a:moveTo>
                    <a:lnTo>
                      <a:pt x="14" y="0"/>
                    </a:lnTo>
                    <a:lnTo>
                      <a:pt x="39" y="8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0" y="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8" name="Freeform 44"/>
              <p:cNvSpPr/>
              <p:nvPr/>
            </p:nvSpPr>
            <p:spPr bwMode="auto">
              <a:xfrm>
                <a:off x="2484" y="2024"/>
                <a:ext cx="21" cy="22"/>
              </a:xfrm>
              <a:custGeom>
                <a:avLst/>
                <a:gdLst>
                  <a:gd name="T0" fmla="*/ 0 w 63"/>
                  <a:gd name="T1" fmla="*/ 0 h 65"/>
                  <a:gd name="T2" fmla="*/ 14 w 63"/>
                  <a:gd name="T3" fmla="*/ 0 h 65"/>
                  <a:gd name="T4" fmla="*/ 37 w 63"/>
                  <a:gd name="T5" fmla="*/ 8 h 65"/>
                  <a:gd name="T6" fmla="*/ 54 w 63"/>
                  <a:gd name="T7" fmla="*/ 26 h 65"/>
                  <a:gd name="T8" fmla="*/ 63 w 63"/>
                  <a:gd name="T9" fmla="*/ 50 h 65"/>
                  <a:gd name="T10" fmla="*/ 63 w 63"/>
                  <a:gd name="T11" fmla="*/ 65 h 65"/>
                  <a:gd name="T12" fmla="*/ 0 w 63"/>
                  <a:gd name="T13" fmla="*/ 63 h 65"/>
                  <a:gd name="T14" fmla="*/ 0 w 63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5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4" y="26"/>
                    </a:lnTo>
                    <a:lnTo>
                      <a:pt x="63" y="50"/>
                    </a:lnTo>
                    <a:lnTo>
                      <a:pt x="63" y="65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9" name="Freeform 45"/>
              <p:cNvSpPr/>
              <p:nvPr/>
            </p:nvSpPr>
            <p:spPr bwMode="auto">
              <a:xfrm>
                <a:off x="2488" y="2028"/>
                <a:ext cx="15" cy="14"/>
              </a:xfrm>
              <a:custGeom>
                <a:avLst/>
                <a:gdLst>
                  <a:gd name="T0" fmla="*/ 43 w 43"/>
                  <a:gd name="T1" fmla="*/ 42 h 42"/>
                  <a:gd name="T2" fmla="*/ 39 w 43"/>
                  <a:gd name="T3" fmla="*/ 26 h 42"/>
                  <a:gd name="T4" fmla="*/ 17 w 43"/>
                  <a:gd name="T5" fmla="*/ 3 h 42"/>
                  <a:gd name="T6" fmla="*/ 1 w 43"/>
                  <a:gd name="T7" fmla="*/ 0 h 42"/>
                  <a:gd name="T8" fmla="*/ 0 w 43"/>
                  <a:gd name="T9" fmla="*/ 42 h 42"/>
                  <a:gd name="T10" fmla="*/ 43 w 43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2" extrusionOk="0">
                    <a:moveTo>
                      <a:pt x="43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1" y="0"/>
                    </a:lnTo>
                    <a:lnTo>
                      <a:pt x="0" y="42"/>
                    </a:lnTo>
                    <a:lnTo>
                      <a:pt x="43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0" name="Freeform 46"/>
              <p:cNvSpPr/>
              <p:nvPr/>
            </p:nvSpPr>
            <p:spPr bwMode="auto">
              <a:xfrm>
                <a:off x="2489" y="1971"/>
                <a:ext cx="25" cy="3"/>
              </a:xfrm>
              <a:custGeom>
                <a:avLst/>
                <a:gdLst>
                  <a:gd name="T0" fmla="*/ 4 w 75"/>
                  <a:gd name="T1" fmla="*/ 0 h 10"/>
                  <a:gd name="T2" fmla="*/ 71 w 75"/>
                  <a:gd name="T3" fmla="*/ 0 h 10"/>
                  <a:gd name="T4" fmla="*/ 74 w 75"/>
                  <a:gd name="T5" fmla="*/ 1 h 10"/>
                  <a:gd name="T6" fmla="*/ 75 w 75"/>
                  <a:gd name="T7" fmla="*/ 4 h 10"/>
                  <a:gd name="T8" fmla="*/ 74 w 75"/>
                  <a:gd name="T9" fmla="*/ 9 h 10"/>
                  <a:gd name="T10" fmla="*/ 71 w 75"/>
                  <a:gd name="T11" fmla="*/ 10 h 10"/>
                  <a:gd name="T12" fmla="*/ 4 w 75"/>
                  <a:gd name="T13" fmla="*/ 10 h 10"/>
                  <a:gd name="T14" fmla="*/ 1 w 75"/>
                  <a:gd name="T15" fmla="*/ 9 h 10"/>
                  <a:gd name="T16" fmla="*/ 0 w 75"/>
                  <a:gd name="T17" fmla="*/ 4 h 10"/>
                  <a:gd name="T18" fmla="*/ 1 w 75"/>
                  <a:gd name="T19" fmla="*/ 1 h 10"/>
                  <a:gd name="T20" fmla="*/ 4 w 7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0" extrusionOk="0">
                    <a:moveTo>
                      <a:pt x="4" y="0"/>
                    </a:moveTo>
                    <a:lnTo>
                      <a:pt x="71" y="0"/>
                    </a:lnTo>
                    <a:lnTo>
                      <a:pt x="74" y="1"/>
                    </a:lnTo>
                    <a:lnTo>
                      <a:pt x="75" y="4"/>
                    </a:lnTo>
                    <a:lnTo>
                      <a:pt x="74" y="9"/>
                    </a:lnTo>
                    <a:lnTo>
                      <a:pt x="71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1" name="Freeform 47"/>
              <p:cNvSpPr/>
              <p:nvPr/>
            </p:nvSpPr>
            <p:spPr bwMode="auto">
              <a:xfrm>
                <a:off x="2489" y="1963"/>
                <a:ext cx="32" cy="4"/>
              </a:xfrm>
              <a:custGeom>
                <a:avLst/>
                <a:gdLst>
                  <a:gd name="T0" fmla="*/ 6 w 97"/>
                  <a:gd name="T1" fmla="*/ 0 h 10"/>
                  <a:gd name="T2" fmla="*/ 91 w 97"/>
                  <a:gd name="T3" fmla="*/ 0 h 10"/>
                  <a:gd name="T4" fmla="*/ 95 w 97"/>
                  <a:gd name="T5" fmla="*/ 2 h 10"/>
                  <a:gd name="T6" fmla="*/ 97 w 97"/>
                  <a:gd name="T7" fmla="*/ 6 h 10"/>
                  <a:gd name="T8" fmla="*/ 95 w 97"/>
                  <a:gd name="T9" fmla="*/ 9 h 10"/>
                  <a:gd name="T10" fmla="*/ 91 w 97"/>
                  <a:gd name="T11" fmla="*/ 10 h 10"/>
                  <a:gd name="T12" fmla="*/ 6 w 97"/>
                  <a:gd name="T13" fmla="*/ 10 h 10"/>
                  <a:gd name="T14" fmla="*/ 1 w 97"/>
                  <a:gd name="T15" fmla="*/ 9 h 10"/>
                  <a:gd name="T16" fmla="*/ 0 w 97"/>
                  <a:gd name="T17" fmla="*/ 6 h 10"/>
                  <a:gd name="T18" fmla="*/ 1 w 97"/>
                  <a:gd name="T19" fmla="*/ 2 h 10"/>
                  <a:gd name="T20" fmla="*/ 6 w 97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0" extrusionOk="0">
                    <a:moveTo>
                      <a:pt x="6" y="0"/>
                    </a:moveTo>
                    <a:lnTo>
                      <a:pt x="91" y="0"/>
                    </a:lnTo>
                    <a:lnTo>
                      <a:pt x="95" y="2"/>
                    </a:lnTo>
                    <a:lnTo>
                      <a:pt x="97" y="6"/>
                    </a:lnTo>
                    <a:lnTo>
                      <a:pt x="95" y="9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2" name="Freeform 48"/>
              <p:cNvSpPr/>
              <p:nvPr/>
            </p:nvSpPr>
            <p:spPr bwMode="auto">
              <a:xfrm>
                <a:off x="2489" y="1956"/>
                <a:ext cx="32" cy="4"/>
              </a:xfrm>
              <a:custGeom>
                <a:avLst/>
                <a:gdLst>
                  <a:gd name="T0" fmla="*/ 6 w 97"/>
                  <a:gd name="T1" fmla="*/ 0 h 11"/>
                  <a:gd name="T2" fmla="*/ 91 w 97"/>
                  <a:gd name="T3" fmla="*/ 0 h 11"/>
                  <a:gd name="T4" fmla="*/ 95 w 97"/>
                  <a:gd name="T5" fmla="*/ 1 h 11"/>
                  <a:gd name="T6" fmla="*/ 97 w 97"/>
                  <a:gd name="T7" fmla="*/ 5 h 11"/>
                  <a:gd name="T8" fmla="*/ 95 w 97"/>
                  <a:gd name="T9" fmla="*/ 10 h 11"/>
                  <a:gd name="T10" fmla="*/ 91 w 97"/>
                  <a:gd name="T11" fmla="*/ 11 h 11"/>
                  <a:gd name="T12" fmla="*/ 6 w 97"/>
                  <a:gd name="T13" fmla="*/ 11 h 11"/>
                  <a:gd name="T14" fmla="*/ 1 w 97"/>
                  <a:gd name="T15" fmla="*/ 10 h 11"/>
                  <a:gd name="T16" fmla="*/ 0 w 97"/>
                  <a:gd name="T17" fmla="*/ 5 h 11"/>
                  <a:gd name="T18" fmla="*/ 1 w 97"/>
                  <a:gd name="T19" fmla="*/ 1 h 11"/>
                  <a:gd name="T20" fmla="*/ 6 w 97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1" extrusionOk="0">
                    <a:moveTo>
                      <a:pt x="6" y="0"/>
                    </a:moveTo>
                    <a:lnTo>
                      <a:pt x="91" y="0"/>
                    </a:lnTo>
                    <a:lnTo>
                      <a:pt x="95" y="1"/>
                    </a:lnTo>
                    <a:lnTo>
                      <a:pt x="97" y="5"/>
                    </a:lnTo>
                    <a:lnTo>
                      <a:pt x="95" y="10"/>
                    </a:lnTo>
                    <a:lnTo>
                      <a:pt x="9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3" name="Freeform 49"/>
              <p:cNvSpPr/>
              <p:nvPr/>
            </p:nvSpPr>
            <p:spPr bwMode="auto">
              <a:xfrm>
                <a:off x="2533" y="2050"/>
                <a:ext cx="28" cy="3"/>
              </a:xfrm>
              <a:custGeom>
                <a:avLst/>
                <a:gdLst>
                  <a:gd name="T0" fmla="*/ 4 w 85"/>
                  <a:gd name="T1" fmla="*/ 0 h 11"/>
                  <a:gd name="T2" fmla="*/ 80 w 85"/>
                  <a:gd name="T3" fmla="*/ 0 h 11"/>
                  <a:gd name="T4" fmla="*/ 83 w 85"/>
                  <a:gd name="T5" fmla="*/ 2 h 11"/>
                  <a:gd name="T6" fmla="*/ 85 w 85"/>
                  <a:gd name="T7" fmla="*/ 6 h 11"/>
                  <a:gd name="T8" fmla="*/ 83 w 85"/>
                  <a:gd name="T9" fmla="*/ 11 h 11"/>
                  <a:gd name="T10" fmla="*/ 80 w 85"/>
                  <a:gd name="T11" fmla="*/ 11 h 11"/>
                  <a:gd name="T12" fmla="*/ 4 w 85"/>
                  <a:gd name="T13" fmla="*/ 11 h 11"/>
                  <a:gd name="T14" fmla="*/ 1 w 85"/>
                  <a:gd name="T15" fmla="*/ 11 h 11"/>
                  <a:gd name="T16" fmla="*/ 0 w 85"/>
                  <a:gd name="T17" fmla="*/ 6 h 11"/>
                  <a:gd name="T18" fmla="*/ 1 w 85"/>
                  <a:gd name="T19" fmla="*/ 2 h 11"/>
                  <a:gd name="T20" fmla="*/ 4 w 8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1" extrusionOk="0">
                    <a:moveTo>
                      <a:pt x="4" y="0"/>
                    </a:moveTo>
                    <a:lnTo>
                      <a:pt x="80" y="0"/>
                    </a:lnTo>
                    <a:lnTo>
                      <a:pt x="83" y="2"/>
                    </a:lnTo>
                    <a:lnTo>
                      <a:pt x="85" y="6"/>
                    </a:lnTo>
                    <a:lnTo>
                      <a:pt x="83" y="11"/>
                    </a:lnTo>
                    <a:lnTo>
                      <a:pt x="80" y="11"/>
                    </a:lnTo>
                    <a:lnTo>
                      <a:pt x="4" y="11"/>
                    </a:lnTo>
                    <a:lnTo>
                      <a:pt x="1" y="11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4" name="Freeform 50"/>
              <p:cNvSpPr/>
              <p:nvPr/>
            </p:nvSpPr>
            <p:spPr bwMode="auto">
              <a:xfrm>
                <a:off x="2533" y="2043"/>
                <a:ext cx="32" cy="3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6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6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 extrusionOk="0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6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5" name="Freeform 51"/>
              <p:cNvSpPr/>
              <p:nvPr/>
            </p:nvSpPr>
            <p:spPr bwMode="auto">
              <a:xfrm>
                <a:off x="2511" y="2021"/>
                <a:ext cx="31" cy="11"/>
              </a:xfrm>
              <a:custGeom>
                <a:avLst/>
                <a:gdLst>
                  <a:gd name="T0" fmla="*/ 0 w 92"/>
                  <a:gd name="T1" fmla="*/ 31 h 33"/>
                  <a:gd name="T2" fmla="*/ 92 w 92"/>
                  <a:gd name="T3" fmla="*/ 33 h 33"/>
                  <a:gd name="T4" fmla="*/ 91 w 9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3" extrusionOk="0">
                    <a:moveTo>
                      <a:pt x="0" y="31"/>
                    </a:moveTo>
                    <a:lnTo>
                      <a:pt x="92" y="33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6" name="Freeform 52"/>
              <p:cNvSpPr/>
              <p:nvPr/>
            </p:nvSpPr>
            <p:spPr bwMode="auto">
              <a:xfrm>
                <a:off x="2542" y="1982"/>
                <a:ext cx="11" cy="7"/>
              </a:xfrm>
              <a:custGeom>
                <a:avLst/>
                <a:gdLst>
                  <a:gd name="T0" fmla="*/ 0 w 32"/>
                  <a:gd name="T1" fmla="*/ 22 h 22"/>
                  <a:gd name="T2" fmla="*/ 0 w 32"/>
                  <a:gd name="T3" fmla="*/ 0 h 22"/>
                  <a:gd name="T4" fmla="*/ 32 w 32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2" extrusionOk="0">
                    <a:moveTo>
                      <a:pt x="0" y="22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7" name="Freeform 53"/>
              <p:cNvSpPr>
                <a:spLocks noEditPoints="1"/>
              </p:cNvSpPr>
              <p:nvPr/>
            </p:nvSpPr>
            <p:spPr bwMode="auto">
              <a:xfrm>
                <a:off x="2537" y="1940"/>
                <a:ext cx="46" cy="45"/>
              </a:xfrm>
              <a:custGeom>
                <a:avLst/>
                <a:gdLst>
                  <a:gd name="T0" fmla="*/ 96 w 138"/>
                  <a:gd name="T1" fmla="*/ 108 h 133"/>
                  <a:gd name="T2" fmla="*/ 43 w 138"/>
                  <a:gd name="T3" fmla="*/ 108 h 133"/>
                  <a:gd name="T4" fmla="*/ 34 w 138"/>
                  <a:gd name="T5" fmla="*/ 133 h 133"/>
                  <a:gd name="T6" fmla="*/ 0 w 138"/>
                  <a:gd name="T7" fmla="*/ 133 h 133"/>
                  <a:gd name="T8" fmla="*/ 49 w 138"/>
                  <a:gd name="T9" fmla="*/ 0 h 133"/>
                  <a:gd name="T10" fmla="*/ 89 w 138"/>
                  <a:gd name="T11" fmla="*/ 0 h 133"/>
                  <a:gd name="T12" fmla="*/ 138 w 138"/>
                  <a:gd name="T13" fmla="*/ 133 h 133"/>
                  <a:gd name="T14" fmla="*/ 103 w 138"/>
                  <a:gd name="T15" fmla="*/ 133 h 133"/>
                  <a:gd name="T16" fmla="*/ 96 w 138"/>
                  <a:gd name="T17" fmla="*/ 108 h 133"/>
                  <a:gd name="T18" fmla="*/ 51 w 138"/>
                  <a:gd name="T19" fmla="*/ 84 h 133"/>
                  <a:gd name="T20" fmla="*/ 88 w 138"/>
                  <a:gd name="T21" fmla="*/ 84 h 133"/>
                  <a:gd name="T22" fmla="*/ 69 w 138"/>
                  <a:gd name="T23" fmla="*/ 32 h 133"/>
                  <a:gd name="T24" fmla="*/ 51 w 138"/>
                  <a:gd name="T25" fmla="*/ 8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133" extrusionOk="0">
                    <a:moveTo>
                      <a:pt x="96" y="108"/>
                    </a:moveTo>
                    <a:lnTo>
                      <a:pt x="43" y="108"/>
                    </a:lnTo>
                    <a:lnTo>
                      <a:pt x="34" y="133"/>
                    </a:lnTo>
                    <a:lnTo>
                      <a:pt x="0" y="133"/>
                    </a:lnTo>
                    <a:lnTo>
                      <a:pt x="49" y="0"/>
                    </a:lnTo>
                    <a:lnTo>
                      <a:pt x="89" y="0"/>
                    </a:lnTo>
                    <a:lnTo>
                      <a:pt x="138" y="133"/>
                    </a:lnTo>
                    <a:lnTo>
                      <a:pt x="103" y="133"/>
                    </a:lnTo>
                    <a:lnTo>
                      <a:pt x="96" y="108"/>
                    </a:lnTo>
                    <a:close/>
                    <a:moveTo>
                      <a:pt x="51" y="84"/>
                    </a:moveTo>
                    <a:lnTo>
                      <a:pt x="88" y="84"/>
                    </a:lnTo>
                    <a:lnTo>
                      <a:pt x="69" y="32"/>
                    </a:lnTo>
                    <a:lnTo>
                      <a:pt x="51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8" name="Rectangle 55"/>
              <p:cNvSpPr>
                <a:spLocks noChangeArrowheads="1"/>
              </p:cNvSpPr>
              <p:nvPr/>
            </p:nvSpPr>
            <p:spPr bwMode="auto">
              <a:xfrm>
                <a:off x="2628" y="2149"/>
                <a:ext cx="19" cy="29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9" name="Rectangle 57"/>
              <p:cNvSpPr>
                <a:spLocks noChangeArrowheads="1"/>
              </p:cNvSpPr>
              <p:nvPr/>
            </p:nvSpPr>
            <p:spPr bwMode="auto">
              <a:xfrm>
                <a:off x="2518" y="214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0" name="Rectangle 58"/>
              <p:cNvSpPr>
                <a:spLocks noChangeArrowheads="1"/>
              </p:cNvSpPr>
              <p:nvPr/>
            </p:nvSpPr>
            <p:spPr bwMode="auto">
              <a:xfrm>
                <a:off x="2623" y="2154"/>
                <a:ext cx="17" cy="1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2523" y="2154"/>
                <a:ext cx="100" cy="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2" name="Freeform 61"/>
              <p:cNvSpPr/>
              <p:nvPr/>
            </p:nvSpPr>
            <p:spPr bwMode="auto">
              <a:xfrm>
                <a:off x="2511" y="2021"/>
                <a:ext cx="124" cy="146"/>
              </a:xfrm>
              <a:custGeom>
                <a:avLst/>
                <a:gdLst>
                  <a:gd name="T0" fmla="*/ 22 w 374"/>
                  <a:gd name="T1" fmla="*/ 0 h 438"/>
                  <a:gd name="T2" fmla="*/ 224 w 374"/>
                  <a:gd name="T3" fmla="*/ 0 h 438"/>
                  <a:gd name="T4" fmla="*/ 240 w 374"/>
                  <a:gd name="T5" fmla="*/ 2 h 438"/>
                  <a:gd name="T6" fmla="*/ 266 w 374"/>
                  <a:gd name="T7" fmla="*/ 10 h 438"/>
                  <a:gd name="T8" fmla="*/ 300 w 374"/>
                  <a:gd name="T9" fmla="*/ 35 h 438"/>
                  <a:gd name="T10" fmla="*/ 320 w 374"/>
                  <a:gd name="T11" fmla="*/ 53 h 438"/>
                  <a:gd name="T12" fmla="*/ 339 w 374"/>
                  <a:gd name="T13" fmla="*/ 74 h 438"/>
                  <a:gd name="T14" fmla="*/ 368 w 374"/>
                  <a:gd name="T15" fmla="*/ 121 h 438"/>
                  <a:gd name="T16" fmla="*/ 374 w 374"/>
                  <a:gd name="T17" fmla="*/ 150 h 438"/>
                  <a:gd name="T18" fmla="*/ 374 w 374"/>
                  <a:gd name="T19" fmla="*/ 416 h 438"/>
                  <a:gd name="T20" fmla="*/ 372 w 374"/>
                  <a:gd name="T21" fmla="*/ 425 h 438"/>
                  <a:gd name="T22" fmla="*/ 361 w 374"/>
                  <a:gd name="T23" fmla="*/ 436 h 438"/>
                  <a:gd name="T24" fmla="*/ 352 w 374"/>
                  <a:gd name="T25" fmla="*/ 438 h 438"/>
                  <a:gd name="T26" fmla="*/ 22 w 374"/>
                  <a:gd name="T27" fmla="*/ 438 h 438"/>
                  <a:gd name="T28" fmla="*/ 13 w 374"/>
                  <a:gd name="T29" fmla="*/ 436 h 438"/>
                  <a:gd name="T30" fmla="*/ 2 w 374"/>
                  <a:gd name="T31" fmla="*/ 425 h 438"/>
                  <a:gd name="T32" fmla="*/ 0 w 374"/>
                  <a:gd name="T33" fmla="*/ 416 h 438"/>
                  <a:gd name="T34" fmla="*/ 0 w 374"/>
                  <a:gd name="T35" fmla="*/ 22 h 438"/>
                  <a:gd name="T36" fmla="*/ 2 w 374"/>
                  <a:gd name="T37" fmla="*/ 13 h 438"/>
                  <a:gd name="T38" fmla="*/ 13 w 374"/>
                  <a:gd name="T39" fmla="*/ 2 h 438"/>
                  <a:gd name="T40" fmla="*/ 22 w 374"/>
                  <a:gd name="T41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8" extrusionOk="0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2"/>
                    </a:lnTo>
                    <a:lnTo>
                      <a:pt x="266" y="10"/>
                    </a:lnTo>
                    <a:lnTo>
                      <a:pt x="300" y="35"/>
                    </a:lnTo>
                    <a:lnTo>
                      <a:pt x="320" y="53"/>
                    </a:lnTo>
                    <a:lnTo>
                      <a:pt x="339" y="74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8"/>
                    </a:lnTo>
                    <a:lnTo>
                      <a:pt x="22" y="438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2"/>
                    </a:lnTo>
                    <a:lnTo>
                      <a:pt x="2" y="13"/>
                    </a:lnTo>
                    <a:lnTo>
                      <a:pt x="13" y="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3" name="Freeform 62"/>
              <p:cNvSpPr/>
              <p:nvPr/>
            </p:nvSpPr>
            <p:spPr bwMode="auto">
              <a:xfrm>
                <a:off x="2512" y="202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1 h 426"/>
                  <a:gd name="T4" fmla="*/ 1 w 363"/>
                  <a:gd name="T5" fmla="*/ 10 h 426"/>
                  <a:gd name="T6" fmla="*/ 0 w 363"/>
                  <a:gd name="T7" fmla="*/ 16 h 426"/>
                  <a:gd name="T8" fmla="*/ 0 w 363"/>
                  <a:gd name="T9" fmla="*/ 410 h 426"/>
                  <a:gd name="T10" fmla="*/ 1 w 363"/>
                  <a:gd name="T11" fmla="*/ 416 h 426"/>
                  <a:gd name="T12" fmla="*/ 10 w 363"/>
                  <a:gd name="T13" fmla="*/ 426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4 w 363"/>
                  <a:gd name="T19" fmla="*/ 426 h 426"/>
                  <a:gd name="T20" fmla="*/ 363 w 363"/>
                  <a:gd name="T21" fmla="*/ 416 h 426"/>
                  <a:gd name="T22" fmla="*/ 363 w 363"/>
                  <a:gd name="T23" fmla="*/ 410 h 426"/>
                  <a:gd name="T24" fmla="*/ 363 w 363"/>
                  <a:gd name="T25" fmla="*/ 144 h 426"/>
                  <a:gd name="T26" fmla="*/ 363 w 363"/>
                  <a:gd name="T27" fmla="*/ 131 h 426"/>
                  <a:gd name="T28" fmla="*/ 351 w 363"/>
                  <a:gd name="T29" fmla="*/ 95 h 426"/>
                  <a:gd name="T30" fmla="*/ 338 w 363"/>
                  <a:gd name="T31" fmla="*/ 78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 extrusionOk="0">
                    <a:moveTo>
                      <a:pt x="17" y="0"/>
                    </a:moveTo>
                    <a:lnTo>
                      <a:pt x="10" y="1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410"/>
                    </a:lnTo>
                    <a:lnTo>
                      <a:pt x="1" y="416"/>
                    </a:lnTo>
                    <a:lnTo>
                      <a:pt x="10" y="426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4" y="426"/>
                    </a:lnTo>
                    <a:lnTo>
                      <a:pt x="363" y="416"/>
                    </a:lnTo>
                    <a:lnTo>
                      <a:pt x="363" y="410"/>
                    </a:lnTo>
                    <a:lnTo>
                      <a:pt x="363" y="144"/>
                    </a:lnTo>
                    <a:lnTo>
                      <a:pt x="363" y="131"/>
                    </a:lnTo>
                    <a:lnTo>
                      <a:pt x="351" y="95"/>
                    </a:lnTo>
                    <a:lnTo>
                      <a:pt x="338" y="78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4" name="Freeform 63"/>
              <p:cNvSpPr/>
              <p:nvPr/>
            </p:nvSpPr>
            <p:spPr bwMode="auto">
              <a:xfrm>
                <a:off x="2583" y="2023"/>
                <a:ext cx="50" cy="50"/>
              </a:xfrm>
              <a:custGeom>
                <a:avLst/>
                <a:gdLst>
                  <a:gd name="T0" fmla="*/ 7 w 151"/>
                  <a:gd name="T1" fmla="*/ 0 h 150"/>
                  <a:gd name="T2" fmla="*/ 0 w 151"/>
                  <a:gd name="T3" fmla="*/ 0 h 150"/>
                  <a:gd name="T4" fmla="*/ 11 w 151"/>
                  <a:gd name="T5" fmla="*/ 7 h 150"/>
                  <a:gd name="T6" fmla="*/ 21 w 151"/>
                  <a:gd name="T7" fmla="*/ 11 h 150"/>
                  <a:gd name="T8" fmla="*/ 36 w 151"/>
                  <a:gd name="T9" fmla="*/ 20 h 150"/>
                  <a:gd name="T10" fmla="*/ 60 w 151"/>
                  <a:gd name="T11" fmla="*/ 46 h 150"/>
                  <a:gd name="T12" fmla="*/ 67 w 151"/>
                  <a:gd name="T13" fmla="*/ 70 h 150"/>
                  <a:gd name="T14" fmla="*/ 66 w 151"/>
                  <a:gd name="T15" fmla="*/ 85 h 150"/>
                  <a:gd name="T16" fmla="*/ 83 w 151"/>
                  <a:gd name="T17" fmla="*/ 85 h 150"/>
                  <a:gd name="T18" fmla="*/ 109 w 151"/>
                  <a:gd name="T19" fmla="*/ 93 h 150"/>
                  <a:gd name="T20" fmla="*/ 135 w 151"/>
                  <a:gd name="T21" fmla="*/ 118 h 150"/>
                  <a:gd name="T22" fmla="*/ 141 w 151"/>
                  <a:gd name="T23" fmla="*/ 131 h 150"/>
                  <a:gd name="T24" fmla="*/ 144 w 151"/>
                  <a:gd name="T25" fmla="*/ 141 h 150"/>
                  <a:gd name="T26" fmla="*/ 149 w 151"/>
                  <a:gd name="T27" fmla="*/ 150 h 150"/>
                  <a:gd name="T28" fmla="*/ 151 w 151"/>
                  <a:gd name="T29" fmla="*/ 148 h 150"/>
                  <a:gd name="T30" fmla="*/ 151 w 151"/>
                  <a:gd name="T31" fmla="*/ 144 h 150"/>
                  <a:gd name="T32" fmla="*/ 151 w 151"/>
                  <a:gd name="T33" fmla="*/ 129 h 150"/>
                  <a:gd name="T34" fmla="*/ 141 w 151"/>
                  <a:gd name="T35" fmla="*/ 104 h 150"/>
                  <a:gd name="T36" fmla="*/ 116 w 151"/>
                  <a:gd name="T37" fmla="*/ 70 h 150"/>
                  <a:gd name="T38" fmla="*/ 99 w 151"/>
                  <a:gd name="T39" fmla="*/ 52 h 150"/>
                  <a:gd name="T40" fmla="*/ 82 w 151"/>
                  <a:gd name="T41" fmla="*/ 34 h 150"/>
                  <a:gd name="T42" fmla="*/ 36 w 151"/>
                  <a:gd name="T43" fmla="*/ 6 h 150"/>
                  <a:gd name="T44" fmla="*/ 7 w 151"/>
                  <a:gd name="T4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50" extrusionOk="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20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3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41"/>
                    </a:lnTo>
                    <a:lnTo>
                      <a:pt x="149" y="150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9"/>
                    </a:lnTo>
                    <a:lnTo>
                      <a:pt x="141" y="104"/>
                    </a:lnTo>
                    <a:lnTo>
                      <a:pt x="116" y="70"/>
                    </a:lnTo>
                    <a:lnTo>
                      <a:pt x="99" y="52"/>
                    </a:lnTo>
                    <a:lnTo>
                      <a:pt x="82" y="34"/>
                    </a:lnTo>
                    <a:lnTo>
                      <a:pt x="36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5" name="Freeform 64"/>
              <p:cNvSpPr/>
              <p:nvPr/>
            </p:nvSpPr>
            <p:spPr bwMode="auto">
              <a:xfrm>
                <a:off x="2589" y="2027"/>
                <a:ext cx="41" cy="40"/>
              </a:xfrm>
              <a:custGeom>
                <a:avLst/>
                <a:gdLst>
                  <a:gd name="T0" fmla="*/ 0 w 123"/>
                  <a:gd name="T1" fmla="*/ 0 h 120"/>
                  <a:gd name="T2" fmla="*/ 10 w 123"/>
                  <a:gd name="T3" fmla="*/ 8 h 120"/>
                  <a:gd name="T4" fmla="*/ 23 w 123"/>
                  <a:gd name="T5" fmla="*/ 55 h 120"/>
                  <a:gd name="T6" fmla="*/ 26 w 123"/>
                  <a:gd name="T7" fmla="*/ 93 h 120"/>
                  <a:gd name="T8" fmla="*/ 23 w 123"/>
                  <a:gd name="T9" fmla="*/ 110 h 120"/>
                  <a:gd name="T10" fmla="*/ 58 w 123"/>
                  <a:gd name="T11" fmla="*/ 108 h 120"/>
                  <a:gd name="T12" fmla="*/ 114 w 123"/>
                  <a:gd name="T13" fmla="*/ 114 h 120"/>
                  <a:gd name="T14" fmla="*/ 123 w 123"/>
                  <a:gd name="T15" fmla="*/ 120 h 120"/>
                  <a:gd name="T16" fmla="*/ 117 w 123"/>
                  <a:gd name="T17" fmla="*/ 107 h 120"/>
                  <a:gd name="T18" fmla="*/ 91 w 123"/>
                  <a:gd name="T19" fmla="*/ 82 h 120"/>
                  <a:gd name="T20" fmla="*/ 65 w 123"/>
                  <a:gd name="T21" fmla="*/ 74 h 120"/>
                  <a:gd name="T22" fmla="*/ 48 w 123"/>
                  <a:gd name="T23" fmla="*/ 74 h 120"/>
                  <a:gd name="T24" fmla="*/ 49 w 123"/>
                  <a:gd name="T25" fmla="*/ 59 h 120"/>
                  <a:gd name="T26" fmla="*/ 41 w 123"/>
                  <a:gd name="T27" fmla="*/ 33 h 120"/>
                  <a:gd name="T28" fmla="*/ 15 w 123"/>
                  <a:gd name="T29" fmla="*/ 6 h 120"/>
                  <a:gd name="T30" fmla="*/ 0 w 123"/>
                  <a:gd name="T3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0" extrusionOk="0">
                    <a:moveTo>
                      <a:pt x="0" y="0"/>
                    </a:moveTo>
                    <a:lnTo>
                      <a:pt x="10" y="8"/>
                    </a:lnTo>
                    <a:lnTo>
                      <a:pt x="23" y="55"/>
                    </a:lnTo>
                    <a:lnTo>
                      <a:pt x="26" y="93"/>
                    </a:lnTo>
                    <a:lnTo>
                      <a:pt x="23" y="110"/>
                    </a:lnTo>
                    <a:lnTo>
                      <a:pt x="58" y="108"/>
                    </a:lnTo>
                    <a:lnTo>
                      <a:pt x="114" y="114"/>
                    </a:lnTo>
                    <a:lnTo>
                      <a:pt x="123" y="120"/>
                    </a:lnTo>
                    <a:lnTo>
                      <a:pt x="117" y="107"/>
                    </a:lnTo>
                    <a:lnTo>
                      <a:pt x="91" y="82"/>
                    </a:lnTo>
                    <a:lnTo>
                      <a:pt x="65" y="74"/>
                    </a:lnTo>
                    <a:lnTo>
                      <a:pt x="48" y="74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6" name="Freeform 65"/>
              <p:cNvSpPr/>
              <p:nvPr/>
            </p:nvSpPr>
            <p:spPr bwMode="auto">
              <a:xfrm>
                <a:off x="2514" y="2025"/>
                <a:ext cx="118" cy="139"/>
              </a:xfrm>
              <a:custGeom>
                <a:avLst/>
                <a:gdLst>
                  <a:gd name="T0" fmla="*/ 12 w 354"/>
                  <a:gd name="T1" fmla="*/ 0 h 416"/>
                  <a:gd name="T2" fmla="*/ 3 w 354"/>
                  <a:gd name="T3" fmla="*/ 1 h 416"/>
                  <a:gd name="T4" fmla="*/ 0 w 354"/>
                  <a:gd name="T5" fmla="*/ 10 h 416"/>
                  <a:gd name="T6" fmla="*/ 0 w 354"/>
                  <a:gd name="T7" fmla="*/ 404 h 416"/>
                  <a:gd name="T8" fmla="*/ 3 w 354"/>
                  <a:gd name="T9" fmla="*/ 413 h 416"/>
                  <a:gd name="T10" fmla="*/ 12 w 354"/>
                  <a:gd name="T11" fmla="*/ 416 h 416"/>
                  <a:gd name="T12" fmla="*/ 342 w 354"/>
                  <a:gd name="T13" fmla="*/ 416 h 416"/>
                  <a:gd name="T14" fmla="*/ 351 w 354"/>
                  <a:gd name="T15" fmla="*/ 413 h 416"/>
                  <a:gd name="T16" fmla="*/ 354 w 354"/>
                  <a:gd name="T17" fmla="*/ 404 h 416"/>
                  <a:gd name="T18" fmla="*/ 354 w 354"/>
                  <a:gd name="T19" fmla="*/ 138 h 416"/>
                  <a:gd name="T20" fmla="*/ 352 w 354"/>
                  <a:gd name="T21" fmla="*/ 125 h 416"/>
                  <a:gd name="T22" fmla="*/ 342 w 354"/>
                  <a:gd name="T23" fmla="*/ 92 h 416"/>
                  <a:gd name="T24" fmla="*/ 329 w 354"/>
                  <a:gd name="T25" fmla="*/ 76 h 416"/>
                  <a:gd name="T26" fmla="*/ 276 w 354"/>
                  <a:gd name="T27" fmla="*/ 23 h 416"/>
                  <a:gd name="T28" fmla="*/ 261 w 354"/>
                  <a:gd name="T29" fmla="*/ 11 h 416"/>
                  <a:gd name="T30" fmla="*/ 227 w 354"/>
                  <a:gd name="T31" fmla="*/ 0 h 416"/>
                  <a:gd name="T32" fmla="*/ 214 w 354"/>
                  <a:gd name="T33" fmla="*/ 0 h 416"/>
                  <a:gd name="T34" fmla="*/ 12 w 354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4" h="416" extrusionOk="0">
                    <a:moveTo>
                      <a:pt x="12" y="0"/>
                    </a:moveTo>
                    <a:lnTo>
                      <a:pt x="3" y="1"/>
                    </a:lnTo>
                    <a:lnTo>
                      <a:pt x="0" y="10"/>
                    </a:lnTo>
                    <a:lnTo>
                      <a:pt x="0" y="404"/>
                    </a:lnTo>
                    <a:lnTo>
                      <a:pt x="3" y="413"/>
                    </a:lnTo>
                    <a:lnTo>
                      <a:pt x="12" y="416"/>
                    </a:lnTo>
                    <a:lnTo>
                      <a:pt x="342" y="416"/>
                    </a:lnTo>
                    <a:lnTo>
                      <a:pt x="351" y="413"/>
                    </a:lnTo>
                    <a:lnTo>
                      <a:pt x="354" y="404"/>
                    </a:lnTo>
                    <a:lnTo>
                      <a:pt x="354" y="138"/>
                    </a:lnTo>
                    <a:lnTo>
                      <a:pt x="352" y="125"/>
                    </a:lnTo>
                    <a:lnTo>
                      <a:pt x="342" y="92"/>
                    </a:lnTo>
                    <a:lnTo>
                      <a:pt x="329" y="76"/>
                    </a:lnTo>
                    <a:lnTo>
                      <a:pt x="276" y="23"/>
                    </a:lnTo>
                    <a:lnTo>
                      <a:pt x="261" y="11"/>
                    </a:lnTo>
                    <a:lnTo>
                      <a:pt x="227" y="0"/>
                    </a:lnTo>
                    <a:lnTo>
                      <a:pt x="214" y="0"/>
                    </a:lnTo>
                    <a:lnTo>
                      <a:pt x="12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7" name="Freeform 66"/>
              <p:cNvSpPr/>
              <p:nvPr/>
            </p:nvSpPr>
            <p:spPr bwMode="auto">
              <a:xfrm>
                <a:off x="2561" y="2077"/>
                <a:ext cx="42" cy="34"/>
              </a:xfrm>
              <a:custGeom>
                <a:avLst/>
                <a:gdLst>
                  <a:gd name="T0" fmla="*/ 125 w 125"/>
                  <a:gd name="T1" fmla="*/ 38 h 102"/>
                  <a:gd name="T2" fmla="*/ 124 w 125"/>
                  <a:gd name="T3" fmla="*/ 58 h 102"/>
                  <a:gd name="T4" fmla="*/ 101 w 125"/>
                  <a:gd name="T5" fmla="*/ 89 h 102"/>
                  <a:gd name="T6" fmla="*/ 82 w 125"/>
                  <a:gd name="T7" fmla="*/ 98 h 102"/>
                  <a:gd name="T8" fmla="*/ 62 w 125"/>
                  <a:gd name="T9" fmla="*/ 102 h 102"/>
                  <a:gd name="T10" fmla="*/ 24 w 125"/>
                  <a:gd name="T11" fmla="*/ 89 h 102"/>
                  <a:gd name="T12" fmla="*/ 11 w 125"/>
                  <a:gd name="T13" fmla="*/ 75 h 102"/>
                  <a:gd name="T14" fmla="*/ 1 w 125"/>
                  <a:gd name="T15" fmla="*/ 58 h 102"/>
                  <a:gd name="T16" fmla="*/ 0 w 125"/>
                  <a:gd name="T17" fmla="*/ 17 h 102"/>
                  <a:gd name="T18" fmla="*/ 10 w 125"/>
                  <a:gd name="T19" fmla="*/ 0 h 102"/>
                  <a:gd name="T20" fmla="*/ 62 w 125"/>
                  <a:gd name="T21" fmla="*/ 38 h 102"/>
                  <a:gd name="T22" fmla="*/ 125 w 125"/>
                  <a:gd name="T23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2" extrusionOk="0">
                    <a:moveTo>
                      <a:pt x="125" y="38"/>
                    </a:moveTo>
                    <a:lnTo>
                      <a:pt x="124" y="58"/>
                    </a:lnTo>
                    <a:lnTo>
                      <a:pt x="101" y="89"/>
                    </a:lnTo>
                    <a:lnTo>
                      <a:pt x="82" y="98"/>
                    </a:lnTo>
                    <a:lnTo>
                      <a:pt x="62" y="102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8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8"/>
                    </a:lnTo>
                    <a:lnTo>
                      <a:pt x="125" y="38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8" name="Freeform 67"/>
              <p:cNvSpPr/>
              <p:nvPr/>
            </p:nvSpPr>
            <p:spPr bwMode="auto">
              <a:xfrm>
                <a:off x="2558" y="2072"/>
                <a:ext cx="42" cy="35"/>
              </a:xfrm>
              <a:custGeom>
                <a:avLst/>
                <a:gdLst>
                  <a:gd name="T0" fmla="*/ 125 w 125"/>
                  <a:gd name="T1" fmla="*/ 39 h 104"/>
                  <a:gd name="T2" fmla="*/ 124 w 125"/>
                  <a:gd name="T3" fmla="*/ 59 h 104"/>
                  <a:gd name="T4" fmla="*/ 99 w 125"/>
                  <a:gd name="T5" fmla="*/ 92 h 104"/>
                  <a:gd name="T6" fmla="*/ 80 w 125"/>
                  <a:gd name="T7" fmla="*/ 100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 extrusionOk="0">
                    <a:moveTo>
                      <a:pt x="125" y="39"/>
                    </a:moveTo>
                    <a:lnTo>
                      <a:pt x="124" y="59"/>
                    </a:lnTo>
                    <a:lnTo>
                      <a:pt x="99" y="92"/>
                    </a:lnTo>
                    <a:lnTo>
                      <a:pt x="80" y="100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9" name="Freeform 68"/>
              <p:cNvSpPr/>
              <p:nvPr/>
            </p:nvSpPr>
            <p:spPr bwMode="auto">
              <a:xfrm>
                <a:off x="2529" y="2119"/>
                <a:ext cx="21" cy="22"/>
              </a:xfrm>
              <a:custGeom>
                <a:avLst/>
                <a:gdLst>
                  <a:gd name="T0" fmla="*/ 0 w 64"/>
                  <a:gd name="T1" fmla="*/ 0 h 65"/>
                  <a:gd name="T2" fmla="*/ 15 w 64"/>
                  <a:gd name="T3" fmla="*/ 0 h 65"/>
                  <a:gd name="T4" fmla="*/ 39 w 64"/>
                  <a:gd name="T5" fmla="*/ 9 h 65"/>
                  <a:gd name="T6" fmla="*/ 56 w 64"/>
                  <a:gd name="T7" fmla="*/ 26 h 65"/>
                  <a:gd name="T8" fmla="*/ 64 w 64"/>
                  <a:gd name="T9" fmla="*/ 50 h 65"/>
                  <a:gd name="T10" fmla="*/ 64 w 64"/>
                  <a:gd name="T11" fmla="*/ 65 h 65"/>
                  <a:gd name="T12" fmla="*/ 0 w 64"/>
                  <a:gd name="T13" fmla="*/ 65 h 65"/>
                  <a:gd name="T14" fmla="*/ 0 w 64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5" extrusionOk="0">
                    <a:moveTo>
                      <a:pt x="0" y="0"/>
                    </a:moveTo>
                    <a:lnTo>
                      <a:pt x="15" y="0"/>
                    </a:lnTo>
                    <a:lnTo>
                      <a:pt x="39" y="9"/>
                    </a:lnTo>
                    <a:lnTo>
                      <a:pt x="56" y="26"/>
                    </a:lnTo>
                    <a:lnTo>
                      <a:pt x="64" y="50"/>
                    </a:lnTo>
                    <a:lnTo>
                      <a:pt x="64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0" name="Freeform 69"/>
              <p:cNvSpPr/>
              <p:nvPr/>
            </p:nvSpPr>
            <p:spPr bwMode="auto">
              <a:xfrm>
                <a:off x="2526" y="2116"/>
                <a:ext cx="21" cy="21"/>
              </a:xfrm>
              <a:custGeom>
                <a:avLst/>
                <a:gdLst>
                  <a:gd name="T0" fmla="*/ 0 w 63"/>
                  <a:gd name="T1" fmla="*/ 0 h 63"/>
                  <a:gd name="T2" fmla="*/ 14 w 63"/>
                  <a:gd name="T3" fmla="*/ 0 h 63"/>
                  <a:gd name="T4" fmla="*/ 37 w 63"/>
                  <a:gd name="T5" fmla="*/ 8 h 63"/>
                  <a:gd name="T6" fmla="*/ 55 w 63"/>
                  <a:gd name="T7" fmla="*/ 26 h 63"/>
                  <a:gd name="T8" fmla="*/ 63 w 63"/>
                  <a:gd name="T9" fmla="*/ 50 h 63"/>
                  <a:gd name="T10" fmla="*/ 63 w 63"/>
                  <a:gd name="T11" fmla="*/ 63 h 63"/>
                  <a:gd name="T12" fmla="*/ 0 w 63"/>
                  <a:gd name="T13" fmla="*/ 63 h 63"/>
                  <a:gd name="T14" fmla="*/ 0 w 63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63" extrusionOk="0">
                    <a:moveTo>
                      <a:pt x="0" y="0"/>
                    </a:moveTo>
                    <a:lnTo>
                      <a:pt x="14" y="0"/>
                    </a:lnTo>
                    <a:lnTo>
                      <a:pt x="37" y="8"/>
                    </a:lnTo>
                    <a:lnTo>
                      <a:pt x="55" y="26"/>
                    </a:lnTo>
                    <a:lnTo>
                      <a:pt x="63" y="50"/>
                    </a:lnTo>
                    <a:lnTo>
                      <a:pt x="63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" name="Freeform 70"/>
              <p:cNvSpPr/>
              <p:nvPr/>
            </p:nvSpPr>
            <p:spPr bwMode="auto">
              <a:xfrm>
                <a:off x="2529" y="2119"/>
                <a:ext cx="14" cy="14"/>
              </a:xfrm>
              <a:custGeom>
                <a:avLst/>
                <a:gdLst>
                  <a:gd name="T0" fmla="*/ 42 w 42"/>
                  <a:gd name="T1" fmla="*/ 42 h 42"/>
                  <a:gd name="T2" fmla="*/ 39 w 42"/>
                  <a:gd name="T3" fmla="*/ 26 h 42"/>
                  <a:gd name="T4" fmla="*/ 17 w 42"/>
                  <a:gd name="T5" fmla="*/ 3 h 42"/>
                  <a:gd name="T6" fmla="*/ 2 w 42"/>
                  <a:gd name="T7" fmla="*/ 0 h 42"/>
                  <a:gd name="T8" fmla="*/ 0 w 42"/>
                  <a:gd name="T9" fmla="*/ 42 h 42"/>
                  <a:gd name="T10" fmla="*/ 42 w 42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 extrusionOk="0">
                    <a:moveTo>
                      <a:pt x="42" y="42"/>
                    </a:moveTo>
                    <a:lnTo>
                      <a:pt x="39" y="26"/>
                    </a:lnTo>
                    <a:lnTo>
                      <a:pt x="17" y="3"/>
                    </a:lnTo>
                    <a:lnTo>
                      <a:pt x="2" y="0"/>
                    </a:lnTo>
                    <a:lnTo>
                      <a:pt x="0" y="42"/>
                    </a:lnTo>
                    <a:lnTo>
                      <a:pt x="42" y="42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2" name="Freeform 71"/>
              <p:cNvSpPr/>
              <p:nvPr/>
            </p:nvSpPr>
            <p:spPr bwMode="auto">
              <a:xfrm>
                <a:off x="2530" y="2062"/>
                <a:ext cx="24" cy="4"/>
              </a:xfrm>
              <a:custGeom>
                <a:avLst/>
                <a:gdLst>
                  <a:gd name="T0" fmla="*/ 4 w 74"/>
                  <a:gd name="T1" fmla="*/ 0 h 10"/>
                  <a:gd name="T2" fmla="*/ 70 w 74"/>
                  <a:gd name="T3" fmla="*/ 0 h 10"/>
                  <a:gd name="T4" fmla="*/ 73 w 74"/>
                  <a:gd name="T5" fmla="*/ 0 h 10"/>
                  <a:gd name="T6" fmla="*/ 74 w 74"/>
                  <a:gd name="T7" fmla="*/ 4 h 10"/>
                  <a:gd name="T8" fmla="*/ 73 w 74"/>
                  <a:gd name="T9" fmla="*/ 9 h 10"/>
                  <a:gd name="T10" fmla="*/ 70 w 74"/>
                  <a:gd name="T11" fmla="*/ 10 h 10"/>
                  <a:gd name="T12" fmla="*/ 4 w 74"/>
                  <a:gd name="T13" fmla="*/ 10 h 10"/>
                  <a:gd name="T14" fmla="*/ 0 w 74"/>
                  <a:gd name="T15" fmla="*/ 9 h 10"/>
                  <a:gd name="T16" fmla="*/ 0 w 74"/>
                  <a:gd name="T17" fmla="*/ 4 h 10"/>
                  <a:gd name="T18" fmla="*/ 0 w 74"/>
                  <a:gd name="T19" fmla="*/ 0 h 10"/>
                  <a:gd name="T20" fmla="*/ 4 w 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10" extrusionOk="0">
                    <a:moveTo>
                      <a:pt x="4" y="0"/>
                    </a:moveTo>
                    <a:lnTo>
                      <a:pt x="70" y="0"/>
                    </a:lnTo>
                    <a:lnTo>
                      <a:pt x="73" y="0"/>
                    </a:lnTo>
                    <a:lnTo>
                      <a:pt x="74" y="4"/>
                    </a:lnTo>
                    <a:lnTo>
                      <a:pt x="73" y="9"/>
                    </a:lnTo>
                    <a:lnTo>
                      <a:pt x="70" y="10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3" name="Freeform 72"/>
              <p:cNvSpPr/>
              <p:nvPr/>
            </p:nvSpPr>
            <p:spPr bwMode="auto">
              <a:xfrm>
                <a:off x="2530" y="2055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2 h 10"/>
                  <a:gd name="T6" fmla="*/ 95 w 95"/>
                  <a:gd name="T7" fmla="*/ 5 h 10"/>
                  <a:gd name="T8" fmla="*/ 95 w 95"/>
                  <a:gd name="T9" fmla="*/ 9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9 h 10"/>
                  <a:gd name="T16" fmla="*/ 0 w 95"/>
                  <a:gd name="T17" fmla="*/ 5 h 10"/>
                  <a:gd name="T18" fmla="*/ 1 w 95"/>
                  <a:gd name="T19" fmla="*/ 2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 extrusionOk="0">
                    <a:moveTo>
                      <a:pt x="5" y="0"/>
                    </a:moveTo>
                    <a:lnTo>
                      <a:pt x="90" y="0"/>
                    </a:lnTo>
                    <a:lnTo>
                      <a:pt x="95" y="2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4" name="Freeform 73"/>
              <p:cNvSpPr/>
              <p:nvPr/>
            </p:nvSpPr>
            <p:spPr bwMode="auto">
              <a:xfrm>
                <a:off x="2530" y="2048"/>
                <a:ext cx="31" cy="3"/>
              </a:xfrm>
              <a:custGeom>
                <a:avLst/>
                <a:gdLst>
                  <a:gd name="T0" fmla="*/ 5 w 95"/>
                  <a:gd name="T1" fmla="*/ 0 h 10"/>
                  <a:gd name="T2" fmla="*/ 90 w 95"/>
                  <a:gd name="T3" fmla="*/ 0 h 10"/>
                  <a:gd name="T4" fmla="*/ 95 w 95"/>
                  <a:gd name="T5" fmla="*/ 1 h 10"/>
                  <a:gd name="T6" fmla="*/ 95 w 95"/>
                  <a:gd name="T7" fmla="*/ 5 h 10"/>
                  <a:gd name="T8" fmla="*/ 95 w 95"/>
                  <a:gd name="T9" fmla="*/ 10 h 10"/>
                  <a:gd name="T10" fmla="*/ 90 w 95"/>
                  <a:gd name="T11" fmla="*/ 10 h 10"/>
                  <a:gd name="T12" fmla="*/ 5 w 95"/>
                  <a:gd name="T13" fmla="*/ 10 h 10"/>
                  <a:gd name="T14" fmla="*/ 1 w 95"/>
                  <a:gd name="T15" fmla="*/ 10 h 10"/>
                  <a:gd name="T16" fmla="*/ 0 w 95"/>
                  <a:gd name="T17" fmla="*/ 5 h 10"/>
                  <a:gd name="T18" fmla="*/ 1 w 95"/>
                  <a:gd name="T19" fmla="*/ 1 h 10"/>
                  <a:gd name="T20" fmla="*/ 5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 extrusionOk="0">
                    <a:moveTo>
                      <a:pt x="5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0"/>
                    </a:lnTo>
                    <a:lnTo>
                      <a:pt x="5" y="10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5" name="Freeform 74"/>
              <p:cNvSpPr/>
              <p:nvPr/>
            </p:nvSpPr>
            <p:spPr bwMode="auto">
              <a:xfrm>
                <a:off x="2574" y="2142"/>
                <a:ext cx="28" cy="3"/>
              </a:xfrm>
              <a:custGeom>
                <a:avLst/>
                <a:gdLst>
                  <a:gd name="T0" fmla="*/ 4 w 85"/>
                  <a:gd name="T1" fmla="*/ 0 h 10"/>
                  <a:gd name="T2" fmla="*/ 81 w 85"/>
                  <a:gd name="T3" fmla="*/ 0 h 10"/>
                  <a:gd name="T4" fmla="*/ 84 w 85"/>
                  <a:gd name="T5" fmla="*/ 1 h 10"/>
                  <a:gd name="T6" fmla="*/ 85 w 85"/>
                  <a:gd name="T7" fmla="*/ 4 h 10"/>
                  <a:gd name="T8" fmla="*/ 84 w 85"/>
                  <a:gd name="T9" fmla="*/ 8 h 10"/>
                  <a:gd name="T10" fmla="*/ 81 w 85"/>
                  <a:gd name="T11" fmla="*/ 10 h 10"/>
                  <a:gd name="T12" fmla="*/ 4 w 85"/>
                  <a:gd name="T13" fmla="*/ 10 h 10"/>
                  <a:gd name="T14" fmla="*/ 0 w 85"/>
                  <a:gd name="T15" fmla="*/ 8 h 10"/>
                  <a:gd name="T16" fmla="*/ 0 w 85"/>
                  <a:gd name="T17" fmla="*/ 4 h 10"/>
                  <a:gd name="T18" fmla="*/ 0 w 85"/>
                  <a:gd name="T19" fmla="*/ 1 h 10"/>
                  <a:gd name="T20" fmla="*/ 4 w 8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0" extrusionOk="0">
                    <a:moveTo>
                      <a:pt x="4" y="0"/>
                    </a:moveTo>
                    <a:lnTo>
                      <a:pt x="81" y="0"/>
                    </a:lnTo>
                    <a:lnTo>
                      <a:pt x="84" y="1"/>
                    </a:lnTo>
                    <a:lnTo>
                      <a:pt x="85" y="4"/>
                    </a:lnTo>
                    <a:lnTo>
                      <a:pt x="84" y="8"/>
                    </a:lnTo>
                    <a:lnTo>
                      <a:pt x="81" y="10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6" name="Freeform 75"/>
              <p:cNvSpPr/>
              <p:nvPr/>
            </p:nvSpPr>
            <p:spPr bwMode="auto">
              <a:xfrm>
                <a:off x="2574" y="2134"/>
                <a:ext cx="31" cy="4"/>
              </a:xfrm>
              <a:custGeom>
                <a:avLst/>
                <a:gdLst>
                  <a:gd name="T0" fmla="*/ 4 w 95"/>
                  <a:gd name="T1" fmla="*/ 0 h 10"/>
                  <a:gd name="T2" fmla="*/ 91 w 95"/>
                  <a:gd name="T3" fmla="*/ 0 h 10"/>
                  <a:gd name="T4" fmla="*/ 94 w 95"/>
                  <a:gd name="T5" fmla="*/ 1 h 10"/>
                  <a:gd name="T6" fmla="*/ 95 w 95"/>
                  <a:gd name="T7" fmla="*/ 6 h 10"/>
                  <a:gd name="T8" fmla="*/ 94 w 95"/>
                  <a:gd name="T9" fmla="*/ 10 h 10"/>
                  <a:gd name="T10" fmla="*/ 91 w 95"/>
                  <a:gd name="T11" fmla="*/ 10 h 10"/>
                  <a:gd name="T12" fmla="*/ 4 w 95"/>
                  <a:gd name="T13" fmla="*/ 10 h 10"/>
                  <a:gd name="T14" fmla="*/ 0 w 95"/>
                  <a:gd name="T15" fmla="*/ 10 h 10"/>
                  <a:gd name="T16" fmla="*/ 0 w 95"/>
                  <a:gd name="T17" fmla="*/ 6 h 10"/>
                  <a:gd name="T18" fmla="*/ 0 w 95"/>
                  <a:gd name="T19" fmla="*/ 1 h 10"/>
                  <a:gd name="T20" fmla="*/ 4 w 9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0" extrusionOk="0">
                    <a:moveTo>
                      <a:pt x="4" y="0"/>
                    </a:moveTo>
                    <a:lnTo>
                      <a:pt x="91" y="0"/>
                    </a:lnTo>
                    <a:lnTo>
                      <a:pt x="94" y="1"/>
                    </a:lnTo>
                    <a:lnTo>
                      <a:pt x="95" y="6"/>
                    </a:lnTo>
                    <a:lnTo>
                      <a:pt x="94" y="10"/>
                    </a:lnTo>
                    <a:lnTo>
                      <a:pt x="91" y="10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7" name="Freeform 76"/>
              <p:cNvSpPr/>
              <p:nvPr/>
            </p:nvSpPr>
            <p:spPr bwMode="auto">
              <a:xfrm>
                <a:off x="2552" y="2112"/>
                <a:ext cx="30" cy="11"/>
              </a:xfrm>
              <a:custGeom>
                <a:avLst/>
                <a:gdLst>
                  <a:gd name="T0" fmla="*/ 0 w 91"/>
                  <a:gd name="T1" fmla="*/ 31 h 31"/>
                  <a:gd name="T2" fmla="*/ 91 w 91"/>
                  <a:gd name="T3" fmla="*/ 31 h 31"/>
                  <a:gd name="T4" fmla="*/ 91 w 91"/>
                  <a:gd name="T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1" extrusionOk="0">
                    <a:moveTo>
                      <a:pt x="0" y="31"/>
                    </a:moveTo>
                    <a:lnTo>
                      <a:pt x="91" y="31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8" name="Freeform 77"/>
              <p:cNvSpPr/>
              <p:nvPr/>
            </p:nvSpPr>
            <p:spPr bwMode="auto">
              <a:xfrm>
                <a:off x="2583" y="2073"/>
                <a:ext cx="10" cy="8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 extrusionOk="0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9" name="Freeform 78"/>
              <p:cNvSpPr>
                <a:spLocks noEditPoints="1"/>
              </p:cNvSpPr>
              <p:nvPr/>
            </p:nvSpPr>
            <p:spPr bwMode="auto">
              <a:xfrm>
                <a:off x="2568" y="2032"/>
                <a:ext cx="36" cy="44"/>
              </a:xfrm>
              <a:custGeom>
                <a:avLst/>
                <a:gdLst>
                  <a:gd name="T0" fmla="*/ 54 w 108"/>
                  <a:gd name="T1" fmla="*/ 52 h 133"/>
                  <a:gd name="T2" fmla="*/ 61 w 108"/>
                  <a:gd name="T3" fmla="*/ 51 h 133"/>
                  <a:gd name="T4" fmla="*/ 65 w 108"/>
                  <a:gd name="T5" fmla="*/ 48 h 133"/>
                  <a:gd name="T6" fmla="*/ 68 w 108"/>
                  <a:gd name="T7" fmla="*/ 43 h 133"/>
                  <a:gd name="T8" fmla="*/ 69 w 108"/>
                  <a:gd name="T9" fmla="*/ 38 h 133"/>
                  <a:gd name="T10" fmla="*/ 68 w 108"/>
                  <a:gd name="T11" fmla="*/ 32 h 133"/>
                  <a:gd name="T12" fmla="*/ 65 w 108"/>
                  <a:gd name="T13" fmla="*/ 28 h 133"/>
                  <a:gd name="T14" fmla="*/ 61 w 108"/>
                  <a:gd name="T15" fmla="*/ 25 h 133"/>
                  <a:gd name="T16" fmla="*/ 54 w 108"/>
                  <a:gd name="T17" fmla="*/ 23 h 133"/>
                  <a:gd name="T18" fmla="*/ 33 w 108"/>
                  <a:gd name="T19" fmla="*/ 23 h 133"/>
                  <a:gd name="T20" fmla="*/ 33 w 108"/>
                  <a:gd name="T21" fmla="*/ 52 h 133"/>
                  <a:gd name="T22" fmla="*/ 54 w 108"/>
                  <a:gd name="T23" fmla="*/ 52 h 133"/>
                  <a:gd name="T24" fmla="*/ 54 w 108"/>
                  <a:gd name="T25" fmla="*/ 110 h 133"/>
                  <a:gd name="T26" fmla="*/ 64 w 108"/>
                  <a:gd name="T27" fmla="*/ 108 h 133"/>
                  <a:gd name="T28" fmla="*/ 69 w 108"/>
                  <a:gd name="T29" fmla="*/ 105 h 133"/>
                  <a:gd name="T30" fmla="*/ 74 w 108"/>
                  <a:gd name="T31" fmla="*/ 100 h 133"/>
                  <a:gd name="T32" fmla="*/ 75 w 108"/>
                  <a:gd name="T33" fmla="*/ 92 h 133"/>
                  <a:gd name="T34" fmla="*/ 74 w 108"/>
                  <a:gd name="T35" fmla="*/ 84 h 133"/>
                  <a:gd name="T36" fmla="*/ 69 w 108"/>
                  <a:gd name="T37" fmla="*/ 79 h 133"/>
                  <a:gd name="T38" fmla="*/ 64 w 108"/>
                  <a:gd name="T39" fmla="*/ 75 h 133"/>
                  <a:gd name="T40" fmla="*/ 54 w 108"/>
                  <a:gd name="T41" fmla="*/ 75 h 133"/>
                  <a:gd name="T42" fmla="*/ 33 w 108"/>
                  <a:gd name="T43" fmla="*/ 75 h 133"/>
                  <a:gd name="T44" fmla="*/ 33 w 108"/>
                  <a:gd name="T45" fmla="*/ 110 h 133"/>
                  <a:gd name="T46" fmla="*/ 54 w 108"/>
                  <a:gd name="T47" fmla="*/ 110 h 133"/>
                  <a:gd name="T48" fmla="*/ 85 w 108"/>
                  <a:gd name="T49" fmla="*/ 62 h 133"/>
                  <a:gd name="T50" fmla="*/ 95 w 108"/>
                  <a:gd name="T51" fmla="*/ 66 h 133"/>
                  <a:gd name="T52" fmla="*/ 103 w 108"/>
                  <a:gd name="T53" fmla="*/ 74 h 133"/>
                  <a:gd name="T54" fmla="*/ 108 w 108"/>
                  <a:gd name="T55" fmla="*/ 82 h 133"/>
                  <a:gd name="T56" fmla="*/ 108 w 108"/>
                  <a:gd name="T57" fmla="*/ 95 h 133"/>
                  <a:gd name="T58" fmla="*/ 108 w 108"/>
                  <a:gd name="T59" fmla="*/ 104 h 133"/>
                  <a:gd name="T60" fmla="*/ 101 w 108"/>
                  <a:gd name="T61" fmla="*/ 118 h 133"/>
                  <a:gd name="T62" fmla="*/ 95 w 108"/>
                  <a:gd name="T63" fmla="*/ 123 h 133"/>
                  <a:gd name="T64" fmla="*/ 81 w 108"/>
                  <a:gd name="T65" fmla="*/ 131 h 133"/>
                  <a:gd name="T66" fmla="*/ 57 w 108"/>
                  <a:gd name="T67" fmla="*/ 133 h 133"/>
                  <a:gd name="T68" fmla="*/ 0 w 108"/>
                  <a:gd name="T69" fmla="*/ 133 h 133"/>
                  <a:gd name="T70" fmla="*/ 0 w 108"/>
                  <a:gd name="T71" fmla="*/ 0 h 133"/>
                  <a:gd name="T72" fmla="*/ 51 w 108"/>
                  <a:gd name="T73" fmla="*/ 0 h 133"/>
                  <a:gd name="T74" fmla="*/ 77 w 108"/>
                  <a:gd name="T75" fmla="*/ 2 h 133"/>
                  <a:gd name="T76" fmla="*/ 91 w 108"/>
                  <a:gd name="T77" fmla="*/ 9 h 133"/>
                  <a:gd name="T78" fmla="*/ 97 w 108"/>
                  <a:gd name="T79" fmla="*/ 13 h 133"/>
                  <a:gd name="T80" fmla="*/ 103 w 108"/>
                  <a:gd name="T81" fmla="*/ 26 h 133"/>
                  <a:gd name="T82" fmla="*/ 104 w 108"/>
                  <a:gd name="T83" fmla="*/ 35 h 133"/>
                  <a:gd name="T84" fmla="*/ 103 w 108"/>
                  <a:gd name="T85" fmla="*/ 45 h 133"/>
                  <a:gd name="T86" fmla="*/ 98 w 108"/>
                  <a:gd name="T87" fmla="*/ 52 h 133"/>
                  <a:gd name="T88" fmla="*/ 94 w 108"/>
                  <a:gd name="T89" fmla="*/ 58 h 133"/>
                  <a:gd name="T90" fmla="*/ 85 w 108"/>
                  <a:gd name="T91" fmla="*/ 6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33" extrusionOk="0">
                    <a:moveTo>
                      <a:pt x="54" y="52"/>
                    </a:moveTo>
                    <a:lnTo>
                      <a:pt x="61" y="51"/>
                    </a:lnTo>
                    <a:lnTo>
                      <a:pt x="65" y="48"/>
                    </a:lnTo>
                    <a:lnTo>
                      <a:pt x="68" y="43"/>
                    </a:lnTo>
                    <a:lnTo>
                      <a:pt x="69" y="38"/>
                    </a:lnTo>
                    <a:lnTo>
                      <a:pt x="68" y="32"/>
                    </a:lnTo>
                    <a:lnTo>
                      <a:pt x="65" y="28"/>
                    </a:lnTo>
                    <a:lnTo>
                      <a:pt x="61" y="25"/>
                    </a:lnTo>
                    <a:lnTo>
                      <a:pt x="54" y="23"/>
                    </a:lnTo>
                    <a:lnTo>
                      <a:pt x="33" y="23"/>
                    </a:lnTo>
                    <a:lnTo>
                      <a:pt x="33" y="52"/>
                    </a:lnTo>
                    <a:lnTo>
                      <a:pt x="54" y="52"/>
                    </a:lnTo>
                    <a:close/>
                    <a:moveTo>
                      <a:pt x="54" y="110"/>
                    </a:moveTo>
                    <a:lnTo>
                      <a:pt x="64" y="108"/>
                    </a:lnTo>
                    <a:lnTo>
                      <a:pt x="69" y="105"/>
                    </a:lnTo>
                    <a:lnTo>
                      <a:pt x="74" y="100"/>
                    </a:lnTo>
                    <a:lnTo>
                      <a:pt x="75" y="92"/>
                    </a:lnTo>
                    <a:lnTo>
                      <a:pt x="74" y="84"/>
                    </a:lnTo>
                    <a:lnTo>
                      <a:pt x="69" y="79"/>
                    </a:lnTo>
                    <a:lnTo>
                      <a:pt x="64" y="75"/>
                    </a:lnTo>
                    <a:lnTo>
                      <a:pt x="54" y="75"/>
                    </a:lnTo>
                    <a:lnTo>
                      <a:pt x="33" y="75"/>
                    </a:lnTo>
                    <a:lnTo>
                      <a:pt x="33" y="110"/>
                    </a:lnTo>
                    <a:lnTo>
                      <a:pt x="54" y="110"/>
                    </a:lnTo>
                    <a:close/>
                    <a:moveTo>
                      <a:pt x="85" y="62"/>
                    </a:moveTo>
                    <a:lnTo>
                      <a:pt x="95" y="66"/>
                    </a:lnTo>
                    <a:lnTo>
                      <a:pt x="103" y="74"/>
                    </a:lnTo>
                    <a:lnTo>
                      <a:pt x="108" y="82"/>
                    </a:lnTo>
                    <a:lnTo>
                      <a:pt x="108" y="95"/>
                    </a:lnTo>
                    <a:lnTo>
                      <a:pt x="108" y="104"/>
                    </a:lnTo>
                    <a:lnTo>
                      <a:pt x="101" y="118"/>
                    </a:lnTo>
                    <a:lnTo>
                      <a:pt x="95" y="123"/>
                    </a:lnTo>
                    <a:lnTo>
                      <a:pt x="81" y="131"/>
                    </a:lnTo>
                    <a:lnTo>
                      <a:pt x="57" y="133"/>
                    </a:lnTo>
                    <a:lnTo>
                      <a:pt x="0" y="133"/>
                    </a:lnTo>
                    <a:lnTo>
                      <a:pt x="0" y="0"/>
                    </a:lnTo>
                    <a:lnTo>
                      <a:pt x="51" y="0"/>
                    </a:lnTo>
                    <a:lnTo>
                      <a:pt x="77" y="2"/>
                    </a:lnTo>
                    <a:lnTo>
                      <a:pt x="91" y="9"/>
                    </a:lnTo>
                    <a:lnTo>
                      <a:pt x="97" y="13"/>
                    </a:lnTo>
                    <a:lnTo>
                      <a:pt x="103" y="26"/>
                    </a:lnTo>
                    <a:lnTo>
                      <a:pt x="104" y="35"/>
                    </a:lnTo>
                    <a:lnTo>
                      <a:pt x="103" y="45"/>
                    </a:lnTo>
                    <a:lnTo>
                      <a:pt x="98" y="52"/>
                    </a:lnTo>
                    <a:lnTo>
                      <a:pt x="94" y="58"/>
                    </a:lnTo>
                    <a:lnTo>
                      <a:pt x="85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0" name="Rectangle 82"/>
              <p:cNvSpPr>
                <a:spLocks noChangeArrowheads="1"/>
              </p:cNvSpPr>
              <p:nvPr/>
            </p:nvSpPr>
            <p:spPr bwMode="auto">
              <a:xfrm>
                <a:off x="2570" y="2239"/>
                <a:ext cx="110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auto">
              <a:xfrm>
                <a:off x="2675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2" name="Rectangle 84"/>
              <p:cNvSpPr>
                <a:spLocks noChangeArrowheads="1"/>
              </p:cNvSpPr>
              <p:nvPr/>
            </p:nvSpPr>
            <p:spPr bwMode="auto">
              <a:xfrm>
                <a:off x="2557" y="2245"/>
                <a:ext cx="18" cy="17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3" name="Rectangle 85"/>
              <p:cNvSpPr>
                <a:spLocks noChangeArrowheads="1"/>
              </p:cNvSpPr>
              <p:nvPr/>
            </p:nvSpPr>
            <p:spPr bwMode="auto">
              <a:xfrm>
                <a:off x="2575" y="2245"/>
                <a:ext cx="100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4" name="Freeform 86"/>
              <p:cNvSpPr/>
              <p:nvPr/>
            </p:nvSpPr>
            <p:spPr bwMode="auto">
              <a:xfrm>
                <a:off x="2563" y="2111"/>
                <a:ext cx="125" cy="146"/>
              </a:xfrm>
              <a:custGeom>
                <a:avLst/>
                <a:gdLst>
                  <a:gd name="T0" fmla="*/ 22 w 374"/>
                  <a:gd name="T1" fmla="*/ 0 h 436"/>
                  <a:gd name="T2" fmla="*/ 224 w 374"/>
                  <a:gd name="T3" fmla="*/ 0 h 436"/>
                  <a:gd name="T4" fmla="*/ 240 w 374"/>
                  <a:gd name="T5" fmla="*/ 1 h 436"/>
                  <a:gd name="T6" fmla="*/ 266 w 374"/>
                  <a:gd name="T7" fmla="*/ 10 h 436"/>
                  <a:gd name="T8" fmla="*/ 300 w 374"/>
                  <a:gd name="T9" fmla="*/ 33 h 436"/>
                  <a:gd name="T10" fmla="*/ 320 w 374"/>
                  <a:gd name="T11" fmla="*/ 53 h 436"/>
                  <a:gd name="T12" fmla="*/ 339 w 374"/>
                  <a:gd name="T13" fmla="*/ 73 h 436"/>
                  <a:gd name="T14" fmla="*/ 368 w 374"/>
                  <a:gd name="T15" fmla="*/ 121 h 436"/>
                  <a:gd name="T16" fmla="*/ 374 w 374"/>
                  <a:gd name="T17" fmla="*/ 150 h 436"/>
                  <a:gd name="T18" fmla="*/ 374 w 374"/>
                  <a:gd name="T19" fmla="*/ 416 h 436"/>
                  <a:gd name="T20" fmla="*/ 372 w 374"/>
                  <a:gd name="T21" fmla="*/ 425 h 436"/>
                  <a:gd name="T22" fmla="*/ 361 w 374"/>
                  <a:gd name="T23" fmla="*/ 436 h 436"/>
                  <a:gd name="T24" fmla="*/ 352 w 374"/>
                  <a:gd name="T25" fmla="*/ 436 h 436"/>
                  <a:gd name="T26" fmla="*/ 22 w 374"/>
                  <a:gd name="T27" fmla="*/ 436 h 436"/>
                  <a:gd name="T28" fmla="*/ 13 w 374"/>
                  <a:gd name="T29" fmla="*/ 436 h 436"/>
                  <a:gd name="T30" fmla="*/ 2 w 374"/>
                  <a:gd name="T31" fmla="*/ 425 h 436"/>
                  <a:gd name="T32" fmla="*/ 0 w 374"/>
                  <a:gd name="T33" fmla="*/ 416 h 436"/>
                  <a:gd name="T34" fmla="*/ 0 w 374"/>
                  <a:gd name="T35" fmla="*/ 21 h 436"/>
                  <a:gd name="T36" fmla="*/ 2 w 374"/>
                  <a:gd name="T37" fmla="*/ 13 h 436"/>
                  <a:gd name="T38" fmla="*/ 13 w 374"/>
                  <a:gd name="T39" fmla="*/ 1 h 436"/>
                  <a:gd name="T40" fmla="*/ 22 w 374"/>
                  <a:gd name="T41" fmla="*/ 0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4" h="436" extrusionOk="0">
                    <a:moveTo>
                      <a:pt x="22" y="0"/>
                    </a:moveTo>
                    <a:lnTo>
                      <a:pt x="224" y="0"/>
                    </a:lnTo>
                    <a:lnTo>
                      <a:pt x="240" y="1"/>
                    </a:lnTo>
                    <a:lnTo>
                      <a:pt x="266" y="10"/>
                    </a:lnTo>
                    <a:lnTo>
                      <a:pt x="300" y="33"/>
                    </a:lnTo>
                    <a:lnTo>
                      <a:pt x="320" y="53"/>
                    </a:lnTo>
                    <a:lnTo>
                      <a:pt x="339" y="73"/>
                    </a:lnTo>
                    <a:lnTo>
                      <a:pt x="368" y="121"/>
                    </a:lnTo>
                    <a:lnTo>
                      <a:pt x="374" y="150"/>
                    </a:lnTo>
                    <a:lnTo>
                      <a:pt x="374" y="416"/>
                    </a:lnTo>
                    <a:lnTo>
                      <a:pt x="372" y="425"/>
                    </a:lnTo>
                    <a:lnTo>
                      <a:pt x="361" y="436"/>
                    </a:lnTo>
                    <a:lnTo>
                      <a:pt x="352" y="436"/>
                    </a:lnTo>
                    <a:lnTo>
                      <a:pt x="22" y="436"/>
                    </a:lnTo>
                    <a:lnTo>
                      <a:pt x="13" y="436"/>
                    </a:lnTo>
                    <a:lnTo>
                      <a:pt x="2" y="425"/>
                    </a:lnTo>
                    <a:lnTo>
                      <a:pt x="0" y="416"/>
                    </a:lnTo>
                    <a:lnTo>
                      <a:pt x="0" y="21"/>
                    </a:lnTo>
                    <a:lnTo>
                      <a:pt x="2" y="13"/>
                    </a:lnTo>
                    <a:lnTo>
                      <a:pt x="13" y="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E4E6E2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5" name="Freeform 87"/>
              <p:cNvSpPr/>
              <p:nvPr/>
            </p:nvSpPr>
            <p:spPr bwMode="auto">
              <a:xfrm>
                <a:off x="2565" y="2113"/>
                <a:ext cx="121" cy="142"/>
              </a:xfrm>
              <a:custGeom>
                <a:avLst/>
                <a:gdLst>
                  <a:gd name="T0" fmla="*/ 17 w 363"/>
                  <a:gd name="T1" fmla="*/ 0 h 426"/>
                  <a:gd name="T2" fmla="*/ 10 w 363"/>
                  <a:gd name="T3" fmla="*/ 0 h 426"/>
                  <a:gd name="T4" fmla="*/ 1 w 363"/>
                  <a:gd name="T5" fmla="*/ 8 h 426"/>
                  <a:gd name="T6" fmla="*/ 0 w 363"/>
                  <a:gd name="T7" fmla="*/ 15 h 426"/>
                  <a:gd name="T8" fmla="*/ 0 w 363"/>
                  <a:gd name="T9" fmla="*/ 409 h 426"/>
                  <a:gd name="T10" fmla="*/ 1 w 363"/>
                  <a:gd name="T11" fmla="*/ 416 h 426"/>
                  <a:gd name="T12" fmla="*/ 10 w 363"/>
                  <a:gd name="T13" fmla="*/ 424 h 426"/>
                  <a:gd name="T14" fmla="*/ 17 w 363"/>
                  <a:gd name="T15" fmla="*/ 426 h 426"/>
                  <a:gd name="T16" fmla="*/ 347 w 363"/>
                  <a:gd name="T17" fmla="*/ 426 h 426"/>
                  <a:gd name="T18" fmla="*/ 353 w 363"/>
                  <a:gd name="T19" fmla="*/ 424 h 426"/>
                  <a:gd name="T20" fmla="*/ 363 w 363"/>
                  <a:gd name="T21" fmla="*/ 416 h 426"/>
                  <a:gd name="T22" fmla="*/ 363 w 363"/>
                  <a:gd name="T23" fmla="*/ 409 h 426"/>
                  <a:gd name="T24" fmla="*/ 363 w 363"/>
                  <a:gd name="T25" fmla="*/ 144 h 426"/>
                  <a:gd name="T26" fmla="*/ 363 w 363"/>
                  <a:gd name="T27" fmla="*/ 129 h 426"/>
                  <a:gd name="T28" fmla="*/ 351 w 363"/>
                  <a:gd name="T29" fmla="*/ 93 h 426"/>
                  <a:gd name="T30" fmla="*/ 338 w 363"/>
                  <a:gd name="T31" fmla="*/ 77 h 426"/>
                  <a:gd name="T32" fmla="*/ 285 w 363"/>
                  <a:gd name="T33" fmla="*/ 24 h 426"/>
                  <a:gd name="T34" fmla="*/ 269 w 363"/>
                  <a:gd name="T35" fmla="*/ 11 h 426"/>
                  <a:gd name="T36" fmla="*/ 232 w 363"/>
                  <a:gd name="T37" fmla="*/ 0 h 426"/>
                  <a:gd name="T38" fmla="*/ 219 w 363"/>
                  <a:gd name="T39" fmla="*/ 0 h 426"/>
                  <a:gd name="T40" fmla="*/ 17 w 363"/>
                  <a:gd name="T41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426" extrusionOk="0">
                    <a:moveTo>
                      <a:pt x="17" y="0"/>
                    </a:moveTo>
                    <a:lnTo>
                      <a:pt x="10" y="0"/>
                    </a:lnTo>
                    <a:lnTo>
                      <a:pt x="1" y="8"/>
                    </a:lnTo>
                    <a:lnTo>
                      <a:pt x="0" y="15"/>
                    </a:lnTo>
                    <a:lnTo>
                      <a:pt x="0" y="409"/>
                    </a:lnTo>
                    <a:lnTo>
                      <a:pt x="1" y="416"/>
                    </a:lnTo>
                    <a:lnTo>
                      <a:pt x="10" y="424"/>
                    </a:lnTo>
                    <a:lnTo>
                      <a:pt x="17" y="426"/>
                    </a:lnTo>
                    <a:lnTo>
                      <a:pt x="347" y="426"/>
                    </a:lnTo>
                    <a:lnTo>
                      <a:pt x="353" y="424"/>
                    </a:lnTo>
                    <a:lnTo>
                      <a:pt x="363" y="416"/>
                    </a:lnTo>
                    <a:lnTo>
                      <a:pt x="363" y="409"/>
                    </a:lnTo>
                    <a:lnTo>
                      <a:pt x="363" y="144"/>
                    </a:lnTo>
                    <a:lnTo>
                      <a:pt x="363" y="129"/>
                    </a:lnTo>
                    <a:lnTo>
                      <a:pt x="351" y="93"/>
                    </a:lnTo>
                    <a:lnTo>
                      <a:pt x="338" y="77"/>
                    </a:lnTo>
                    <a:lnTo>
                      <a:pt x="285" y="24"/>
                    </a:lnTo>
                    <a:lnTo>
                      <a:pt x="269" y="11"/>
                    </a:lnTo>
                    <a:lnTo>
                      <a:pt x="232" y="0"/>
                    </a:lnTo>
                    <a:lnTo>
                      <a:pt x="2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6" name="Freeform 88"/>
              <p:cNvSpPr/>
              <p:nvPr/>
            </p:nvSpPr>
            <p:spPr bwMode="auto">
              <a:xfrm>
                <a:off x="2635" y="2113"/>
                <a:ext cx="51" cy="50"/>
              </a:xfrm>
              <a:custGeom>
                <a:avLst/>
                <a:gdLst>
                  <a:gd name="T0" fmla="*/ 7 w 151"/>
                  <a:gd name="T1" fmla="*/ 0 h 149"/>
                  <a:gd name="T2" fmla="*/ 0 w 151"/>
                  <a:gd name="T3" fmla="*/ 0 h 149"/>
                  <a:gd name="T4" fmla="*/ 11 w 151"/>
                  <a:gd name="T5" fmla="*/ 7 h 149"/>
                  <a:gd name="T6" fmla="*/ 21 w 151"/>
                  <a:gd name="T7" fmla="*/ 11 h 149"/>
                  <a:gd name="T8" fmla="*/ 36 w 151"/>
                  <a:gd name="T9" fmla="*/ 18 h 149"/>
                  <a:gd name="T10" fmla="*/ 60 w 151"/>
                  <a:gd name="T11" fmla="*/ 46 h 149"/>
                  <a:gd name="T12" fmla="*/ 67 w 151"/>
                  <a:gd name="T13" fmla="*/ 70 h 149"/>
                  <a:gd name="T14" fmla="*/ 66 w 151"/>
                  <a:gd name="T15" fmla="*/ 85 h 149"/>
                  <a:gd name="T16" fmla="*/ 82 w 151"/>
                  <a:gd name="T17" fmla="*/ 85 h 149"/>
                  <a:gd name="T18" fmla="*/ 109 w 151"/>
                  <a:gd name="T19" fmla="*/ 93 h 149"/>
                  <a:gd name="T20" fmla="*/ 135 w 151"/>
                  <a:gd name="T21" fmla="*/ 118 h 149"/>
                  <a:gd name="T22" fmla="*/ 141 w 151"/>
                  <a:gd name="T23" fmla="*/ 131 h 149"/>
                  <a:gd name="T24" fmla="*/ 144 w 151"/>
                  <a:gd name="T25" fmla="*/ 139 h 149"/>
                  <a:gd name="T26" fmla="*/ 148 w 151"/>
                  <a:gd name="T27" fmla="*/ 149 h 149"/>
                  <a:gd name="T28" fmla="*/ 151 w 151"/>
                  <a:gd name="T29" fmla="*/ 148 h 149"/>
                  <a:gd name="T30" fmla="*/ 151 w 151"/>
                  <a:gd name="T31" fmla="*/ 144 h 149"/>
                  <a:gd name="T32" fmla="*/ 151 w 151"/>
                  <a:gd name="T33" fmla="*/ 128 h 149"/>
                  <a:gd name="T34" fmla="*/ 141 w 151"/>
                  <a:gd name="T35" fmla="*/ 102 h 149"/>
                  <a:gd name="T36" fmla="*/ 116 w 151"/>
                  <a:gd name="T37" fmla="*/ 69 h 149"/>
                  <a:gd name="T38" fmla="*/ 99 w 151"/>
                  <a:gd name="T39" fmla="*/ 50 h 149"/>
                  <a:gd name="T40" fmla="*/ 82 w 151"/>
                  <a:gd name="T41" fmla="*/ 33 h 149"/>
                  <a:gd name="T42" fmla="*/ 36 w 151"/>
                  <a:gd name="T43" fmla="*/ 5 h 149"/>
                  <a:gd name="T44" fmla="*/ 7 w 151"/>
                  <a:gd name="T4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1" h="149" extrusionOk="0">
                    <a:moveTo>
                      <a:pt x="7" y="0"/>
                    </a:moveTo>
                    <a:lnTo>
                      <a:pt x="0" y="0"/>
                    </a:lnTo>
                    <a:lnTo>
                      <a:pt x="11" y="7"/>
                    </a:lnTo>
                    <a:lnTo>
                      <a:pt x="21" y="11"/>
                    </a:lnTo>
                    <a:lnTo>
                      <a:pt x="36" y="18"/>
                    </a:lnTo>
                    <a:lnTo>
                      <a:pt x="60" y="46"/>
                    </a:lnTo>
                    <a:lnTo>
                      <a:pt x="67" y="70"/>
                    </a:lnTo>
                    <a:lnTo>
                      <a:pt x="66" y="85"/>
                    </a:lnTo>
                    <a:lnTo>
                      <a:pt x="82" y="85"/>
                    </a:lnTo>
                    <a:lnTo>
                      <a:pt x="109" y="93"/>
                    </a:lnTo>
                    <a:lnTo>
                      <a:pt x="135" y="118"/>
                    </a:lnTo>
                    <a:lnTo>
                      <a:pt x="141" y="131"/>
                    </a:lnTo>
                    <a:lnTo>
                      <a:pt x="144" y="139"/>
                    </a:lnTo>
                    <a:lnTo>
                      <a:pt x="148" y="149"/>
                    </a:lnTo>
                    <a:lnTo>
                      <a:pt x="151" y="148"/>
                    </a:lnTo>
                    <a:lnTo>
                      <a:pt x="151" y="144"/>
                    </a:lnTo>
                    <a:lnTo>
                      <a:pt x="151" y="128"/>
                    </a:lnTo>
                    <a:lnTo>
                      <a:pt x="141" y="102"/>
                    </a:lnTo>
                    <a:lnTo>
                      <a:pt x="116" y="69"/>
                    </a:lnTo>
                    <a:lnTo>
                      <a:pt x="99" y="50"/>
                    </a:lnTo>
                    <a:lnTo>
                      <a:pt x="82" y="33"/>
                    </a:lnTo>
                    <a:lnTo>
                      <a:pt x="36" y="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7" name="Freeform 89"/>
              <p:cNvSpPr/>
              <p:nvPr/>
            </p:nvSpPr>
            <p:spPr bwMode="auto">
              <a:xfrm>
                <a:off x="2641" y="2117"/>
                <a:ext cx="41" cy="40"/>
              </a:xfrm>
              <a:custGeom>
                <a:avLst/>
                <a:gdLst>
                  <a:gd name="T0" fmla="*/ 0 w 123"/>
                  <a:gd name="T1" fmla="*/ 0 h 121"/>
                  <a:gd name="T2" fmla="*/ 10 w 123"/>
                  <a:gd name="T3" fmla="*/ 8 h 121"/>
                  <a:gd name="T4" fmla="*/ 23 w 123"/>
                  <a:gd name="T5" fmla="*/ 56 h 121"/>
                  <a:gd name="T6" fmla="*/ 26 w 123"/>
                  <a:gd name="T7" fmla="*/ 93 h 121"/>
                  <a:gd name="T8" fmla="*/ 23 w 123"/>
                  <a:gd name="T9" fmla="*/ 111 h 121"/>
                  <a:gd name="T10" fmla="*/ 58 w 123"/>
                  <a:gd name="T11" fmla="*/ 108 h 121"/>
                  <a:gd name="T12" fmla="*/ 113 w 123"/>
                  <a:gd name="T13" fmla="*/ 113 h 121"/>
                  <a:gd name="T14" fmla="*/ 123 w 123"/>
                  <a:gd name="T15" fmla="*/ 121 h 121"/>
                  <a:gd name="T16" fmla="*/ 117 w 123"/>
                  <a:gd name="T17" fmla="*/ 108 h 121"/>
                  <a:gd name="T18" fmla="*/ 91 w 123"/>
                  <a:gd name="T19" fmla="*/ 83 h 121"/>
                  <a:gd name="T20" fmla="*/ 64 w 123"/>
                  <a:gd name="T21" fmla="*/ 75 h 121"/>
                  <a:gd name="T22" fmla="*/ 48 w 123"/>
                  <a:gd name="T23" fmla="*/ 75 h 121"/>
                  <a:gd name="T24" fmla="*/ 49 w 123"/>
                  <a:gd name="T25" fmla="*/ 59 h 121"/>
                  <a:gd name="T26" fmla="*/ 41 w 123"/>
                  <a:gd name="T27" fmla="*/ 33 h 121"/>
                  <a:gd name="T28" fmla="*/ 15 w 123"/>
                  <a:gd name="T29" fmla="*/ 5 h 121"/>
                  <a:gd name="T30" fmla="*/ 0 w 123"/>
                  <a:gd name="T3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121" extrusionOk="0">
                    <a:moveTo>
                      <a:pt x="0" y="0"/>
                    </a:moveTo>
                    <a:lnTo>
                      <a:pt x="10" y="8"/>
                    </a:lnTo>
                    <a:lnTo>
                      <a:pt x="23" y="56"/>
                    </a:lnTo>
                    <a:lnTo>
                      <a:pt x="26" y="93"/>
                    </a:lnTo>
                    <a:lnTo>
                      <a:pt x="23" y="111"/>
                    </a:lnTo>
                    <a:lnTo>
                      <a:pt x="58" y="108"/>
                    </a:lnTo>
                    <a:lnTo>
                      <a:pt x="113" y="113"/>
                    </a:lnTo>
                    <a:lnTo>
                      <a:pt x="123" y="121"/>
                    </a:lnTo>
                    <a:lnTo>
                      <a:pt x="117" y="108"/>
                    </a:lnTo>
                    <a:lnTo>
                      <a:pt x="91" y="83"/>
                    </a:lnTo>
                    <a:lnTo>
                      <a:pt x="64" y="75"/>
                    </a:lnTo>
                    <a:lnTo>
                      <a:pt x="48" y="75"/>
                    </a:lnTo>
                    <a:lnTo>
                      <a:pt x="49" y="59"/>
                    </a:lnTo>
                    <a:lnTo>
                      <a:pt x="41" y="33"/>
                    </a:lnTo>
                    <a:lnTo>
                      <a:pt x="1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8" name="Freeform 90"/>
              <p:cNvSpPr/>
              <p:nvPr/>
            </p:nvSpPr>
            <p:spPr bwMode="auto">
              <a:xfrm>
                <a:off x="2567" y="2115"/>
                <a:ext cx="117" cy="138"/>
              </a:xfrm>
              <a:custGeom>
                <a:avLst/>
                <a:gdLst>
                  <a:gd name="T0" fmla="*/ 11 w 353"/>
                  <a:gd name="T1" fmla="*/ 0 h 416"/>
                  <a:gd name="T2" fmla="*/ 2 w 353"/>
                  <a:gd name="T3" fmla="*/ 3 h 416"/>
                  <a:gd name="T4" fmla="*/ 0 w 353"/>
                  <a:gd name="T5" fmla="*/ 11 h 416"/>
                  <a:gd name="T6" fmla="*/ 0 w 353"/>
                  <a:gd name="T7" fmla="*/ 405 h 416"/>
                  <a:gd name="T8" fmla="*/ 2 w 353"/>
                  <a:gd name="T9" fmla="*/ 413 h 416"/>
                  <a:gd name="T10" fmla="*/ 11 w 353"/>
                  <a:gd name="T11" fmla="*/ 416 h 416"/>
                  <a:gd name="T12" fmla="*/ 341 w 353"/>
                  <a:gd name="T13" fmla="*/ 416 h 416"/>
                  <a:gd name="T14" fmla="*/ 350 w 353"/>
                  <a:gd name="T15" fmla="*/ 413 h 416"/>
                  <a:gd name="T16" fmla="*/ 353 w 353"/>
                  <a:gd name="T17" fmla="*/ 405 h 416"/>
                  <a:gd name="T18" fmla="*/ 353 w 353"/>
                  <a:gd name="T19" fmla="*/ 140 h 416"/>
                  <a:gd name="T20" fmla="*/ 351 w 353"/>
                  <a:gd name="T21" fmla="*/ 127 h 416"/>
                  <a:gd name="T22" fmla="*/ 341 w 353"/>
                  <a:gd name="T23" fmla="*/ 92 h 416"/>
                  <a:gd name="T24" fmla="*/ 328 w 353"/>
                  <a:gd name="T25" fmla="*/ 78 h 416"/>
                  <a:gd name="T26" fmla="*/ 275 w 353"/>
                  <a:gd name="T27" fmla="*/ 24 h 416"/>
                  <a:gd name="T28" fmla="*/ 260 w 353"/>
                  <a:gd name="T29" fmla="*/ 11 h 416"/>
                  <a:gd name="T30" fmla="*/ 226 w 353"/>
                  <a:gd name="T31" fmla="*/ 1 h 416"/>
                  <a:gd name="T32" fmla="*/ 213 w 353"/>
                  <a:gd name="T33" fmla="*/ 0 h 416"/>
                  <a:gd name="T34" fmla="*/ 11 w 353"/>
                  <a:gd name="T35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3" h="416" extrusionOk="0">
                    <a:moveTo>
                      <a:pt x="11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0" y="405"/>
                    </a:lnTo>
                    <a:lnTo>
                      <a:pt x="2" y="413"/>
                    </a:lnTo>
                    <a:lnTo>
                      <a:pt x="11" y="416"/>
                    </a:lnTo>
                    <a:lnTo>
                      <a:pt x="341" y="416"/>
                    </a:lnTo>
                    <a:lnTo>
                      <a:pt x="350" y="413"/>
                    </a:lnTo>
                    <a:lnTo>
                      <a:pt x="353" y="405"/>
                    </a:lnTo>
                    <a:lnTo>
                      <a:pt x="353" y="140"/>
                    </a:lnTo>
                    <a:lnTo>
                      <a:pt x="351" y="127"/>
                    </a:lnTo>
                    <a:lnTo>
                      <a:pt x="341" y="92"/>
                    </a:lnTo>
                    <a:lnTo>
                      <a:pt x="328" y="78"/>
                    </a:lnTo>
                    <a:lnTo>
                      <a:pt x="275" y="24"/>
                    </a:lnTo>
                    <a:lnTo>
                      <a:pt x="260" y="11"/>
                    </a:lnTo>
                    <a:lnTo>
                      <a:pt x="226" y="1"/>
                    </a:lnTo>
                    <a:lnTo>
                      <a:pt x="213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9" name="Freeform 91"/>
              <p:cNvSpPr/>
              <p:nvPr/>
            </p:nvSpPr>
            <p:spPr bwMode="auto">
              <a:xfrm>
                <a:off x="2614" y="2167"/>
                <a:ext cx="41" cy="34"/>
              </a:xfrm>
              <a:custGeom>
                <a:avLst/>
                <a:gdLst>
                  <a:gd name="T0" fmla="*/ 125 w 125"/>
                  <a:gd name="T1" fmla="*/ 36 h 101"/>
                  <a:gd name="T2" fmla="*/ 124 w 125"/>
                  <a:gd name="T3" fmla="*/ 56 h 101"/>
                  <a:gd name="T4" fmla="*/ 101 w 125"/>
                  <a:gd name="T5" fmla="*/ 88 h 101"/>
                  <a:gd name="T6" fmla="*/ 82 w 125"/>
                  <a:gd name="T7" fmla="*/ 96 h 101"/>
                  <a:gd name="T8" fmla="*/ 62 w 125"/>
                  <a:gd name="T9" fmla="*/ 101 h 101"/>
                  <a:gd name="T10" fmla="*/ 24 w 125"/>
                  <a:gd name="T11" fmla="*/ 89 h 101"/>
                  <a:gd name="T12" fmla="*/ 11 w 125"/>
                  <a:gd name="T13" fmla="*/ 75 h 101"/>
                  <a:gd name="T14" fmla="*/ 1 w 125"/>
                  <a:gd name="T15" fmla="*/ 56 h 101"/>
                  <a:gd name="T16" fmla="*/ 0 w 125"/>
                  <a:gd name="T17" fmla="*/ 17 h 101"/>
                  <a:gd name="T18" fmla="*/ 10 w 125"/>
                  <a:gd name="T19" fmla="*/ 0 h 101"/>
                  <a:gd name="T20" fmla="*/ 62 w 125"/>
                  <a:gd name="T21" fmla="*/ 36 h 101"/>
                  <a:gd name="T22" fmla="*/ 125 w 125"/>
                  <a:gd name="T23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1" extrusionOk="0">
                    <a:moveTo>
                      <a:pt x="125" y="36"/>
                    </a:moveTo>
                    <a:lnTo>
                      <a:pt x="124" y="56"/>
                    </a:lnTo>
                    <a:lnTo>
                      <a:pt x="101" y="88"/>
                    </a:lnTo>
                    <a:lnTo>
                      <a:pt x="82" y="96"/>
                    </a:lnTo>
                    <a:lnTo>
                      <a:pt x="62" y="101"/>
                    </a:lnTo>
                    <a:lnTo>
                      <a:pt x="24" y="89"/>
                    </a:lnTo>
                    <a:lnTo>
                      <a:pt x="11" y="75"/>
                    </a:lnTo>
                    <a:lnTo>
                      <a:pt x="1" y="56"/>
                    </a:lnTo>
                    <a:lnTo>
                      <a:pt x="0" y="17"/>
                    </a:lnTo>
                    <a:lnTo>
                      <a:pt x="10" y="0"/>
                    </a:lnTo>
                    <a:lnTo>
                      <a:pt x="62" y="36"/>
                    </a:lnTo>
                    <a:lnTo>
                      <a:pt x="125" y="36"/>
                    </a:lnTo>
                    <a:close/>
                  </a:path>
                </a:pathLst>
              </a:custGeom>
              <a:solidFill>
                <a:srgbClr val="CCCCCC"/>
              </a:solidFill>
              <a:ln w="635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90" name="Freeform 92"/>
              <p:cNvSpPr/>
              <p:nvPr/>
            </p:nvSpPr>
            <p:spPr bwMode="auto">
              <a:xfrm>
                <a:off x="2610" y="2163"/>
                <a:ext cx="42" cy="34"/>
              </a:xfrm>
              <a:custGeom>
                <a:avLst/>
                <a:gdLst>
                  <a:gd name="T0" fmla="*/ 125 w 125"/>
                  <a:gd name="T1" fmla="*/ 39 h 104"/>
                  <a:gd name="T2" fmla="*/ 122 w 125"/>
                  <a:gd name="T3" fmla="*/ 59 h 104"/>
                  <a:gd name="T4" fmla="*/ 99 w 125"/>
                  <a:gd name="T5" fmla="*/ 91 h 104"/>
                  <a:gd name="T6" fmla="*/ 80 w 125"/>
                  <a:gd name="T7" fmla="*/ 99 h 104"/>
                  <a:gd name="T8" fmla="*/ 60 w 125"/>
                  <a:gd name="T9" fmla="*/ 104 h 104"/>
                  <a:gd name="T10" fmla="*/ 23 w 125"/>
                  <a:gd name="T11" fmla="*/ 91 h 104"/>
                  <a:gd name="T12" fmla="*/ 10 w 125"/>
                  <a:gd name="T13" fmla="*/ 75 h 104"/>
                  <a:gd name="T14" fmla="*/ 0 w 125"/>
                  <a:gd name="T15" fmla="*/ 58 h 104"/>
                  <a:gd name="T16" fmla="*/ 0 w 125"/>
                  <a:gd name="T17" fmla="*/ 17 h 104"/>
                  <a:gd name="T18" fmla="*/ 11 w 125"/>
                  <a:gd name="T19" fmla="*/ 0 h 104"/>
                  <a:gd name="T20" fmla="*/ 62 w 125"/>
                  <a:gd name="T21" fmla="*/ 39 h 104"/>
                  <a:gd name="T22" fmla="*/ 125 w 125"/>
                  <a:gd name="T23" fmla="*/ 3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" h="104" extrusionOk="0">
                    <a:moveTo>
                      <a:pt x="125" y="39"/>
                    </a:moveTo>
                    <a:lnTo>
                      <a:pt x="122" y="59"/>
                    </a:lnTo>
                    <a:lnTo>
                      <a:pt x="99" y="91"/>
                    </a:lnTo>
                    <a:lnTo>
                      <a:pt x="80" y="99"/>
                    </a:lnTo>
                    <a:lnTo>
                      <a:pt x="60" y="104"/>
                    </a:lnTo>
                    <a:lnTo>
                      <a:pt x="23" y="91"/>
                    </a:lnTo>
                    <a:lnTo>
                      <a:pt x="10" y="75"/>
                    </a:lnTo>
                    <a:lnTo>
                      <a:pt x="0" y="58"/>
                    </a:lnTo>
                    <a:lnTo>
                      <a:pt x="0" y="17"/>
                    </a:lnTo>
                    <a:lnTo>
                      <a:pt x="11" y="0"/>
                    </a:lnTo>
                    <a:lnTo>
                      <a:pt x="62" y="39"/>
                    </a:lnTo>
                    <a:lnTo>
                      <a:pt x="125" y="39"/>
                    </a:lnTo>
                    <a:close/>
                  </a:path>
                </a:pathLst>
              </a:custGeom>
              <a:solidFill>
                <a:srgbClr val="CCCCCC"/>
              </a:solidFill>
              <a:ln w="4763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91" name="Freeform 93"/>
              <p:cNvSpPr/>
              <p:nvPr/>
            </p:nvSpPr>
            <p:spPr bwMode="auto">
              <a:xfrm>
                <a:off x="2581" y="2209"/>
                <a:ext cx="22" cy="21"/>
              </a:xfrm>
              <a:custGeom>
                <a:avLst/>
                <a:gdLst>
                  <a:gd name="T0" fmla="*/ 0 w 64"/>
                  <a:gd name="T1" fmla="*/ 0 h 63"/>
                  <a:gd name="T2" fmla="*/ 15 w 64"/>
                  <a:gd name="T3" fmla="*/ 0 h 63"/>
                  <a:gd name="T4" fmla="*/ 38 w 64"/>
                  <a:gd name="T5" fmla="*/ 8 h 63"/>
                  <a:gd name="T6" fmla="*/ 55 w 64"/>
                  <a:gd name="T7" fmla="*/ 26 h 63"/>
                  <a:gd name="T8" fmla="*/ 64 w 64"/>
                  <a:gd name="T9" fmla="*/ 50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 extrusionOk="0">
                    <a:moveTo>
                      <a:pt x="0" y="0"/>
                    </a:moveTo>
                    <a:lnTo>
                      <a:pt x="15" y="0"/>
                    </a:lnTo>
                    <a:lnTo>
                      <a:pt x="38" y="8"/>
                    </a:lnTo>
                    <a:lnTo>
                      <a:pt x="55" y="26"/>
                    </a:lnTo>
                    <a:lnTo>
                      <a:pt x="64" y="50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35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92" name="Freeform 94"/>
              <p:cNvSpPr/>
              <p:nvPr/>
            </p:nvSpPr>
            <p:spPr bwMode="auto">
              <a:xfrm>
                <a:off x="2578" y="2206"/>
                <a:ext cx="21" cy="21"/>
              </a:xfrm>
              <a:custGeom>
                <a:avLst/>
                <a:gdLst>
                  <a:gd name="T0" fmla="*/ 0 w 64"/>
                  <a:gd name="T1" fmla="*/ 0 h 63"/>
                  <a:gd name="T2" fmla="*/ 13 w 64"/>
                  <a:gd name="T3" fmla="*/ 0 h 63"/>
                  <a:gd name="T4" fmla="*/ 38 w 64"/>
                  <a:gd name="T5" fmla="*/ 7 h 63"/>
                  <a:gd name="T6" fmla="*/ 55 w 64"/>
                  <a:gd name="T7" fmla="*/ 24 h 63"/>
                  <a:gd name="T8" fmla="*/ 64 w 64"/>
                  <a:gd name="T9" fmla="*/ 48 h 63"/>
                  <a:gd name="T10" fmla="*/ 64 w 64"/>
                  <a:gd name="T11" fmla="*/ 63 h 63"/>
                  <a:gd name="T12" fmla="*/ 0 w 64"/>
                  <a:gd name="T13" fmla="*/ 63 h 63"/>
                  <a:gd name="T14" fmla="*/ 0 w 6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63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38" y="7"/>
                    </a:lnTo>
                    <a:lnTo>
                      <a:pt x="55" y="24"/>
                    </a:lnTo>
                    <a:lnTo>
                      <a:pt x="64" y="48"/>
                    </a:lnTo>
                    <a:lnTo>
                      <a:pt x="64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93" name="Freeform 95"/>
              <p:cNvSpPr/>
              <p:nvPr/>
            </p:nvSpPr>
            <p:spPr bwMode="auto">
              <a:xfrm>
                <a:off x="2581" y="2209"/>
                <a:ext cx="14" cy="14"/>
              </a:xfrm>
              <a:custGeom>
                <a:avLst/>
                <a:gdLst>
                  <a:gd name="T0" fmla="*/ 42 w 42"/>
                  <a:gd name="T1" fmla="*/ 41 h 41"/>
                  <a:gd name="T2" fmla="*/ 39 w 42"/>
                  <a:gd name="T3" fmla="*/ 27 h 41"/>
                  <a:gd name="T4" fmla="*/ 18 w 42"/>
                  <a:gd name="T5" fmla="*/ 4 h 41"/>
                  <a:gd name="T6" fmla="*/ 0 w 42"/>
                  <a:gd name="T7" fmla="*/ 0 h 41"/>
                  <a:gd name="T8" fmla="*/ 0 w 42"/>
                  <a:gd name="T9" fmla="*/ 41 h 41"/>
                  <a:gd name="T10" fmla="*/ 42 w 42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 extrusionOk="0">
                    <a:moveTo>
                      <a:pt x="42" y="41"/>
                    </a:moveTo>
                    <a:lnTo>
                      <a:pt x="39" y="27"/>
                    </a:lnTo>
                    <a:lnTo>
                      <a:pt x="18" y="4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42" y="41"/>
                    </a:lnTo>
                    <a:close/>
                  </a:path>
                </a:pathLst>
              </a:custGeom>
              <a:solidFill>
                <a:srgbClr val="B3B3B3"/>
              </a:solidFill>
              <a:ln w="4763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94" name="Freeform 96"/>
              <p:cNvSpPr/>
              <p:nvPr/>
            </p:nvSpPr>
            <p:spPr bwMode="auto">
              <a:xfrm>
                <a:off x="2582" y="2152"/>
                <a:ext cx="25" cy="4"/>
              </a:xfrm>
              <a:custGeom>
                <a:avLst/>
                <a:gdLst>
                  <a:gd name="T0" fmla="*/ 4 w 75"/>
                  <a:gd name="T1" fmla="*/ 0 h 12"/>
                  <a:gd name="T2" fmla="*/ 70 w 75"/>
                  <a:gd name="T3" fmla="*/ 0 h 12"/>
                  <a:gd name="T4" fmla="*/ 73 w 75"/>
                  <a:gd name="T5" fmla="*/ 2 h 12"/>
                  <a:gd name="T6" fmla="*/ 75 w 75"/>
                  <a:gd name="T7" fmla="*/ 6 h 12"/>
                  <a:gd name="T8" fmla="*/ 73 w 75"/>
                  <a:gd name="T9" fmla="*/ 10 h 12"/>
                  <a:gd name="T10" fmla="*/ 70 w 75"/>
                  <a:gd name="T11" fmla="*/ 12 h 12"/>
                  <a:gd name="T12" fmla="*/ 4 w 75"/>
                  <a:gd name="T13" fmla="*/ 12 h 12"/>
                  <a:gd name="T14" fmla="*/ 0 w 75"/>
                  <a:gd name="T15" fmla="*/ 10 h 12"/>
                  <a:gd name="T16" fmla="*/ 0 w 75"/>
                  <a:gd name="T17" fmla="*/ 6 h 12"/>
                  <a:gd name="T18" fmla="*/ 0 w 75"/>
                  <a:gd name="T19" fmla="*/ 2 h 12"/>
                  <a:gd name="T20" fmla="*/ 4 w 75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12" extrusionOk="0">
                    <a:moveTo>
                      <a:pt x="4" y="0"/>
                    </a:moveTo>
                    <a:lnTo>
                      <a:pt x="70" y="0"/>
                    </a:lnTo>
                    <a:lnTo>
                      <a:pt x="73" y="2"/>
                    </a:lnTo>
                    <a:lnTo>
                      <a:pt x="75" y="6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95" name="Freeform 97"/>
              <p:cNvSpPr/>
              <p:nvPr/>
            </p:nvSpPr>
            <p:spPr bwMode="auto">
              <a:xfrm>
                <a:off x="2582" y="2145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1 h 11"/>
                  <a:gd name="T6" fmla="*/ 95 w 95"/>
                  <a:gd name="T7" fmla="*/ 5 h 11"/>
                  <a:gd name="T8" fmla="*/ 95 w 95"/>
                  <a:gd name="T9" fmla="*/ 10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10 h 11"/>
                  <a:gd name="T16" fmla="*/ 0 w 95"/>
                  <a:gd name="T17" fmla="*/ 5 h 11"/>
                  <a:gd name="T18" fmla="*/ 1 w 95"/>
                  <a:gd name="T19" fmla="*/ 1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 extrusionOk="0">
                    <a:moveTo>
                      <a:pt x="4" y="0"/>
                    </a:moveTo>
                    <a:lnTo>
                      <a:pt x="90" y="0"/>
                    </a:lnTo>
                    <a:lnTo>
                      <a:pt x="95" y="1"/>
                    </a:lnTo>
                    <a:lnTo>
                      <a:pt x="95" y="5"/>
                    </a:lnTo>
                    <a:lnTo>
                      <a:pt x="95" y="10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96" name="Freeform 98"/>
              <p:cNvSpPr/>
              <p:nvPr/>
            </p:nvSpPr>
            <p:spPr bwMode="auto">
              <a:xfrm>
                <a:off x="2582" y="2138"/>
                <a:ext cx="32" cy="4"/>
              </a:xfrm>
              <a:custGeom>
                <a:avLst/>
                <a:gdLst>
                  <a:gd name="T0" fmla="*/ 4 w 95"/>
                  <a:gd name="T1" fmla="*/ 0 h 11"/>
                  <a:gd name="T2" fmla="*/ 90 w 95"/>
                  <a:gd name="T3" fmla="*/ 0 h 11"/>
                  <a:gd name="T4" fmla="*/ 95 w 95"/>
                  <a:gd name="T5" fmla="*/ 0 h 11"/>
                  <a:gd name="T6" fmla="*/ 95 w 95"/>
                  <a:gd name="T7" fmla="*/ 5 h 11"/>
                  <a:gd name="T8" fmla="*/ 95 w 95"/>
                  <a:gd name="T9" fmla="*/ 9 h 11"/>
                  <a:gd name="T10" fmla="*/ 90 w 95"/>
                  <a:gd name="T11" fmla="*/ 11 h 11"/>
                  <a:gd name="T12" fmla="*/ 4 w 95"/>
                  <a:gd name="T13" fmla="*/ 11 h 11"/>
                  <a:gd name="T14" fmla="*/ 1 w 95"/>
                  <a:gd name="T15" fmla="*/ 9 h 11"/>
                  <a:gd name="T16" fmla="*/ 0 w 95"/>
                  <a:gd name="T17" fmla="*/ 5 h 11"/>
                  <a:gd name="T18" fmla="*/ 1 w 95"/>
                  <a:gd name="T19" fmla="*/ 0 h 11"/>
                  <a:gd name="T20" fmla="*/ 4 w 95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11" extrusionOk="0">
                    <a:moveTo>
                      <a:pt x="4" y="0"/>
                    </a:moveTo>
                    <a:lnTo>
                      <a:pt x="90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9"/>
                    </a:lnTo>
                    <a:lnTo>
                      <a:pt x="90" y="11"/>
                    </a:lnTo>
                    <a:lnTo>
                      <a:pt x="4" y="11"/>
                    </a:lnTo>
                    <a:lnTo>
                      <a:pt x="1" y="9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97" name="Freeform 99"/>
              <p:cNvSpPr/>
              <p:nvPr/>
            </p:nvSpPr>
            <p:spPr bwMode="auto">
              <a:xfrm>
                <a:off x="2626" y="2231"/>
                <a:ext cx="28" cy="4"/>
              </a:xfrm>
              <a:custGeom>
                <a:avLst/>
                <a:gdLst>
                  <a:gd name="T0" fmla="*/ 6 w 86"/>
                  <a:gd name="T1" fmla="*/ 0 h 11"/>
                  <a:gd name="T2" fmla="*/ 81 w 86"/>
                  <a:gd name="T3" fmla="*/ 0 h 11"/>
                  <a:gd name="T4" fmla="*/ 85 w 86"/>
                  <a:gd name="T5" fmla="*/ 1 h 11"/>
                  <a:gd name="T6" fmla="*/ 86 w 86"/>
                  <a:gd name="T7" fmla="*/ 6 h 11"/>
                  <a:gd name="T8" fmla="*/ 85 w 86"/>
                  <a:gd name="T9" fmla="*/ 10 h 11"/>
                  <a:gd name="T10" fmla="*/ 81 w 86"/>
                  <a:gd name="T11" fmla="*/ 11 h 11"/>
                  <a:gd name="T12" fmla="*/ 6 w 86"/>
                  <a:gd name="T13" fmla="*/ 11 h 11"/>
                  <a:gd name="T14" fmla="*/ 1 w 86"/>
                  <a:gd name="T15" fmla="*/ 10 h 11"/>
                  <a:gd name="T16" fmla="*/ 0 w 86"/>
                  <a:gd name="T17" fmla="*/ 6 h 11"/>
                  <a:gd name="T18" fmla="*/ 1 w 86"/>
                  <a:gd name="T19" fmla="*/ 1 h 11"/>
                  <a:gd name="T20" fmla="*/ 6 w 86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1" extrusionOk="0">
                    <a:moveTo>
                      <a:pt x="6" y="0"/>
                    </a:moveTo>
                    <a:lnTo>
                      <a:pt x="81" y="0"/>
                    </a:lnTo>
                    <a:lnTo>
                      <a:pt x="85" y="1"/>
                    </a:lnTo>
                    <a:lnTo>
                      <a:pt x="86" y="6"/>
                    </a:lnTo>
                    <a:lnTo>
                      <a:pt x="85" y="10"/>
                    </a:lnTo>
                    <a:lnTo>
                      <a:pt x="81" y="11"/>
                    </a:lnTo>
                    <a:lnTo>
                      <a:pt x="6" y="11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1" y="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ABDB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98" name="Freeform 100"/>
              <p:cNvSpPr/>
              <p:nvPr/>
            </p:nvSpPr>
            <p:spPr bwMode="auto">
              <a:xfrm>
                <a:off x="2626" y="2225"/>
                <a:ext cx="32" cy="3"/>
              </a:xfrm>
              <a:custGeom>
                <a:avLst/>
                <a:gdLst>
                  <a:gd name="T0" fmla="*/ 6 w 96"/>
                  <a:gd name="T1" fmla="*/ 0 h 10"/>
                  <a:gd name="T2" fmla="*/ 91 w 96"/>
                  <a:gd name="T3" fmla="*/ 0 h 10"/>
                  <a:gd name="T4" fmla="*/ 95 w 96"/>
                  <a:gd name="T5" fmla="*/ 0 h 10"/>
                  <a:gd name="T6" fmla="*/ 96 w 96"/>
                  <a:gd name="T7" fmla="*/ 4 h 10"/>
                  <a:gd name="T8" fmla="*/ 95 w 96"/>
                  <a:gd name="T9" fmla="*/ 8 h 10"/>
                  <a:gd name="T10" fmla="*/ 91 w 96"/>
                  <a:gd name="T11" fmla="*/ 10 h 10"/>
                  <a:gd name="T12" fmla="*/ 6 w 96"/>
                  <a:gd name="T13" fmla="*/ 10 h 10"/>
                  <a:gd name="T14" fmla="*/ 1 w 96"/>
                  <a:gd name="T15" fmla="*/ 8 h 10"/>
                  <a:gd name="T16" fmla="*/ 0 w 96"/>
                  <a:gd name="T17" fmla="*/ 4 h 10"/>
                  <a:gd name="T18" fmla="*/ 1 w 96"/>
                  <a:gd name="T19" fmla="*/ 0 h 10"/>
                  <a:gd name="T20" fmla="*/ 6 w 96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0" extrusionOk="0">
                    <a:moveTo>
                      <a:pt x="6" y="0"/>
                    </a:moveTo>
                    <a:lnTo>
                      <a:pt x="91" y="0"/>
                    </a:lnTo>
                    <a:lnTo>
                      <a:pt x="95" y="0"/>
                    </a:lnTo>
                    <a:lnTo>
                      <a:pt x="96" y="4"/>
                    </a:lnTo>
                    <a:lnTo>
                      <a:pt x="95" y="8"/>
                    </a:lnTo>
                    <a:lnTo>
                      <a:pt x="91" y="10"/>
                    </a:lnTo>
                    <a:lnTo>
                      <a:pt x="6" y="10"/>
                    </a:lnTo>
                    <a:lnTo>
                      <a:pt x="1" y="8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5575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99" name="Freeform 101"/>
              <p:cNvSpPr/>
              <p:nvPr/>
            </p:nvSpPr>
            <p:spPr bwMode="auto">
              <a:xfrm>
                <a:off x="2604" y="2202"/>
                <a:ext cx="31" cy="11"/>
              </a:xfrm>
              <a:custGeom>
                <a:avLst/>
                <a:gdLst>
                  <a:gd name="T0" fmla="*/ 0 w 91"/>
                  <a:gd name="T1" fmla="*/ 32 h 32"/>
                  <a:gd name="T2" fmla="*/ 91 w 91"/>
                  <a:gd name="T3" fmla="*/ 32 h 32"/>
                  <a:gd name="T4" fmla="*/ 91 w 91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32" extrusionOk="0">
                    <a:moveTo>
                      <a:pt x="0" y="32"/>
                    </a:moveTo>
                    <a:lnTo>
                      <a:pt x="91" y="32"/>
                    </a:lnTo>
                    <a:lnTo>
                      <a:pt x="9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00" name="Freeform 102"/>
              <p:cNvSpPr/>
              <p:nvPr/>
            </p:nvSpPr>
            <p:spPr bwMode="auto">
              <a:xfrm>
                <a:off x="2635" y="2163"/>
                <a:ext cx="11" cy="7"/>
              </a:xfrm>
              <a:custGeom>
                <a:avLst/>
                <a:gdLst>
                  <a:gd name="T0" fmla="*/ 0 w 31"/>
                  <a:gd name="T1" fmla="*/ 22 h 22"/>
                  <a:gd name="T2" fmla="*/ 0 w 31"/>
                  <a:gd name="T3" fmla="*/ 0 h 22"/>
                  <a:gd name="T4" fmla="*/ 31 w 31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" extrusionOk="0">
                    <a:moveTo>
                      <a:pt x="0" y="22"/>
                    </a:moveTo>
                    <a:lnTo>
                      <a:pt x="0" y="0"/>
                    </a:lnTo>
                    <a:lnTo>
                      <a:pt x="31" y="0"/>
                    </a:lnTo>
                  </a:path>
                </a:pathLst>
              </a:custGeom>
              <a:noFill/>
              <a:ln w="4763">
                <a:solidFill>
                  <a:srgbClr val="646464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01" name="Freeform 103"/>
              <p:cNvSpPr/>
              <p:nvPr/>
            </p:nvSpPr>
            <p:spPr bwMode="auto">
              <a:xfrm>
                <a:off x="2624" y="2117"/>
                <a:ext cx="38" cy="45"/>
              </a:xfrm>
              <a:custGeom>
                <a:avLst/>
                <a:gdLst>
                  <a:gd name="T0" fmla="*/ 113 w 113"/>
                  <a:gd name="T1" fmla="*/ 126 h 136"/>
                  <a:gd name="T2" fmla="*/ 103 w 113"/>
                  <a:gd name="T3" fmla="*/ 131 h 136"/>
                  <a:gd name="T4" fmla="*/ 93 w 113"/>
                  <a:gd name="T5" fmla="*/ 134 h 136"/>
                  <a:gd name="T6" fmla="*/ 83 w 113"/>
                  <a:gd name="T7" fmla="*/ 135 h 136"/>
                  <a:gd name="T8" fmla="*/ 71 w 113"/>
                  <a:gd name="T9" fmla="*/ 136 h 136"/>
                  <a:gd name="T10" fmla="*/ 55 w 113"/>
                  <a:gd name="T11" fmla="*/ 135 h 136"/>
                  <a:gd name="T12" fmla="*/ 29 w 113"/>
                  <a:gd name="T13" fmla="*/ 126 h 136"/>
                  <a:gd name="T14" fmla="*/ 19 w 113"/>
                  <a:gd name="T15" fmla="*/ 118 h 136"/>
                  <a:gd name="T16" fmla="*/ 11 w 113"/>
                  <a:gd name="T17" fmla="*/ 108 h 136"/>
                  <a:gd name="T18" fmla="*/ 0 w 113"/>
                  <a:gd name="T19" fmla="*/ 83 h 136"/>
                  <a:gd name="T20" fmla="*/ 0 w 113"/>
                  <a:gd name="T21" fmla="*/ 67 h 136"/>
                  <a:gd name="T22" fmla="*/ 0 w 113"/>
                  <a:gd name="T23" fmla="*/ 53 h 136"/>
                  <a:gd name="T24" fmla="*/ 11 w 113"/>
                  <a:gd name="T25" fmla="*/ 27 h 136"/>
                  <a:gd name="T26" fmla="*/ 19 w 113"/>
                  <a:gd name="T27" fmla="*/ 17 h 136"/>
                  <a:gd name="T28" fmla="*/ 29 w 113"/>
                  <a:gd name="T29" fmla="*/ 8 h 136"/>
                  <a:gd name="T30" fmla="*/ 55 w 113"/>
                  <a:gd name="T31" fmla="*/ 0 h 136"/>
                  <a:gd name="T32" fmla="*/ 71 w 113"/>
                  <a:gd name="T33" fmla="*/ 0 h 136"/>
                  <a:gd name="T34" fmla="*/ 83 w 113"/>
                  <a:gd name="T35" fmla="*/ 0 h 136"/>
                  <a:gd name="T36" fmla="*/ 93 w 113"/>
                  <a:gd name="T37" fmla="*/ 1 h 136"/>
                  <a:gd name="T38" fmla="*/ 103 w 113"/>
                  <a:gd name="T39" fmla="*/ 4 h 136"/>
                  <a:gd name="T40" fmla="*/ 113 w 113"/>
                  <a:gd name="T41" fmla="*/ 8 h 136"/>
                  <a:gd name="T42" fmla="*/ 113 w 113"/>
                  <a:gd name="T43" fmla="*/ 36 h 136"/>
                  <a:gd name="T44" fmla="*/ 103 w 113"/>
                  <a:gd name="T45" fmla="*/ 30 h 136"/>
                  <a:gd name="T46" fmla="*/ 94 w 113"/>
                  <a:gd name="T47" fmla="*/ 27 h 136"/>
                  <a:gd name="T48" fmla="*/ 84 w 113"/>
                  <a:gd name="T49" fmla="*/ 24 h 136"/>
                  <a:gd name="T50" fmla="*/ 74 w 113"/>
                  <a:gd name="T51" fmla="*/ 24 h 136"/>
                  <a:gd name="T52" fmla="*/ 58 w 113"/>
                  <a:gd name="T53" fmla="*/ 26 h 136"/>
                  <a:gd name="T54" fmla="*/ 45 w 113"/>
                  <a:gd name="T55" fmla="*/ 36 h 136"/>
                  <a:gd name="T56" fmla="*/ 37 w 113"/>
                  <a:gd name="T57" fmla="*/ 49 h 136"/>
                  <a:gd name="T58" fmla="*/ 35 w 113"/>
                  <a:gd name="T59" fmla="*/ 67 h 136"/>
                  <a:gd name="T60" fmla="*/ 37 w 113"/>
                  <a:gd name="T61" fmla="*/ 86 h 136"/>
                  <a:gd name="T62" fmla="*/ 45 w 113"/>
                  <a:gd name="T63" fmla="*/ 100 h 136"/>
                  <a:gd name="T64" fmla="*/ 58 w 113"/>
                  <a:gd name="T65" fmla="*/ 109 h 136"/>
                  <a:gd name="T66" fmla="*/ 74 w 113"/>
                  <a:gd name="T67" fmla="*/ 112 h 136"/>
                  <a:gd name="T68" fmla="*/ 84 w 113"/>
                  <a:gd name="T69" fmla="*/ 111 h 136"/>
                  <a:gd name="T70" fmla="*/ 94 w 113"/>
                  <a:gd name="T71" fmla="*/ 109 h 136"/>
                  <a:gd name="T72" fmla="*/ 103 w 113"/>
                  <a:gd name="T73" fmla="*/ 105 h 136"/>
                  <a:gd name="T74" fmla="*/ 113 w 113"/>
                  <a:gd name="T75" fmla="*/ 99 h 136"/>
                  <a:gd name="T76" fmla="*/ 113 w 113"/>
                  <a:gd name="T7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136" extrusionOk="0">
                    <a:moveTo>
                      <a:pt x="113" y="126"/>
                    </a:moveTo>
                    <a:lnTo>
                      <a:pt x="103" y="131"/>
                    </a:lnTo>
                    <a:lnTo>
                      <a:pt x="93" y="134"/>
                    </a:lnTo>
                    <a:lnTo>
                      <a:pt x="83" y="135"/>
                    </a:lnTo>
                    <a:lnTo>
                      <a:pt x="71" y="136"/>
                    </a:lnTo>
                    <a:lnTo>
                      <a:pt x="55" y="135"/>
                    </a:lnTo>
                    <a:lnTo>
                      <a:pt x="29" y="126"/>
                    </a:lnTo>
                    <a:lnTo>
                      <a:pt x="19" y="118"/>
                    </a:lnTo>
                    <a:lnTo>
                      <a:pt x="11" y="108"/>
                    </a:lnTo>
                    <a:lnTo>
                      <a:pt x="0" y="83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11" y="27"/>
                    </a:lnTo>
                    <a:lnTo>
                      <a:pt x="19" y="17"/>
                    </a:lnTo>
                    <a:lnTo>
                      <a:pt x="29" y="8"/>
                    </a:lnTo>
                    <a:lnTo>
                      <a:pt x="55" y="0"/>
                    </a:lnTo>
                    <a:lnTo>
                      <a:pt x="71" y="0"/>
                    </a:lnTo>
                    <a:lnTo>
                      <a:pt x="83" y="0"/>
                    </a:lnTo>
                    <a:lnTo>
                      <a:pt x="93" y="1"/>
                    </a:lnTo>
                    <a:lnTo>
                      <a:pt x="103" y="4"/>
                    </a:lnTo>
                    <a:lnTo>
                      <a:pt x="113" y="8"/>
                    </a:lnTo>
                    <a:lnTo>
                      <a:pt x="113" y="36"/>
                    </a:lnTo>
                    <a:lnTo>
                      <a:pt x="103" y="30"/>
                    </a:lnTo>
                    <a:lnTo>
                      <a:pt x="94" y="27"/>
                    </a:lnTo>
                    <a:lnTo>
                      <a:pt x="84" y="24"/>
                    </a:lnTo>
                    <a:lnTo>
                      <a:pt x="74" y="24"/>
                    </a:lnTo>
                    <a:lnTo>
                      <a:pt x="58" y="26"/>
                    </a:lnTo>
                    <a:lnTo>
                      <a:pt x="45" y="36"/>
                    </a:lnTo>
                    <a:lnTo>
                      <a:pt x="37" y="49"/>
                    </a:lnTo>
                    <a:lnTo>
                      <a:pt x="35" y="67"/>
                    </a:lnTo>
                    <a:lnTo>
                      <a:pt x="37" y="86"/>
                    </a:lnTo>
                    <a:lnTo>
                      <a:pt x="45" y="100"/>
                    </a:lnTo>
                    <a:lnTo>
                      <a:pt x="58" y="109"/>
                    </a:lnTo>
                    <a:lnTo>
                      <a:pt x="74" y="112"/>
                    </a:lnTo>
                    <a:lnTo>
                      <a:pt x="84" y="111"/>
                    </a:lnTo>
                    <a:lnTo>
                      <a:pt x="94" y="109"/>
                    </a:lnTo>
                    <a:lnTo>
                      <a:pt x="103" y="105"/>
                    </a:lnTo>
                    <a:lnTo>
                      <a:pt x="113" y="99"/>
                    </a:lnTo>
                    <a:lnTo>
                      <a:pt x="113" y="1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02" name="Freeform 104"/>
              <p:cNvSpPr/>
              <p:nvPr/>
            </p:nvSpPr>
            <p:spPr bwMode="auto">
              <a:xfrm>
                <a:off x="1968" y="1397"/>
                <a:ext cx="55" cy="36"/>
              </a:xfrm>
              <a:custGeom>
                <a:avLst/>
                <a:gdLst>
                  <a:gd name="T0" fmla="*/ 164 w 165"/>
                  <a:gd name="T1" fmla="*/ 45 h 109"/>
                  <a:gd name="T2" fmla="*/ 151 w 165"/>
                  <a:gd name="T3" fmla="*/ 109 h 109"/>
                  <a:gd name="T4" fmla="*/ 134 w 165"/>
                  <a:gd name="T5" fmla="*/ 109 h 109"/>
                  <a:gd name="T6" fmla="*/ 147 w 165"/>
                  <a:gd name="T7" fmla="*/ 46 h 109"/>
                  <a:gd name="T8" fmla="*/ 147 w 165"/>
                  <a:gd name="T9" fmla="*/ 42 h 109"/>
                  <a:gd name="T10" fmla="*/ 147 w 165"/>
                  <a:gd name="T11" fmla="*/ 39 h 109"/>
                  <a:gd name="T12" fmla="*/ 148 w 165"/>
                  <a:gd name="T13" fmla="*/ 36 h 109"/>
                  <a:gd name="T14" fmla="*/ 148 w 165"/>
                  <a:gd name="T15" fmla="*/ 33 h 109"/>
                  <a:gd name="T16" fmla="*/ 147 w 165"/>
                  <a:gd name="T17" fmla="*/ 26 h 109"/>
                  <a:gd name="T18" fmla="*/ 142 w 165"/>
                  <a:gd name="T19" fmla="*/ 20 h 109"/>
                  <a:gd name="T20" fmla="*/ 138 w 165"/>
                  <a:gd name="T21" fmla="*/ 16 h 109"/>
                  <a:gd name="T22" fmla="*/ 129 w 165"/>
                  <a:gd name="T23" fmla="*/ 16 h 109"/>
                  <a:gd name="T24" fmla="*/ 118 w 165"/>
                  <a:gd name="T25" fmla="*/ 17 h 109"/>
                  <a:gd name="T26" fmla="*/ 108 w 165"/>
                  <a:gd name="T27" fmla="*/ 24 h 109"/>
                  <a:gd name="T28" fmla="*/ 99 w 165"/>
                  <a:gd name="T29" fmla="*/ 36 h 109"/>
                  <a:gd name="T30" fmla="*/ 95 w 165"/>
                  <a:gd name="T31" fmla="*/ 50 h 109"/>
                  <a:gd name="T32" fmla="*/ 83 w 165"/>
                  <a:gd name="T33" fmla="*/ 109 h 109"/>
                  <a:gd name="T34" fmla="*/ 66 w 165"/>
                  <a:gd name="T35" fmla="*/ 109 h 109"/>
                  <a:gd name="T36" fmla="*/ 79 w 165"/>
                  <a:gd name="T37" fmla="*/ 46 h 109"/>
                  <a:gd name="T38" fmla="*/ 79 w 165"/>
                  <a:gd name="T39" fmla="*/ 42 h 109"/>
                  <a:gd name="T40" fmla="*/ 80 w 165"/>
                  <a:gd name="T41" fmla="*/ 39 h 109"/>
                  <a:gd name="T42" fmla="*/ 80 w 165"/>
                  <a:gd name="T43" fmla="*/ 36 h 109"/>
                  <a:gd name="T44" fmla="*/ 80 w 165"/>
                  <a:gd name="T45" fmla="*/ 33 h 109"/>
                  <a:gd name="T46" fmla="*/ 79 w 165"/>
                  <a:gd name="T47" fmla="*/ 26 h 109"/>
                  <a:gd name="T48" fmla="*/ 76 w 165"/>
                  <a:gd name="T49" fmla="*/ 20 h 109"/>
                  <a:gd name="T50" fmla="*/ 70 w 165"/>
                  <a:gd name="T51" fmla="*/ 16 h 109"/>
                  <a:gd name="T52" fmla="*/ 63 w 165"/>
                  <a:gd name="T53" fmla="*/ 16 h 109"/>
                  <a:gd name="T54" fmla="*/ 50 w 165"/>
                  <a:gd name="T55" fmla="*/ 17 h 109"/>
                  <a:gd name="T56" fmla="*/ 40 w 165"/>
                  <a:gd name="T57" fmla="*/ 24 h 109"/>
                  <a:gd name="T58" fmla="*/ 31 w 165"/>
                  <a:gd name="T59" fmla="*/ 36 h 109"/>
                  <a:gd name="T60" fmla="*/ 27 w 165"/>
                  <a:gd name="T61" fmla="*/ 50 h 109"/>
                  <a:gd name="T62" fmla="*/ 15 w 165"/>
                  <a:gd name="T63" fmla="*/ 109 h 109"/>
                  <a:gd name="T64" fmla="*/ 0 w 165"/>
                  <a:gd name="T65" fmla="*/ 109 h 109"/>
                  <a:gd name="T66" fmla="*/ 20 w 165"/>
                  <a:gd name="T67" fmla="*/ 3 h 109"/>
                  <a:gd name="T68" fmla="*/ 37 w 165"/>
                  <a:gd name="T69" fmla="*/ 3 h 109"/>
                  <a:gd name="T70" fmla="*/ 33 w 165"/>
                  <a:gd name="T71" fmla="*/ 19 h 109"/>
                  <a:gd name="T72" fmla="*/ 40 w 165"/>
                  <a:gd name="T73" fmla="*/ 10 h 109"/>
                  <a:gd name="T74" fmla="*/ 50 w 165"/>
                  <a:gd name="T75" fmla="*/ 6 h 109"/>
                  <a:gd name="T76" fmla="*/ 59 w 165"/>
                  <a:gd name="T77" fmla="*/ 1 h 109"/>
                  <a:gd name="T78" fmla="*/ 70 w 165"/>
                  <a:gd name="T79" fmla="*/ 0 h 109"/>
                  <a:gd name="T80" fmla="*/ 80 w 165"/>
                  <a:gd name="T81" fmla="*/ 1 h 109"/>
                  <a:gd name="T82" fmla="*/ 88 w 165"/>
                  <a:gd name="T83" fmla="*/ 6 h 109"/>
                  <a:gd name="T84" fmla="*/ 95 w 165"/>
                  <a:gd name="T85" fmla="*/ 13 h 109"/>
                  <a:gd name="T86" fmla="*/ 98 w 165"/>
                  <a:gd name="T87" fmla="*/ 23 h 109"/>
                  <a:gd name="T88" fmla="*/ 105 w 165"/>
                  <a:gd name="T89" fmla="*/ 13 h 109"/>
                  <a:gd name="T90" fmla="*/ 115 w 165"/>
                  <a:gd name="T91" fmla="*/ 6 h 109"/>
                  <a:gd name="T92" fmla="*/ 125 w 165"/>
                  <a:gd name="T93" fmla="*/ 1 h 109"/>
                  <a:gd name="T94" fmla="*/ 137 w 165"/>
                  <a:gd name="T95" fmla="*/ 0 h 109"/>
                  <a:gd name="T96" fmla="*/ 150 w 165"/>
                  <a:gd name="T97" fmla="*/ 1 h 109"/>
                  <a:gd name="T98" fmla="*/ 157 w 165"/>
                  <a:gd name="T99" fmla="*/ 9 h 109"/>
                  <a:gd name="T100" fmla="*/ 164 w 165"/>
                  <a:gd name="T101" fmla="*/ 17 h 109"/>
                  <a:gd name="T102" fmla="*/ 165 w 165"/>
                  <a:gd name="T103" fmla="*/ 30 h 109"/>
                  <a:gd name="T104" fmla="*/ 165 w 165"/>
                  <a:gd name="T105" fmla="*/ 33 h 109"/>
                  <a:gd name="T106" fmla="*/ 164 w 165"/>
                  <a:gd name="T107" fmla="*/ 37 h 109"/>
                  <a:gd name="T108" fmla="*/ 164 w 165"/>
                  <a:gd name="T109" fmla="*/ 40 h 109"/>
                  <a:gd name="T110" fmla="*/ 164 w 165"/>
                  <a:gd name="T111" fmla="*/ 4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5" h="109" extrusionOk="0">
                    <a:moveTo>
                      <a:pt x="164" y="45"/>
                    </a:moveTo>
                    <a:lnTo>
                      <a:pt x="151" y="109"/>
                    </a:lnTo>
                    <a:lnTo>
                      <a:pt x="134" y="109"/>
                    </a:lnTo>
                    <a:lnTo>
                      <a:pt x="147" y="46"/>
                    </a:lnTo>
                    <a:lnTo>
                      <a:pt x="147" y="42"/>
                    </a:lnTo>
                    <a:lnTo>
                      <a:pt x="147" y="39"/>
                    </a:lnTo>
                    <a:lnTo>
                      <a:pt x="148" y="36"/>
                    </a:lnTo>
                    <a:lnTo>
                      <a:pt x="148" y="33"/>
                    </a:lnTo>
                    <a:lnTo>
                      <a:pt x="147" y="26"/>
                    </a:lnTo>
                    <a:lnTo>
                      <a:pt x="142" y="20"/>
                    </a:lnTo>
                    <a:lnTo>
                      <a:pt x="138" y="16"/>
                    </a:lnTo>
                    <a:lnTo>
                      <a:pt x="129" y="16"/>
                    </a:lnTo>
                    <a:lnTo>
                      <a:pt x="118" y="17"/>
                    </a:lnTo>
                    <a:lnTo>
                      <a:pt x="108" y="24"/>
                    </a:lnTo>
                    <a:lnTo>
                      <a:pt x="99" y="36"/>
                    </a:lnTo>
                    <a:lnTo>
                      <a:pt x="95" y="50"/>
                    </a:lnTo>
                    <a:lnTo>
                      <a:pt x="83" y="109"/>
                    </a:lnTo>
                    <a:lnTo>
                      <a:pt x="66" y="109"/>
                    </a:lnTo>
                    <a:lnTo>
                      <a:pt x="79" y="46"/>
                    </a:lnTo>
                    <a:lnTo>
                      <a:pt x="79" y="42"/>
                    </a:lnTo>
                    <a:lnTo>
                      <a:pt x="80" y="39"/>
                    </a:lnTo>
                    <a:lnTo>
                      <a:pt x="80" y="36"/>
                    </a:lnTo>
                    <a:lnTo>
                      <a:pt x="80" y="33"/>
                    </a:lnTo>
                    <a:lnTo>
                      <a:pt x="79" y="26"/>
                    </a:lnTo>
                    <a:lnTo>
                      <a:pt x="76" y="20"/>
                    </a:lnTo>
                    <a:lnTo>
                      <a:pt x="70" y="16"/>
                    </a:lnTo>
                    <a:lnTo>
                      <a:pt x="63" y="16"/>
                    </a:lnTo>
                    <a:lnTo>
                      <a:pt x="50" y="17"/>
                    </a:lnTo>
                    <a:lnTo>
                      <a:pt x="40" y="24"/>
                    </a:lnTo>
                    <a:lnTo>
                      <a:pt x="31" y="36"/>
                    </a:lnTo>
                    <a:lnTo>
                      <a:pt x="27" y="50"/>
                    </a:lnTo>
                    <a:lnTo>
                      <a:pt x="15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3" y="19"/>
                    </a:lnTo>
                    <a:lnTo>
                      <a:pt x="40" y="10"/>
                    </a:lnTo>
                    <a:lnTo>
                      <a:pt x="50" y="6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80" y="1"/>
                    </a:lnTo>
                    <a:lnTo>
                      <a:pt x="88" y="6"/>
                    </a:lnTo>
                    <a:lnTo>
                      <a:pt x="95" y="13"/>
                    </a:lnTo>
                    <a:lnTo>
                      <a:pt x="98" y="23"/>
                    </a:lnTo>
                    <a:lnTo>
                      <a:pt x="105" y="13"/>
                    </a:lnTo>
                    <a:lnTo>
                      <a:pt x="115" y="6"/>
                    </a:lnTo>
                    <a:lnTo>
                      <a:pt x="125" y="1"/>
                    </a:lnTo>
                    <a:lnTo>
                      <a:pt x="137" y="0"/>
                    </a:lnTo>
                    <a:lnTo>
                      <a:pt x="150" y="1"/>
                    </a:lnTo>
                    <a:lnTo>
                      <a:pt x="157" y="9"/>
                    </a:lnTo>
                    <a:lnTo>
                      <a:pt x="164" y="17"/>
                    </a:lnTo>
                    <a:lnTo>
                      <a:pt x="165" y="30"/>
                    </a:lnTo>
                    <a:lnTo>
                      <a:pt x="165" y="33"/>
                    </a:lnTo>
                    <a:lnTo>
                      <a:pt x="164" y="37"/>
                    </a:lnTo>
                    <a:lnTo>
                      <a:pt x="164" y="40"/>
                    </a:lnTo>
                    <a:lnTo>
                      <a:pt x="164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03" name="Freeform 105"/>
              <p:cNvSpPr>
                <a:spLocks noEditPoints="1"/>
              </p:cNvSpPr>
              <p:nvPr/>
            </p:nvSpPr>
            <p:spPr bwMode="auto">
              <a:xfrm>
                <a:off x="2030" y="1397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4 w 99"/>
                  <a:gd name="T7" fmla="*/ 42 h 111"/>
                  <a:gd name="T8" fmla="*/ 84 w 99"/>
                  <a:gd name="T9" fmla="*/ 40 h 111"/>
                  <a:gd name="T10" fmla="*/ 82 w 99"/>
                  <a:gd name="T11" fmla="*/ 29 h 111"/>
                  <a:gd name="T12" fmla="*/ 76 w 99"/>
                  <a:gd name="T13" fmla="*/ 21 h 111"/>
                  <a:gd name="T14" fmla="*/ 69 w 99"/>
                  <a:gd name="T15" fmla="*/ 16 h 111"/>
                  <a:gd name="T16" fmla="*/ 58 w 99"/>
                  <a:gd name="T17" fmla="*/ 14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3 h 111"/>
                  <a:gd name="T24" fmla="*/ 22 w 99"/>
                  <a:gd name="T25" fmla="*/ 46 h 111"/>
                  <a:gd name="T26" fmla="*/ 82 w 99"/>
                  <a:gd name="T27" fmla="*/ 46 h 111"/>
                  <a:gd name="T28" fmla="*/ 97 w 99"/>
                  <a:gd name="T29" fmla="*/ 60 h 111"/>
                  <a:gd name="T30" fmla="*/ 17 w 99"/>
                  <a:gd name="T31" fmla="*/ 60 h 111"/>
                  <a:gd name="T32" fmla="*/ 17 w 99"/>
                  <a:gd name="T33" fmla="*/ 63 h 111"/>
                  <a:gd name="T34" fmla="*/ 17 w 99"/>
                  <a:gd name="T35" fmla="*/ 66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2 h 111"/>
                  <a:gd name="T42" fmla="*/ 25 w 99"/>
                  <a:gd name="T43" fmla="*/ 89 h 111"/>
                  <a:gd name="T44" fmla="*/ 33 w 99"/>
                  <a:gd name="T45" fmla="*/ 95 h 111"/>
                  <a:gd name="T46" fmla="*/ 48 w 99"/>
                  <a:gd name="T47" fmla="*/ 96 h 111"/>
                  <a:gd name="T48" fmla="*/ 58 w 99"/>
                  <a:gd name="T49" fmla="*/ 96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6 h 111"/>
                  <a:gd name="T56" fmla="*/ 84 w 99"/>
                  <a:gd name="T57" fmla="*/ 104 h 111"/>
                  <a:gd name="T58" fmla="*/ 74 w 99"/>
                  <a:gd name="T59" fmla="*/ 108 h 111"/>
                  <a:gd name="T60" fmla="*/ 65 w 99"/>
                  <a:gd name="T61" fmla="*/ 109 h 111"/>
                  <a:gd name="T62" fmla="*/ 55 w 99"/>
                  <a:gd name="T63" fmla="*/ 111 h 111"/>
                  <a:gd name="T64" fmla="*/ 45 w 99"/>
                  <a:gd name="T65" fmla="*/ 111 h 111"/>
                  <a:gd name="T66" fmla="*/ 25 w 99"/>
                  <a:gd name="T67" fmla="*/ 109 h 111"/>
                  <a:gd name="T68" fmla="*/ 12 w 99"/>
                  <a:gd name="T69" fmla="*/ 101 h 111"/>
                  <a:gd name="T70" fmla="*/ 1 w 99"/>
                  <a:gd name="T71" fmla="*/ 89 h 111"/>
                  <a:gd name="T72" fmla="*/ 0 w 99"/>
                  <a:gd name="T73" fmla="*/ 70 h 111"/>
                  <a:gd name="T74" fmla="*/ 0 w 99"/>
                  <a:gd name="T75" fmla="*/ 55 h 111"/>
                  <a:gd name="T76" fmla="*/ 6 w 99"/>
                  <a:gd name="T77" fmla="*/ 40 h 111"/>
                  <a:gd name="T78" fmla="*/ 12 w 99"/>
                  <a:gd name="T79" fmla="*/ 26 h 111"/>
                  <a:gd name="T80" fmla="*/ 23 w 99"/>
                  <a:gd name="T81" fmla="*/ 14 h 111"/>
                  <a:gd name="T82" fmla="*/ 30 w 99"/>
                  <a:gd name="T83" fmla="*/ 9 h 111"/>
                  <a:gd name="T84" fmla="*/ 39 w 99"/>
                  <a:gd name="T85" fmla="*/ 4 h 111"/>
                  <a:gd name="T86" fmla="*/ 50 w 99"/>
                  <a:gd name="T87" fmla="*/ 1 h 111"/>
                  <a:gd name="T88" fmla="*/ 61 w 99"/>
                  <a:gd name="T89" fmla="*/ 0 h 111"/>
                  <a:gd name="T90" fmla="*/ 78 w 99"/>
                  <a:gd name="T91" fmla="*/ 1 h 111"/>
                  <a:gd name="T92" fmla="*/ 89 w 99"/>
                  <a:gd name="T93" fmla="*/ 11 h 111"/>
                  <a:gd name="T94" fmla="*/ 98 w 99"/>
                  <a:gd name="T95" fmla="*/ 23 h 111"/>
                  <a:gd name="T96" fmla="*/ 99 w 99"/>
                  <a:gd name="T97" fmla="*/ 40 h 111"/>
                  <a:gd name="T98" fmla="*/ 99 w 99"/>
                  <a:gd name="T99" fmla="*/ 45 h 111"/>
                  <a:gd name="T100" fmla="*/ 99 w 99"/>
                  <a:gd name="T101" fmla="*/ 49 h 111"/>
                  <a:gd name="T102" fmla="*/ 98 w 99"/>
                  <a:gd name="T103" fmla="*/ 55 h 111"/>
                  <a:gd name="T104" fmla="*/ 97 w 99"/>
                  <a:gd name="T105" fmla="*/ 6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 extrusionOk="0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9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8" y="14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3"/>
                    </a:lnTo>
                    <a:lnTo>
                      <a:pt x="22" y="46"/>
                    </a:lnTo>
                    <a:lnTo>
                      <a:pt x="82" y="46"/>
                    </a:lnTo>
                    <a:close/>
                    <a:moveTo>
                      <a:pt x="97" y="60"/>
                    </a:moveTo>
                    <a:lnTo>
                      <a:pt x="17" y="60"/>
                    </a:lnTo>
                    <a:lnTo>
                      <a:pt x="17" y="63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2"/>
                    </a:lnTo>
                    <a:lnTo>
                      <a:pt x="25" y="89"/>
                    </a:lnTo>
                    <a:lnTo>
                      <a:pt x="33" y="95"/>
                    </a:lnTo>
                    <a:lnTo>
                      <a:pt x="48" y="96"/>
                    </a:lnTo>
                    <a:lnTo>
                      <a:pt x="58" y="96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6"/>
                    </a:lnTo>
                    <a:lnTo>
                      <a:pt x="84" y="104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5" y="109"/>
                    </a:lnTo>
                    <a:lnTo>
                      <a:pt x="12" y="101"/>
                    </a:lnTo>
                    <a:lnTo>
                      <a:pt x="1" y="89"/>
                    </a:lnTo>
                    <a:lnTo>
                      <a:pt x="0" y="70"/>
                    </a:lnTo>
                    <a:lnTo>
                      <a:pt x="0" y="55"/>
                    </a:lnTo>
                    <a:lnTo>
                      <a:pt x="6" y="40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0" y="9"/>
                    </a:lnTo>
                    <a:lnTo>
                      <a:pt x="39" y="4"/>
                    </a:lnTo>
                    <a:lnTo>
                      <a:pt x="50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45"/>
                    </a:lnTo>
                    <a:lnTo>
                      <a:pt x="99" y="49"/>
                    </a:lnTo>
                    <a:lnTo>
                      <a:pt x="98" y="55"/>
                    </a:lnTo>
                    <a:lnTo>
                      <a:pt x="97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04" name="Freeform 106"/>
              <p:cNvSpPr/>
              <p:nvPr/>
            </p:nvSpPr>
            <p:spPr bwMode="auto">
              <a:xfrm>
                <a:off x="2070" y="1388"/>
                <a:ext cx="23" cy="45"/>
              </a:xfrm>
              <a:custGeom>
                <a:avLst/>
                <a:gdLst>
                  <a:gd name="T0" fmla="*/ 69 w 69"/>
                  <a:gd name="T1" fmla="*/ 30 h 136"/>
                  <a:gd name="T2" fmla="*/ 66 w 69"/>
                  <a:gd name="T3" fmla="*/ 43 h 136"/>
                  <a:gd name="T4" fmla="*/ 31 w 69"/>
                  <a:gd name="T5" fmla="*/ 43 h 136"/>
                  <a:gd name="T6" fmla="*/ 21 w 69"/>
                  <a:gd name="T7" fmla="*/ 100 h 136"/>
                  <a:gd name="T8" fmla="*/ 20 w 69"/>
                  <a:gd name="T9" fmla="*/ 103 h 136"/>
                  <a:gd name="T10" fmla="*/ 20 w 69"/>
                  <a:gd name="T11" fmla="*/ 106 h 136"/>
                  <a:gd name="T12" fmla="*/ 20 w 69"/>
                  <a:gd name="T13" fmla="*/ 108 h 136"/>
                  <a:gd name="T14" fmla="*/ 20 w 69"/>
                  <a:gd name="T15" fmla="*/ 109 h 136"/>
                  <a:gd name="T16" fmla="*/ 20 w 69"/>
                  <a:gd name="T17" fmla="*/ 115 h 136"/>
                  <a:gd name="T18" fmla="*/ 23 w 69"/>
                  <a:gd name="T19" fmla="*/ 119 h 136"/>
                  <a:gd name="T20" fmla="*/ 27 w 69"/>
                  <a:gd name="T21" fmla="*/ 121 h 136"/>
                  <a:gd name="T22" fmla="*/ 34 w 69"/>
                  <a:gd name="T23" fmla="*/ 121 h 136"/>
                  <a:gd name="T24" fmla="*/ 52 w 69"/>
                  <a:gd name="T25" fmla="*/ 121 h 136"/>
                  <a:gd name="T26" fmla="*/ 49 w 69"/>
                  <a:gd name="T27" fmla="*/ 136 h 136"/>
                  <a:gd name="T28" fmla="*/ 33 w 69"/>
                  <a:gd name="T29" fmla="*/ 136 h 136"/>
                  <a:gd name="T30" fmla="*/ 18 w 69"/>
                  <a:gd name="T31" fmla="*/ 135 h 136"/>
                  <a:gd name="T32" fmla="*/ 10 w 69"/>
                  <a:gd name="T33" fmla="*/ 129 h 136"/>
                  <a:gd name="T34" fmla="*/ 4 w 69"/>
                  <a:gd name="T35" fmla="*/ 122 h 136"/>
                  <a:gd name="T36" fmla="*/ 3 w 69"/>
                  <a:gd name="T37" fmla="*/ 112 h 136"/>
                  <a:gd name="T38" fmla="*/ 3 w 69"/>
                  <a:gd name="T39" fmla="*/ 109 h 136"/>
                  <a:gd name="T40" fmla="*/ 3 w 69"/>
                  <a:gd name="T41" fmla="*/ 106 h 136"/>
                  <a:gd name="T42" fmla="*/ 3 w 69"/>
                  <a:gd name="T43" fmla="*/ 103 h 136"/>
                  <a:gd name="T44" fmla="*/ 4 w 69"/>
                  <a:gd name="T45" fmla="*/ 100 h 136"/>
                  <a:gd name="T46" fmla="*/ 14 w 69"/>
                  <a:gd name="T47" fmla="*/ 43 h 136"/>
                  <a:gd name="T48" fmla="*/ 0 w 69"/>
                  <a:gd name="T49" fmla="*/ 43 h 136"/>
                  <a:gd name="T50" fmla="*/ 3 w 69"/>
                  <a:gd name="T51" fmla="*/ 30 h 136"/>
                  <a:gd name="T52" fmla="*/ 17 w 69"/>
                  <a:gd name="T53" fmla="*/ 30 h 136"/>
                  <a:gd name="T54" fmla="*/ 23 w 69"/>
                  <a:gd name="T55" fmla="*/ 0 h 136"/>
                  <a:gd name="T56" fmla="*/ 40 w 69"/>
                  <a:gd name="T57" fmla="*/ 0 h 136"/>
                  <a:gd name="T58" fmla="*/ 34 w 69"/>
                  <a:gd name="T59" fmla="*/ 30 h 136"/>
                  <a:gd name="T60" fmla="*/ 69 w 69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" h="136" extrusionOk="0">
                    <a:moveTo>
                      <a:pt x="69" y="30"/>
                    </a:moveTo>
                    <a:lnTo>
                      <a:pt x="66" y="43"/>
                    </a:lnTo>
                    <a:lnTo>
                      <a:pt x="31" y="43"/>
                    </a:lnTo>
                    <a:lnTo>
                      <a:pt x="21" y="100"/>
                    </a:lnTo>
                    <a:lnTo>
                      <a:pt x="20" y="103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20" y="109"/>
                    </a:lnTo>
                    <a:lnTo>
                      <a:pt x="20" y="115"/>
                    </a:lnTo>
                    <a:lnTo>
                      <a:pt x="23" y="119"/>
                    </a:lnTo>
                    <a:lnTo>
                      <a:pt x="27" y="121"/>
                    </a:lnTo>
                    <a:lnTo>
                      <a:pt x="34" y="121"/>
                    </a:lnTo>
                    <a:lnTo>
                      <a:pt x="52" y="121"/>
                    </a:lnTo>
                    <a:lnTo>
                      <a:pt x="49" y="136"/>
                    </a:lnTo>
                    <a:lnTo>
                      <a:pt x="33" y="136"/>
                    </a:lnTo>
                    <a:lnTo>
                      <a:pt x="18" y="135"/>
                    </a:lnTo>
                    <a:lnTo>
                      <a:pt x="10" y="129"/>
                    </a:lnTo>
                    <a:lnTo>
                      <a:pt x="4" y="122"/>
                    </a:lnTo>
                    <a:lnTo>
                      <a:pt x="3" y="112"/>
                    </a:lnTo>
                    <a:lnTo>
                      <a:pt x="3" y="109"/>
                    </a:lnTo>
                    <a:lnTo>
                      <a:pt x="3" y="106"/>
                    </a:lnTo>
                    <a:lnTo>
                      <a:pt x="3" y="103"/>
                    </a:lnTo>
                    <a:lnTo>
                      <a:pt x="4" y="100"/>
                    </a:lnTo>
                    <a:lnTo>
                      <a:pt x="14" y="43"/>
                    </a:lnTo>
                    <a:lnTo>
                      <a:pt x="0" y="43"/>
                    </a:lnTo>
                    <a:lnTo>
                      <a:pt x="3" y="30"/>
                    </a:lnTo>
                    <a:lnTo>
                      <a:pt x="17" y="30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34" y="30"/>
                    </a:lnTo>
                    <a:lnTo>
                      <a:pt x="6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05" name="Freeform 107"/>
              <p:cNvSpPr>
                <a:spLocks noEditPoints="1"/>
              </p:cNvSpPr>
              <p:nvPr/>
            </p:nvSpPr>
            <p:spPr bwMode="auto">
              <a:xfrm>
                <a:off x="2094" y="1397"/>
                <a:ext cx="32" cy="37"/>
              </a:xfrm>
              <a:custGeom>
                <a:avLst/>
                <a:gdLst>
                  <a:gd name="T0" fmla="*/ 95 w 97"/>
                  <a:gd name="T1" fmla="*/ 49 h 111"/>
                  <a:gd name="T2" fmla="*/ 84 w 97"/>
                  <a:gd name="T3" fmla="*/ 109 h 111"/>
                  <a:gd name="T4" fmla="*/ 67 w 97"/>
                  <a:gd name="T5" fmla="*/ 109 h 111"/>
                  <a:gd name="T6" fmla="*/ 69 w 97"/>
                  <a:gd name="T7" fmla="*/ 92 h 111"/>
                  <a:gd name="T8" fmla="*/ 61 w 97"/>
                  <a:gd name="T9" fmla="*/ 101 h 111"/>
                  <a:gd name="T10" fmla="*/ 52 w 97"/>
                  <a:gd name="T11" fmla="*/ 106 h 111"/>
                  <a:gd name="T12" fmla="*/ 42 w 97"/>
                  <a:gd name="T13" fmla="*/ 111 h 111"/>
                  <a:gd name="T14" fmla="*/ 31 w 97"/>
                  <a:gd name="T15" fmla="*/ 111 h 111"/>
                  <a:gd name="T16" fmla="*/ 19 w 97"/>
                  <a:gd name="T17" fmla="*/ 111 h 111"/>
                  <a:gd name="T18" fmla="*/ 9 w 97"/>
                  <a:gd name="T19" fmla="*/ 104 h 111"/>
                  <a:gd name="T20" fmla="*/ 2 w 97"/>
                  <a:gd name="T21" fmla="*/ 94 h 111"/>
                  <a:gd name="T22" fmla="*/ 0 w 97"/>
                  <a:gd name="T23" fmla="*/ 82 h 111"/>
                  <a:gd name="T24" fmla="*/ 2 w 97"/>
                  <a:gd name="T25" fmla="*/ 73 h 111"/>
                  <a:gd name="T26" fmla="*/ 9 w 97"/>
                  <a:gd name="T27" fmla="*/ 59 h 111"/>
                  <a:gd name="T28" fmla="*/ 15 w 97"/>
                  <a:gd name="T29" fmla="*/ 53 h 111"/>
                  <a:gd name="T30" fmla="*/ 32 w 97"/>
                  <a:gd name="T31" fmla="*/ 43 h 111"/>
                  <a:gd name="T32" fmla="*/ 55 w 97"/>
                  <a:gd name="T33" fmla="*/ 42 h 111"/>
                  <a:gd name="T34" fmla="*/ 80 w 97"/>
                  <a:gd name="T35" fmla="*/ 42 h 111"/>
                  <a:gd name="T36" fmla="*/ 80 w 97"/>
                  <a:gd name="T37" fmla="*/ 37 h 111"/>
                  <a:gd name="T38" fmla="*/ 80 w 97"/>
                  <a:gd name="T39" fmla="*/ 36 h 111"/>
                  <a:gd name="T40" fmla="*/ 80 w 97"/>
                  <a:gd name="T41" fmla="*/ 36 h 111"/>
                  <a:gd name="T42" fmla="*/ 80 w 97"/>
                  <a:gd name="T43" fmla="*/ 34 h 111"/>
                  <a:gd name="T44" fmla="*/ 80 w 97"/>
                  <a:gd name="T45" fmla="*/ 33 h 111"/>
                  <a:gd name="T46" fmla="*/ 80 w 97"/>
                  <a:gd name="T47" fmla="*/ 24 h 111"/>
                  <a:gd name="T48" fmla="*/ 74 w 97"/>
                  <a:gd name="T49" fmla="*/ 20 h 111"/>
                  <a:gd name="T50" fmla="*/ 65 w 97"/>
                  <a:gd name="T51" fmla="*/ 16 h 111"/>
                  <a:gd name="T52" fmla="*/ 55 w 97"/>
                  <a:gd name="T53" fmla="*/ 14 h 111"/>
                  <a:gd name="T54" fmla="*/ 46 w 97"/>
                  <a:gd name="T55" fmla="*/ 16 h 111"/>
                  <a:gd name="T56" fmla="*/ 38 w 97"/>
                  <a:gd name="T57" fmla="*/ 17 h 111"/>
                  <a:gd name="T58" fmla="*/ 29 w 97"/>
                  <a:gd name="T59" fmla="*/ 20 h 111"/>
                  <a:gd name="T60" fmla="*/ 19 w 97"/>
                  <a:gd name="T61" fmla="*/ 23 h 111"/>
                  <a:gd name="T62" fmla="*/ 22 w 97"/>
                  <a:gd name="T63" fmla="*/ 7 h 111"/>
                  <a:gd name="T64" fmla="*/ 32 w 97"/>
                  <a:gd name="T65" fmla="*/ 4 h 111"/>
                  <a:gd name="T66" fmla="*/ 41 w 97"/>
                  <a:gd name="T67" fmla="*/ 3 h 111"/>
                  <a:gd name="T68" fmla="*/ 51 w 97"/>
                  <a:gd name="T69" fmla="*/ 0 h 111"/>
                  <a:gd name="T70" fmla="*/ 59 w 97"/>
                  <a:gd name="T71" fmla="*/ 0 h 111"/>
                  <a:gd name="T72" fmla="*/ 77 w 97"/>
                  <a:gd name="T73" fmla="*/ 1 h 111"/>
                  <a:gd name="T74" fmla="*/ 87 w 97"/>
                  <a:gd name="T75" fmla="*/ 9 h 111"/>
                  <a:gd name="T76" fmla="*/ 95 w 97"/>
                  <a:gd name="T77" fmla="*/ 17 h 111"/>
                  <a:gd name="T78" fmla="*/ 97 w 97"/>
                  <a:gd name="T79" fmla="*/ 32 h 111"/>
                  <a:gd name="T80" fmla="*/ 97 w 97"/>
                  <a:gd name="T81" fmla="*/ 36 h 111"/>
                  <a:gd name="T82" fmla="*/ 97 w 97"/>
                  <a:gd name="T83" fmla="*/ 39 h 111"/>
                  <a:gd name="T84" fmla="*/ 95 w 97"/>
                  <a:gd name="T85" fmla="*/ 43 h 111"/>
                  <a:gd name="T86" fmla="*/ 95 w 97"/>
                  <a:gd name="T87" fmla="*/ 49 h 111"/>
                  <a:gd name="T88" fmla="*/ 77 w 97"/>
                  <a:gd name="T89" fmla="*/ 56 h 111"/>
                  <a:gd name="T90" fmla="*/ 59 w 97"/>
                  <a:gd name="T91" fmla="*/ 56 h 111"/>
                  <a:gd name="T92" fmla="*/ 41 w 97"/>
                  <a:gd name="T93" fmla="*/ 56 h 111"/>
                  <a:gd name="T94" fmla="*/ 28 w 97"/>
                  <a:gd name="T95" fmla="*/ 62 h 111"/>
                  <a:gd name="T96" fmla="*/ 20 w 97"/>
                  <a:gd name="T97" fmla="*/ 68 h 111"/>
                  <a:gd name="T98" fmla="*/ 18 w 97"/>
                  <a:gd name="T99" fmla="*/ 79 h 111"/>
                  <a:gd name="T100" fmla="*/ 19 w 97"/>
                  <a:gd name="T101" fmla="*/ 86 h 111"/>
                  <a:gd name="T102" fmla="*/ 23 w 97"/>
                  <a:gd name="T103" fmla="*/ 92 h 111"/>
                  <a:gd name="T104" fmla="*/ 29 w 97"/>
                  <a:gd name="T105" fmla="*/ 96 h 111"/>
                  <a:gd name="T106" fmla="*/ 38 w 97"/>
                  <a:gd name="T107" fmla="*/ 96 h 111"/>
                  <a:gd name="T108" fmla="*/ 51 w 97"/>
                  <a:gd name="T109" fmla="*/ 95 h 111"/>
                  <a:gd name="T110" fmla="*/ 62 w 97"/>
                  <a:gd name="T111" fmla="*/ 86 h 111"/>
                  <a:gd name="T112" fmla="*/ 71 w 97"/>
                  <a:gd name="T113" fmla="*/ 75 h 111"/>
                  <a:gd name="T114" fmla="*/ 75 w 97"/>
                  <a:gd name="T115" fmla="*/ 59 h 111"/>
                  <a:gd name="T116" fmla="*/ 77 w 97"/>
                  <a:gd name="T117" fmla="*/ 5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7" h="111" extrusionOk="0">
                    <a:moveTo>
                      <a:pt x="95" y="49"/>
                    </a:moveTo>
                    <a:lnTo>
                      <a:pt x="84" y="109"/>
                    </a:lnTo>
                    <a:lnTo>
                      <a:pt x="67" y="109"/>
                    </a:lnTo>
                    <a:lnTo>
                      <a:pt x="69" y="92"/>
                    </a:lnTo>
                    <a:lnTo>
                      <a:pt x="61" y="101"/>
                    </a:lnTo>
                    <a:lnTo>
                      <a:pt x="52" y="106"/>
                    </a:lnTo>
                    <a:lnTo>
                      <a:pt x="42" y="111"/>
                    </a:lnTo>
                    <a:lnTo>
                      <a:pt x="31" y="111"/>
                    </a:lnTo>
                    <a:lnTo>
                      <a:pt x="19" y="111"/>
                    </a:lnTo>
                    <a:lnTo>
                      <a:pt x="9" y="104"/>
                    </a:lnTo>
                    <a:lnTo>
                      <a:pt x="2" y="94"/>
                    </a:lnTo>
                    <a:lnTo>
                      <a:pt x="0" y="82"/>
                    </a:lnTo>
                    <a:lnTo>
                      <a:pt x="2" y="73"/>
                    </a:lnTo>
                    <a:lnTo>
                      <a:pt x="9" y="59"/>
                    </a:lnTo>
                    <a:lnTo>
                      <a:pt x="15" y="53"/>
                    </a:lnTo>
                    <a:lnTo>
                      <a:pt x="32" y="43"/>
                    </a:lnTo>
                    <a:lnTo>
                      <a:pt x="55" y="42"/>
                    </a:lnTo>
                    <a:lnTo>
                      <a:pt x="80" y="42"/>
                    </a:lnTo>
                    <a:lnTo>
                      <a:pt x="80" y="37"/>
                    </a:lnTo>
                    <a:lnTo>
                      <a:pt x="80" y="36"/>
                    </a:lnTo>
                    <a:lnTo>
                      <a:pt x="80" y="36"/>
                    </a:lnTo>
                    <a:lnTo>
                      <a:pt x="80" y="34"/>
                    </a:lnTo>
                    <a:lnTo>
                      <a:pt x="80" y="33"/>
                    </a:lnTo>
                    <a:lnTo>
                      <a:pt x="80" y="24"/>
                    </a:lnTo>
                    <a:lnTo>
                      <a:pt x="74" y="20"/>
                    </a:lnTo>
                    <a:lnTo>
                      <a:pt x="65" y="16"/>
                    </a:lnTo>
                    <a:lnTo>
                      <a:pt x="55" y="14"/>
                    </a:lnTo>
                    <a:lnTo>
                      <a:pt x="46" y="16"/>
                    </a:lnTo>
                    <a:lnTo>
                      <a:pt x="38" y="17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22" y="7"/>
                    </a:lnTo>
                    <a:lnTo>
                      <a:pt x="32" y="4"/>
                    </a:lnTo>
                    <a:lnTo>
                      <a:pt x="41" y="3"/>
                    </a:lnTo>
                    <a:lnTo>
                      <a:pt x="51" y="0"/>
                    </a:lnTo>
                    <a:lnTo>
                      <a:pt x="59" y="0"/>
                    </a:lnTo>
                    <a:lnTo>
                      <a:pt x="77" y="1"/>
                    </a:lnTo>
                    <a:lnTo>
                      <a:pt x="87" y="9"/>
                    </a:lnTo>
                    <a:lnTo>
                      <a:pt x="95" y="17"/>
                    </a:lnTo>
                    <a:lnTo>
                      <a:pt x="97" y="32"/>
                    </a:lnTo>
                    <a:lnTo>
                      <a:pt x="97" y="36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5" y="49"/>
                    </a:lnTo>
                    <a:close/>
                    <a:moveTo>
                      <a:pt x="77" y="56"/>
                    </a:moveTo>
                    <a:lnTo>
                      <a:pt x="59" y="56"/>
                    </a:lnTo>
                    <a:lnTo>
                      <a:pt x="41" y="56"/>
                    </a:lnTo>
                    <a:lnTo>
                      <a:pt x="28" y="62"/>
                    </a:lnTo>
                    <a:lnTo>
                      <a:pt x="20" y="68"/>
                    </a:lnTo>
                    <a:lnTo>
                      <a:pt x="18" y="79"/>
                    </a:lnTo>
                    <a:lnTo>
                      <a:pt x="19" y="86"/>
                    </a:lnTo>
                    <a:lnTo>
                      <a:pt x="23" y="92"/>
                    </a:lnTo>
                    <a:lnTo>
                      <a:pt x="29" y="96"/>
                    </a:lnTo>
                    <a:lnTo>
                      <a:pt x="38" y="96"/>
                    </a:lnTo>
                    <a:lnTo>
                      <a:pt x="51" y="95"/>
                    </a:lnTo>
                    <a:lnTo>
                      <a:pt x="62" y="86"/>
                    </a:lnTo>
                    <a:lnTo>
                      <a:pt x="71" y="75"/>
                    </a:lnTo>
                    <a:lnTo>
                      <a:pt x="75" y="59"/>
                    </a:lnTo>
                    <a:lnTo>
                      <a:pt x="77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06" name="Freeform 108"/>
              <p:cNvSpPr/>
              <p:nvPr/>
            </p:nvSpPr>
            <p:spPr bwMode="auto">
              <a:xfrm>
                <a:off x="1902" y="1478"/>
                <a:ext cx="55" cy="36"/>
              </a:xfrm>
              <a:custGeom>
                <a:avLst/>
                <a:gdLst>
                  <a:gd name="T0" fmla="*/ 164 w 166"/>
                  <a:gd name="T1" fmla="*/ 44 h 109"/>
                  <a:gd name="T2" fmla="*/ 153 w 166"/>
                  <a:gd name="T3" fmla="*/ 109 h 109"/>
                  <a:gd name="T4" fmla="*/ 136 w 166"/>
                  <a:gd name="T5" fmla="*/ 109 h 109"/>
                  <a:gd name="T6" fmla="*/ 147 w 166"/>
                  <a:gd name="T7" fmla="*/ 46 h 109"/>
                  <a:gd name="T8" fmla="*/ 149 w 166"/>
                  <a:gd name="T9" fmla="*/ 42 h 109"/>
                  <a:gd name="T10" fmla="*/ 149 w 166"/>
                  <a:gd name="T11" fmla="*/ 39 h 109"/>
                  <a:gd name="T12" fmla="*/ 149 w 166"/>
                  <a:gd name="T13" fmla="*/ 36 h 109"/>
                  <a:gd name="T14" fmla="*/ 149 w 166"/>
                  <a:gd name="T15" fmla="*/ 33 h 109"/>
                  <a:gd name="T16" fmla="*/ 149 w 166"/>
                  <a:gd name="T17" fmla="*/ 26 h 109"/>
                  <a:gd name="T18" fmla="*/ 144 w 166"/>
                  <a:gd name="T19" fmla="*/ 20 h 109"/>
                  <a:gd name="T20" fmla="*/ 139 w 166"/>
                  <a:gd name="T21" fmla="*/ 17 h 109"/>
                  <a:gd name="T22" fmla="*/ 131 w 166"/>
                  <a:gd name="T23" fmla="*/ 16 h 109"/>
                  <a:gd name="T24" fmla="*/ 120 w 166"/>
                  <a:gd name="T25" fmla="*/ 17 h 109"/>
                  <a:gd name="T26" fmla="*/ 110 w 166"/>
                  <a:gd name="T27" fmla="*/ 26 h 109"/>
                  <a:gd name="T28" fmla="*/ 101 w 166"/>
                  <a:gd name="T29" fmla="*/ 36 h 109"/>
                  <a:gd name="T30" fmla="*/ 97 w 166"/>
                  <a:gd name="T31" fmla="*/ 50 h 109"/>
                  <a:gd name="T32" fmla="*/ 85 w 166"/>
                  <a:gd name="T33" fmla="*/ 109 h 109"/>
                  <a:gd name="T34" fmla="*/ 68 w 166"/>
                  <a:gd name="T35" fmla="*/ 109 h 109"/>
                  <a:gd name="T36" fmla="*/ 79 w 166"/>
                  <a:gd name="T37" fmla="*/ 46 h 109"/>
                  <a:gd name="T38" fmla="*/ 81 w 166"/>
                  <a:gd name="T39" fmla="*/ 42 h 109"/>
                  <a:gd name="T40" fmla="*/ 81 w 166"/>
                  <a:gd name="T41" fmla="*/ 39 h 109"/>
                  <a:gd name="T42" fmla="*/ 81 w 166"/>
                  <a:gd name="T43" fmla="*/ 36 h 109"/>
                  <a:gd name="T44" fmla="*/ 81 w 166"/>
                  <a:gd name="T45" fmla="*/ 34 h 109"/>
                  <a:gd name="T46" fmla="*/ 81 w 166"/>
                  <a:gd name="T47" fmla="*/ 26 h 109"/>
                  <a:gd name="T48" fmla="*/ 77 w 166"/>
                  <a:gd name="T49" fmla="*/ 20 h 109"/>
                  <a:gd name="T50" fmla="*/ 72 w 166"/>
                  <a:gd name="T51" fmla="*/ 17 h 109"/>
                  <a:gd name="T52" fmla="*/ 64 w 166"/>
                  <a:gd name="T53" fmla="*/ 16 h 109"/>
                  <a:gd name="T54" fmla="*/ 52 w 166"/>
                  <a:gd name="T55" fmla="*/ 17 h 109"/>
                  <a:gd name="T56" fmla="*/ 42 w 166"/>
                  <a:gd name="T57" fmla="*/ 26 h 109"/>
                  <a:gd name="T58" fmla="*/ 33 w 166"/>
                  <a:gd name="T59" fmla="*/ 36 h 109"/>
                  <a:gd name="T60" fmla="*/ 29 w 166"/>
                  <a:gd name="T61" fmla="*/ 50 h 109"/>
                  <a:gd name="T62" fmla="*/ 17 w 166"/>
                  <a:gd name="T63" fmla="*/ 109 h 109"/>
                  <a:gd name="T64" fmla="*/ 0 w 166"/>
                  <a:gd name="T65" fmla="*/ 109 h 109"/>
                  <a:gd name="T66" fmla="*/ 20 w 166"/>
                  <a:gd name="T67" fmla="*/ 3 h 109"/>
                  <a:gd name="T68" fmla="*/ 38 w 166"/>
                  <a:gd name="T69" fmla="*/ 3 h 109"/>
                  <a:gd name="T70" fmla="*/ 35 w 166"/>
                  <a:gd name="T71" fmla="*/ 20 h 109"/>
                  <a:gd name="T72" fmla="*/ 42 w 166"/>
                  <a:gd name="T73" fmla="*/ 11 h 109"/>
                  <a:gd name="T74" fmla="*/ 51 w 166"/>
                  <a:gd name="T75" fmla="*/ 6 h 109"/>
                  <a:gd name="T76" fmla="*/ 61 w 166"/>
                  <a:gd name="T77" fmla="*/ 1 h 109"/>
                  <a:gd name="T78" fmla="*/ 71 w 166"/>
                  <a:gd name="T79" fmla="*/ 0 h 109"/>
                  <a:gd name="T80" fmla="*/ 82 w 166"/>
                  <a:gd name="T81" fmla="*/ 1 h 109"/>
                  <a:gd name="T82" fmla="*/ 90 w 166"/>
                  <a:gd name="T83" fmla="*/ 7 h 109"/>
                  <a:gd name="T84" fmla="*/ 97 w 166"/>
                  <a:gd name="T85" fmla="*/ 13 h 109"/>
                  <a:gd name="T86" fmla="*/ 98 w 166"/>
                  <a:gd name="T87" fmla="*/ 23 h 109"/>
                  <a:gd name="T88" fmla="*/ 107 w 166"/>
                  <a:gd name="T89" fmla="*/ 13 h 109"/>
                  <a:gd name="T90" fmla="*/ 117 w 166"/>
                  <a:gd name="T91" fmla="*/ 7 h 109"/>
                  <a:gd name="T92" fmla="*/ 127 w 166"/>
                  <a:gd name="T93" fmla="*/ 1 h 109"/>
                  <a:gd name="T94" fmla="*/ 139 w 166"/>
                  <a:gd name="T95" fmla="*/ 0 h 109"/>
                  <a:gd name="T96" fmla="*/ 150 w 166"/>
                  <a:gd name="T97" fmla="*/ 1 h 109"/>
                  <a:gd name="T98" fmla="*/ 159 w 166"/>
                  <a:gd name="T99" fmla="*/ 8 h 109"/>
                  <a:gd name="T100" fmla="*/ 164 w 166"/>
                  <a:gd name="T101" fmla="*/ 17 h 109"/>
                  <a:gd name="T102" fmla="*/ 166 w 166"/>
                  <a:gd name="T103" fmla="*/ 30 h 109"/>
                  <a:gd name="T104" fmla="*/ 166 w 166"/>
                  <a:gd name="T105" fmla="*/ 34 h 109"/>
                  <a:gd name="T106" fmla="*/ 166 w 166"/>
                  <a:gd name="T107" fmla="*/ 37 h 109"/>
                  <a:gd name="T108" fmla="*/ 166 w 166"/>
                  <a:gd name="T109" fmla="*/ 42 h 109"/>
                  <a:gd name="T110" fmla="*/ 164 w 166"/>
                  <a:gd name="T111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109" extrusionOk="0">
                    <a:moveTo>
                      <a:pt x="164" y="44"/>
                    </a:moveTo>
                    <a:lnTo>
                      <a:pt x="153" y="109"/>
                    </a:lnTo>
                    <a:lnTo>
                      <a:pt x="136" y="109"/>
                    </a:lnTo>
                    <a:lnTo>
                      <a:pt x="147" y="46"/>
                    </a:lnTo>
                    <a:lnTo>
                      <a:pt x="149" y="42"/>
                    </a:lnTo>
                    <a:lnTo>
                      <a:pt x="149" y="39"/>
                    </a:lnTo>
                    <a:lnTo>
                      <a:pt x="149" y="36"/>
                    </a:lnTo>
                    <a:lnTo>
                      <a:pt x="149" y="33"/>
                    </a:lnTo>
                    <a:lnTo>
                      <a:pt x="149" y="26"/>
                    </a:lnTo>
                    <a:lnTo>
                      <a:pt x="144" y="20"/>
                    </a:lnTo>
                    <a:lnTo>
                      <a:pt x="139" y="17"/>
                    </a:lnTo>
                    <a:lnTo>
                      <a:pt x="131" y="16"/>
                    </a:lnTo>
                    <a:lnTo>
                      <a:pt x="120" y="17"/>
                    </a:lnTo>
                    <a:lnTo>
                      <a:pt x="110" y="26"/>
                    </a:lnTo>
                    <a:lnTo>
                      <a:pt x="101" y="36"/>
                    </a:lnTo>
                    <a:lnTo>
                      <a:pt x="97" y="50"/>
                    </a:lnTo>
                    <a:lnTo>
                      <a:pt x="85" y="109"/>
                    </a:lnTo>
                    <a:lnTo>
                      <a:pt x="68" y="109"/>
                    </a:lnTo>
                    <a:lnTo>
                      <a:pt x="79" y="46"/>
                    </a:lnTo>
                    <a:lnTo>
                      <a:pt x="81" y="42"/>
                    </a:lnTo>
                    <a:lnTo>
                      <a:pt x="81" y="39"/>
                    </a:lnTo>
                    <a:lnTo>
                      <a:pt x="81" y="36"/>
                    </a:lnTo>
                    <a:lnTo>
                      <a:pt x="81" y="34"/>
                    </a:lnTo>
                    <a:lnTo>
                      <a:pt x="81" y="26"/>
                    </a:lnTo>
                    <a:lnTo>
                      <a:pt x="77" y="20"/>
                    </a:lnTo>
                    <a:lnTo>
                      <a:pt x="72" y="17"/>
                    </a:lnTo>
                    <a:lnTo>
                      <a:pt x="64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8" y="3"/>
                    </a:lnTo>
                    <a:lnTo>
                      <a:pt x="35" y="20"/>
                    </a:lnTo>
                    <a:lnTo>
                      <a:pt x="42" y="11"/>
                    </a:lnTo>
                    <a:lnTo>
                      <a:pt x="51" y="6"/>
                    </a:lnTo>
                    <a:lnTo>
                      <a:pt x="61" y="1"/>
                    </a:lnTo>
                    <a:lnTo>
                      <a:pt x="71" y="0"/>
                    </a:lnTo>
                    <a:lnTo>
                      <a:pt x="82" y="1"/>
                    </a:lnTo>
                    <a:lnTo>
                      <a:pt x="90" y="7"/>
                    </a:lnTo>
                    <a:lnTo>
                      <a:pt x="97" y="13"/>
                    </a:lnTo>
                    <a:lnTo>
                      <a:pt x="98" y="23"/>
                    </a:lnTo>
                    <a:lnTo>
                      <a:pt x="107" y="13"/>
                    </a:lnTo>
                    <a:lnTo>
                      <a:pt x="117" y="7"/>
                    </a:lnTo>
                    <a:lnTo>
                      <a:pt x="127" y="1"/>
                    </a:lnTo>
                    <a:lnTo>
                      <a:pt x="139" y="0"/>
                    </a:lnTo>
                    <a:lnTo>
                      <a:pt x="150" y="1"/>
                    </a:lnTo>
                    <a:lnTo>
                      <a:pt x="159" y="8"/>
                    </a:lnTo>
                    <a:lnTo>
                      <a:pt x="164" y="17"/>
                    </a:lnTo>
                    <a:lnTo>
                      <a:pt x="166" y="30"/>
                    </a:lnTo>
                    <a:lnTo>
                      <a:pt x="166" y="34"/>
                    </a:lnTo>
                    <a:lnTo>
                      <a:pt x="166" y="37"/>
                    </a:lnTo>
                    <a:lnTo>
                      <a:pt x="166" y="42"/>
                    </a:lnTo>
                    <a:lnTo>
                      <a:pt x="164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07" name="Freeform 109"/>
              <p:cNvSpPr>
                <a:spLocks noEditPoints="1"/>
              </p:cNvSpPr>
              <p:nvPr/>
            </p:nvSpPr>
            <p:spPr bwMode="auto">
              <a:xfrm>
                <a:off x="1965" y="1478"/>
                <a:ext cx="33" cy="37"/>
              </a:xfrm>
              <a:custGeom>
                <a:avLst/>
                <a:gdLst>
                  <a:gd name="T0" fmla="*/ 40 w 99"/>
                  <a:gd name="T1" fmla="*/ 112 h 112"/>
                  <a:gd name="T2" fmla="*/ 23 w 99"/>
                  <a:gd name="T3" fmla="*/ 109 h 112"/>
                  <a:gd name="T4" fmla="*/ 11 w 99"/>
                  <a:gd name="T5" fmla="*/ 101 h 112"/>
                  <a:gd name="T6" fmla="*/ 2 w 99"/>
                  <a:gd name="T7" fmla="*/ 88 h 112"/>
                  <a:gd name="T8" fmla="*/ 0 w 99"/>
                  <a:gd name="T9" fmla="*/ 69 h 112"/>
                  <a:gd name="T10" fmla="*/ 1 w 99"/>
                  <a:gd name="T11" fmla="*/ 57 h 112"/>
                  <a:gd name="T12" fmla="*/ 4 w 99"/>
                  <a:gd name="T13" fmla="*/ 46 h 112"/>
                  <a:gd name="T14" fmla="*/ 8 w 99"/>
                  <a:gd name="T15" fmla="*/ 34 h 112"/>
                  <a:gd name="T16" fmla="*/ 14 w 99"/>
                  <a:gd name="T17" fmla="*/ 26 h 112"/>
                  <a:gd name="T18" fmla="*/ 23 w 99"/>
                  <a:gd name="T19" fmla="*/ 14 h 112"/>
                  <a:gd name="T20" fmla="*/ 34 w 99"/>
                  <a:gd name="T21" fmla="*/ 7 h 112"/>
                  <a:gd name="T22" fmla="*/ 46 w 99"/>
                  <a:gd name="T23" fmla="*/ 1 h 112"/>
                  <a:gd name="T24" fmla="*/ 60 w 99"/>
                  <a:gd name="T25" fmla="*/ 0 h 112"/>
                  <a:gd name="T26" fmla="*/ 76 w 99"/>
                  <a:gd name="T27" fmla="*/ 3 h 112"/>
                  <a:gd name="T28" fmla="*/ 87 w 99"/>
                  <a:gd name="T29" fmla="*/ 11 h 112"/>
                  <a:gd name="T30" fmla="*/ 98 w 99"/>
                  <a:gd name="T31" fmla="*/ 24 h 112"/>
                  <a:gd name="T32" fmla="*/ 99 w 99"/>
                  <a:gd name="T33" fmla="*/ 42 h 112"/>
                  <a:gd name="T34" fmla="*/ 99 w 99"/>
                  <a:gd name="T35" fmla="*/ 53 h 112"/>
                  <a:gd name="T36" fmla="*/ 96 w 99"/>
                  <a:gd name="T37" fmla="*/ 66 h 112"/>
                  <a:gd name="T38" fmla="*/ 92 w 99"/>
                  <a:gd name="T39" fmla="*/ 78 h 112"/>
                  <a:gd name="T40" fmla="*/ 86 w 99"/>
                  <a:gd name="T41" fmla="*/ 88 h 112"/>
                  <a:gd name="T42" fmla="*/ 76 w 99"/>
                  <a:gd name="T43" fmla="*/ 99 h 112"/>
                  <a:gd name="T44" fmla="*/ 66 w 99"/>
                  <a:gd name="T45" fmla="*/ 106 h 112"/>
                  <a:gd name="T46" fmla="*/ 54 w 99"/>
                  <a:gd name="T47" fmla="*/ 111 h 112"/>
                  <a:gd name="T48" fmla="*/ 40 w 99"/>
                  <a:gd name="T49" fmla="*/ 112 h 112"/>
                  <a:gd name="T50" fmla="*/ 18 w 99"/>
                  <a:gd name="T51" fmla="*/ 69 h 112"/>
                  <a:gd name="T52" fmla="*/ 18 w 99"/>
                  <a:gd name="T53" fmla="*/ 82 h 112"/>
                  <a:gd name="T54" fmla="*/ 24 w 99"/>
                  <a:gd name="T55" fmla="*/ 91 h 112"/>
                  <a:gd name="T56" fmla="*/ 31 w 99"/>
                  <a:gd name="T57" fmla="*/ 96 h 112"/>
                  <a:gd name="T58" fmla="*/ 41 w 99"/>
                  <a:gd name="T59" fmla="*/ 98 h 112"/>
                  <a:gd name="T60" fmla="*/ 50 w 99"/>
                  <a:gd name="T61" fmla="*/ 96 h 112"/>
                  <a:gd name="T62" fmla="*/ 64 w 99"/>
                  <a:gd name="T63" fmla="*/ 89 h 112"/>
                  <a:gd name="T64" fmla="*/ 70 w 99"/>
                  <a:gd name="T65" fmla="*/ 82 h 112"/>
                  <a:gd name="T66" fmla="*/ 80 w 99"/>
                  <a:gd name="T67" fmla="*/ 65 h 112"/>
                  <a:gd name="T68" fmla="*/ 82 w 99"/>
                  <a:gd name="T69" fmla="*/ 43 h 112"/>
                  <a:gd name="T70" fmla="*/ 80 w 99"/>
                  <a:gd name="T71" fmla="*/ 30 h 112"/>
                  <a:gd name="T72" fmla="*/ 76 w 99"/>
                  <a:gd name="T73" fmla="*/ 23 h 112"/>
                  <a:gd name="T74" fmla="*/ 69 w 99"/>
                  <a:gd name="T75" fmla="*/ 17 h 112"/>
                  <a:gd name="T76" fmla="*/ 57 w 99"/>
                  <a:gd name="T77" fmla="*/ 16 h 112"/>
                  <a:gd name="T78" fmla="*/ 49 w 99"/>
                  <a:gd name="T79" fmla="*/ 16 h 112"/>
                  <a:gd name="T80" fmla="*/ 40 w 99"/>
                  <a:gd name="T81" fmla="*/ 20 h 112"/>
                  <a:gd name="T82" fmla="*/ 33 w 99"/>
                  <a:gd name="T83" fmla="*/ 26 h 112"/>
                  <a:gd name="T84" fmla="*/ 27 w 99"/>
                  <a:gd name="T85" fmla="*/ 34 h 112"/>
                  <a:gd name="T86" fmla="*/ 23 w 99"/>
                  <a:gd name="T87" fmla="*/ 42 h 112"/>
                  <a:gd name="T88" fmla="*/ 20 w 99"/>
                  <a:gd name="T89" fmla="*/ 50 h 112"/>
                  <a:gd name="T90" fmla="*/ 18 w 99"/>
                  <a:gd name="T91" fmla="*/ 59 h 112"/>
                  <a:gd name="T92" fmla="*/ 18 w 99"/>
                  <a:gd name="T93" fmla="*/ 6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2" extrusionOk="0">
                    <a:moveTo>
                      <a:pt x="40" y="112"/>
                    </a:moveTo>
                    <a:lnTo>
                      <a:pt x="23" y="109"/>
                    </a:lnTo>
                    <a:lnTo>
                      <a:pt x="11" y="101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1" y="57"/>
                    </a:lnTo>
                    <a:lnTo>
                      <a:pt x="4" y="46"/>
                    </a:lnTo>
                    <a:lnTo>
                      <a:pt x="8" y="34"/>
                    </a:lnTo>
                    <a:lnTo>
                      <a:pt x="14" y="26"/>
                    </a:lnTo>
                    <a:lnTo>
                      <a:pt x="23" y="14"/>
                    </a:lnTo>
                    <a:lnTo>
                      <a:pt x="34" y="7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3"/>
                    </a:lnTo>
                    <a:lnTo>
                      <a:pt x="87" y="11"/>
                    </a:lnTo>
                    <a:lnTo>
                      <a:pt x="98" y="24"/>
                    </a:lnTo>
                    <a:lnTo>
                      <a:pt x="99" y="42"/>
                    </a:lnTo>
                    <a:lnTo>
                      <a:pt x="99" y="53"/>
                    </a:lnTo>
                    <a:lnTo>
                      <a:pt x="96" y="66"/>
                    </a:lnTo>
                    <a:lnTo>
                      <a:pt x="92" y="78"/>
                    </a:lnTo>
                    <a:lnTo>
                      <a:pt x="86" y="88"/>
                    </a:lnTo>
                    <a:lnTo>
                      <a:pt x="76" y="99"/>
                    </a:lnTo>
                    <a:lnTo>
                      <a:pt x="66" y="106"/>
                    </a:lnTo>
                    <a:lnTo>
                      <a:pt x="54" y="111"/>
                    </a:lnTo>
                    <a:lnTo>
                      <a:pt x="40" y="112"/>
                    </a:lnTo>
                    <a:close/>
                    <a:moveTo>
                      <a:pt x="18" y="69"/>
                    </a:moveTo>
                    <a:lnTo>
                      <a:pt x="18" y="82"/>
                    </a:lnTo>
                    <a:lnTo>
                      <a:pt x="24" y="91"/>
                    </a:lnTo>
                    <a:lnTo>
                      <a:pt x="31" y="96"/>
                    </a:lnTo>
                    <a:lnTo>
                      <a:pt x="41" y="98"/>
                    </a:lnTo>
                    <a:lnTo>
                      <a:pt x="50" y="96"/>
                    </a:lnTo>
                    <a:lnTo>
                      <a:pt x="64" y="89"/>
                    </a:lnTo>
                    <a:lnTo>
                      <a:pt x="70" y="82"/>
                    </a:lnTo>
                    <a:lnTo>
                      <a:pt x="80" y="65"/>
                    </a:lnTo>
                    <a:lnTo>
                      <a:pt x="82" y="43"/>
                    </a:lnTo>
                    <a:lnTo>
                      <a:pt x="80" y="30"/>
                    </a:lnTo>
                    <a:lnTo>
                      <a:pt x="76" y="23"/>
                    </a:lnTo>
                    <a:lnTo>
                      <a:pt x="69" y="17"/>
                    </a:lnTo>
                    <a:lnTo>
                      <a:pt x="57" y="16"/>
                    </a:lnTo>
                    <a:lnTo>
                      <a:pt x="49" y="16"/>
                    </a:lnTo>
                    <a:lnTo>
                      <a:pt x="40" y="20"/>
                    </a:lnTo>
                    <a:lnTo>
                      <a:pt x="33" y="26"/>
                    </a:lnTo>
                    <a:lnTo>
                      <a:pt x="27" y="34"/>
                    </a:lnTo>
                    <a:lnTo>
                      <a:pt x="23" y="42"/>
                    </a:lnTo>
                    <a:lnTo>
                      <a:pt x="20" y="50"/>
                    </a:lnTo>
                    <a:lnTo>
                      <a:pt x="18" y="59"/>
                    </a:lnTo>
                    <a:lnTo>
                      <a:pt x="18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08" name="Freeform 110"/>
              <p:cNvSpPr>
                <a:spLocks noEditPoints="1"/>
              </p:cNvSpPr>
              <p:nvPr/>
            </p:nvSpPr>
            <p:spPr bwMode="auto">
              <a:xfrm>
                <a:off x="2003" y="1465"/>
                <a:ext cx="38" cy="50"/>
              </a:xfrm>
              <a:custGeom>
                <a:avLst/>
                <a:gdLst>
                  <a:gd name="T0" fmla="*/ 71 w 113"/>
                  <a:gd name="T1" fmla="*/ 131 h 150"/>
                  <a:gd name="T2" fmla="*/ 64 w 113"/>
                  <a:gd name="T3" fmla="*/ 140 h 150"/>
                  <a:gd name="T4" fmla="*/ 55 w 113"/>
                  <a:gd name="T5" fmla="*/ 144 h 150"/>
                  <a:gd name="T6" fmla="*/ 45 w 113"/>
                  <a:gd name="T7" fmla="*/ 149 h 150"/>
                  <a:gd name="T8" fmla="*/ 35 w 113"/>
                  <a:gd name="T9" fmla="*/ 150 h 150"/>
                  <a:gd name="T10" fmla="*/ 19 w 113"/>
                  <a:gd name="T11" fmla="*/ 149 h 150"/>
                  <a:gd name="T12" fmla="*/ 9 w 113"/>
                  <a:gd name="T13" fmla="*/ 139 h 150"/>
                  <a:gd name="T14" fmla="*/ 2 w 113"/>
                  <a:gd name="T15" fmla="*/ 127 h 150"/>
                  <a:gd name="T16" fmla="*/ 0 w 113"/>
                  <a:gd name="T17" fmla="*/ 110 h 150"/>
                  <a:gd name="T18" fmla="*/ 2 w 113"/>
                  <a:gd name="T19" fmla="*/ 94 h 150"/>
                  <a:gd name="T20" fmla="*/ 6 w 113"/>
                  <a:gd name="T21" fmla="*/ 80 h 150"/>
                  <a:gd name="T22" fmla="*/ 12 w 113"/>
                  <a:gd name="T23" fmla="*/ 65 h 150"/>
                  <a:gd name="T24" fmla="*/ 22 w 113"/>
                  <a:gd name="T25" fmla="*/ 54 h 150"/>
                  <a:gd name="T26" fmla="*/ 29 w 113"/>
                  <a:gd name="T27" fmla="*/ 46 h 150"/>
                  <a:gd name="T28" fmla="*/ 38 w 113"/>
                  <a:gd name="T29" fmla="*/ 42 h 150"/>
                  <a:gd name="T30" fmla="*/ 46 w 113"/>
                  <a:gd name="T31" fmla="*/ 39 h 150"/>
                  <a:gd name="T32" fmla="*/ 55 w 113"/>
                  <a:gd name="T33" fmla="*/ 38 h 150"/>
                  <a:gd name="T34" fmla="*/ 65 w 113"/>
                  <a:gd name="T35" fmla="*/ 39 h 150"/>
                  <a:gd name="T36" fmla="*/ 74 w 113"/>
                  <a:gd name="T37" fmla="*/ 44 h 150"/>
                  <a:gd name="T38" fmla="*/ 80 w 113"/>
                  <a:gd name="T39" fmla="*/ 49 h 150"/>
                  <a:gd name="T40" fmla="*/ 85 w 113"/>
                  <a:gd name="T41" fmla="*/ 58 h 150"/>
                  <a:gd name="T42" fmla="*/ 97 w 113"/>
                  <a:gd name="T43" fmla="*/ 0 h 150"/>
                  <a:gd name="T44" fmla="*/ 113 w 113"/>
                  <a:gd name="T45" fmla="*/ 0 h 150"/>
                  <a:gd name="T46" fmla="*/ 85 w 113"/>
                  <a:gd name="T47" fmla="*/ 147 h 150"/>
                  <a:gd name="T48" fmla="*/ 68 w 113"/>
                  <a:gd name="T49" fmla="*/ 147 h 150"/>
                  <a:gd name="T50" fmla="*/ 71 w 113"/>
                  <a:gd name="T51" fmla="*/ 131 h 150"/>
                  <a:gd name="T52" fmla="*/ 18 w 113"/>
                  <a:gd name="T53" fmla="*/ 106 h 150"/>
                  <a:gd name="T54" fmla="*/ 19 w 113"/>
                  <a:gd name="T55" fmla="*/ 118 h 150"/>
                  <a:gd name="T56" fmla="*/ 25 w 113"/>
                  <a:gd name="T57" fmla="*/ 127 h 150"/>
                  <a:gd name="T58" fmla="*/ 31 w 113"/>
                  <a:gd name="T59" fmla="*/ 134 h 150"/>
                  <a:gd name="T60" fmla="*/ 41 w 113"/>
                  <a:gd name="T61" fmla="*/ 136 h 150"/>
                  <a:gd name="T62" fmla="*/ 49 w 113"/>
                  <a:gd name="T63" fmla="*/ 134 h 150"/>
                  <a:gd name="T64" fmla="*/ 57 w 113"/>
                  <a:gd name="T65" fmla="*/ 131 h 150"/>
                  <a:gd name="T66" fmla="*/ 62 w 113"/>
                  <a:gd name="T67" fmla="*/ 127 h 150"/>
                  <a:gd name="T68" fmla="*/ 68 w 113"/>
                  <a:gd name="T69" fmla="*/ 120 h 150"/>
                  <a:gd name="T70" fmla="*/ 74 w 113"/>
                  <a:gd name="T71" fmla="*/ 111 h 150"/>
                  <a:gd name="T72" fmla="*/ 77 w 113"/>
                  <a:gd name="T73" fmla="*/ 101 h 150"/>
                  <a:gd name="T74" fmla="*/ 80 w 113"/>
                  <a:gd name="T75" fmla="*/ 91 h 150"/>
                  <a:gd name="T76" fmla="*/ 80 w 113"/>
                  <a:gd name="T77" fmla="*/ 81 h 150"/>
                  <a:gd name="T78" fmla="*/ 78 w 113"/>
                  <a:gd name="T79" fmla="*/ 68 h 150"/>
                  <a:gd name="T80" fmla="*/ 74 w 113"/>
                  <a:gd name="T81" fmla="*/ 61 h 150"/>
                  <a:gd name="T82" fmla="*/ 67 w 113"/>
                  <a:gd name="T83" fmla="*/ 54 h 150"/>
                  <a:gd name="T84" fmla="*/ 57 w 113"/>
                  <a:gd name="T85" fmla="*/ 52 h 150"/>
                  <a:gd name="T86" fmla="*/ 49 w 113"/>
                  <a:gd name="T87" fmla="*/ 54 h 150"/>
                  <a:gd name="T88" fmla="*/ 42 w 113"/>
                  <a:gd name="T89" fmla="*/ 57 h 150"/>
                  <a:gd name="T90" fmla="*/ 35 w 113"/>
                  <a:gd name="T91" fmla="*/ 61 h 150"/>
                  <a:gd name="T92" fmla="*/ 31 w 113"/>
                  <a:gd name="T93" fmla="*/ 68 h 150"/>
                  <a:gd name="T94" fmla="*/ 25 w 113"/>
                  <a:gd name="T95" fmla="*/ 77 h 150"/>
                  <a:gd name="T96" fmla="*/ 22 w 113"/>
                  <a:gd name="T97" fmla="*/ 87 h 150"/>
                  <a:gd name="T98" fmla="*/ 19 w 113"/>
                  <a:gd name="T99" fmla="*/ 97 h 150"/>
                  <a:gd name="T100" fmla="*/ 18 w 113"/>
                  <a:gd name="T101" fmla="*/ 10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50" extrusionOk="0">
                    <a:moveTo>
                      <a:pt x="71" y="131"/>
                    </a:moveTo>
                    <a:lnTo>
                      <a:pt x="64" y="140"/>
                    </a:lnTo>
                    <a:lnTo>
                      <a:pt x="55" y="144"/>
                    </a:lnTo>
                    <a:lnTo>
                      <a:pt x="45" y="149"/>
                    </a:lnTo>
                    <a:lnTo>
                      <a:pt x="35" y="150"/>
                    </a:lnTo>
                    <a:lnTo>
                      <a:pt x="19" y="149"/>
                    </a:lnTo>
                    <a:lnTo>
                      <a:pt x="9" y="139"/>
                    </a:lnTo>
                    <a:lnTo>
                      <a:pt x="2" y="127"/>
                    </a:lnTo>
                    <a:lnTo>
                      <a:pt x="0" y="110"/>
                    </a:lnTo>
                    <a:lnTo>
                      <a:pt x="2" y="94"/>
                    </a:lnTo>
                    <a:lnTo>
                      <a:pt x="6" y="80"/>
                    </a:lnTo>
                    <a:lnTo>
                      <a:pt x="12" y="65"/>
                    </a:lnTo>
                    <a:lnTo>
                      <a:pt x="22" y="54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6" y="39"/>
                    </a:lnTo>
                    <a:lnTo>
                      <a:pt x="55" y="38"/>
                    </a:lnTo>
                    <a:lnTo>
                      <a:pt x="65" y="39"/>
                    </a:lnTo>
                    <a:lnTo>
                      <a:pt x="74" y="44"/>
                    </a:lnTo>
                    <a:lnTo>
                      <a:pt x="80" y="49"/>
                    </a:lnTo>
                    <a:lnTo>
                      <a:pt x="85" y="58"/>
                    </a:lnTo>
                    <a:lnTo>
                      <a:pt x="97" y="0"/>
                    </a:lnTo>
                    <a:lnTo>
                      <a:pt x="113" y="0"/>
                    </a:lnTo>
                    <a:lnTo>
                      <a:pt x="85" y="147"/>
                    </a:lnTo>
                    <a:lnTo>
                      <a:pt x="68" y="147"/>
                    </a:lnTo>
                    <a:lnTo>
                      <a:pt x="71" y="131"/>
                    </a:lnTo>
                    <a:close/>
                    <a:moveTo>
                      <a:pt x="18" y="106"/>
                    </a:moveTo>
                    <a:lnTo>
                      <a:pt x="19" y="118"/>
                    </a:lnTo>
                    <a:lnTo>
                      <a:pt x="25" y="127"/>
                    </a:lnTo>
                    <a:lnTo>
                      <a:pt x="31" y="134"/>
                    </a:lnTo>
                    <a:lnTo>
                      <a:pt x="41" y="136"/>
                    </a:lnTo>
                    <a:lnTo>
                      <a:pt x="49" y="134"/>
                    </a:lnTo>
                    <a:lnTo>
                      <a:pt x="57" y="131"/>
                    </a:lnTo>
                    <a:lnTo>
                      <a:pt x="62" y="127"/>
                    </a:lnTo>
                    <a:lnTo>
                      <a:pt x="68" y="120"/>
                    </a:lnTo>
                    <a:lnTo>
                      <a:pt x="74" y="111"/>
                    </a:lnTo>
                    <a:lnTo>
                      <a:pt x="77" y="101"/>
                    </a:lnTo>
                    <a:lnTo>
                      <a:pt x="80" y="91"/>
                    </a:lnTo>
                    <a:lnTo>
                      <a:pt x="80" y="81"/>
                    </a:lnTo>
                    <a:lnTo>
                      <a:pt x="78" y="68"/>
                    </a:lnTo>
                    <a:lnTo>
                      <a:pt x="74" y="61"/>
                    </a:lnTo>
                    <a:lnTo>
                      <a:pt x="67" y="54"/>
                    </a:lnTo>
                    <a:lnTo>
                      <a:pt x="57" y="52"/>
                    </a:lnTo>
                    <a:lnTo>
                      <a:pt x="49" y="54"/>
                    </a:lnTo>
                    <a:lnTo>
                      <a:pt x="42" y="57"/>
                    </a:lnTo>
                    <a:lnTo>
                      <a:pt x="35" y="61"/>
                    </a:lnTo>
                    <a:lnTo>
                      <a:pt x="31" y="68"/>
                    </a:lnTo>
                    <a:lnTo>
                      <a:pt x="25" y="77"/>
                    </a:lnTo>
                    <a:lnTo>
                      <a:pt x="22" y="87"/>
                    </a:lnTo>
                    <a:lnTo>
                      <a:pt x="19" y="97"/>
                    </a:lnTo>
                    <a:lnTo>
                      <a:pt x="18" y="1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09" name="Freeform 111"/>
              <p:cNvSpPr>
                <a:spLocks noEditPoints="1"/>
              </p:cNvSpPr>
              <p:nvPr/>
            </p:nvSpPr>
            <p:spPr bwMode="auto">
              <a:xfrm>
                <a:off x="2044" y="1478"/>
                <a:ext cx="33" cy="37"/>
              </a:xfrm>
              <a:custGeom>
                <a:avLst/>
                <a:gdLst>
                  <a:gd name="T0" fmla="*/ 83 w 100"/>
                  <a:gd name="T1" fmla="*/ 46 h 112"/>
                  <a:gd name="T2" fmla="*/ 84 w 100"/>
                  <a:gd name="T3" fmla="*/ 44 h 112"/>
                  <a:gd name="T4" fmla="*/ 84 w 100"/>
                  <a:gd name="T5" fmla="*/ 43 h 112"/>
                  <a:gd name="T6" fmla="*/ 84 w 100"/>
                  <a:gd name="T7" fmla="*/ 42 h 112"/>
                  <a:gd name="T8" fmla="*/ 84 w 100"/>
                  <a:gd name="T9" fmla="*/ 40 h 112"/>
                  <a:gd name="T10" fmla="*/ 83 w 100"/>
                  <a:gd name="T11" fmla="*/ 30 h 112"/>
                  <a:gd name="T12" fmla="*/ 77 w 100"/>
                  <a:gd name="T13" fmla="*/ 21 h 112"/>
                  <a:gd name="T14" fmla="*/ 70 w 100"/>
                  <a:gd name="T15" fmla="*/ 17 h 112"/>
                  <a:gd name="T16" fmla="*/ 59 w 100"/>
                  <a:gd name="T17" fmla="*/ 16 h 112"/>
                  <a:gd name="T18" fmla="*/ 46 w 100"/>
                  <a:gd name="T19" fmla="*/ 17 h 112"/>
                  <a:gd name="T20" fmla="*/ 36 w 100"/>
                  <a:gd name="T21" fmla="*/ 23 h 112"/>
                  <a:gd name="T22" fmla="*/ 28 w 100"/>
                  <a:gd name="T23" fmla="*/ 33 h 112"/>
                  <a:gd name="T24" fmla="*/ 22 w 100"/>
                  <a:gd name="T25" fmla="*/ 47 h 112"/>
                  <a:gd name="T26" fmla="*/ 83 w 100"/>
                  <a:gd name="T27" fmla="*/ 46 h 112"/>
                  <a:gd name="T28" fmla="*/ 98 w 100"/>
                  <a:gd name="T29" fmla="*/ 60 h 112"/>
                  <a:gd name="T30" fmla="*/ 19 w 100"/>
                  <a:gd name="T31" fmla="*/ 60 h 112"/>
                  <a:gd name="T32" fmla="*/ 18 w 100"/>
                  <a:gd name="T33" fmla="*/ 63 h 112"/>
                  <a:gd name="T34" fmla="*/ 18 w 100"/>
                  <a:gd name="T35" fmla="*/ 66 h 112"/>
                  <a:gd name="T36" fmla="*/ 18 w 100"/>
                  <a:gd name="T37" fmla="*/ 68 h 112"/>
                  <a:gd name="T38" fmla="*/ 18 w 100"/>
                  <a:gd name="T39" fmla="*/ 69 h 112"/>
                  <a:gd name="T40" fmla="*/ 19 w 100"/>
                  <a:gd name="T41" fmla="*/ 82 h 112"/>
                  <a:gd name="T42" fmla="*/ 25 w 100"/>
                  <a:gd name="T43" fmla="*/ 91 h 112"/>
                  <a:gd name="T44" fmla="*/ 35 w 100"/>
                  <a:gd name="T45" fmla="*/ 96 h 112"/>
                  <a:gd name="T46" fmla="*/ 48 w 100"/>
                  <a:gd name="T47" fmla="*/ 98 h 112"/>
                  <a:gd name="T48" fmla="*/ 59 w 100"/>
                  <a:gd name="T49" fmla="*/ 96 h 112"/>
                  <a:gd name="T50" fmla="*/ 70 w 100"/>
                  <a:gd name="T51" fmla="*/ 95 h 112"/>
                  <a:gd name="T52" fmla="*/ 78 w 100"/>
                  <a:gd name="T53" fmla="*/ 92 h 112"/>
                  <a:gd name="T54" fmla="*/ 87 w 100"/>
                  <a:gd name="T55" fmla="*/ 88 h 112"/>
                  <a:gd name="T56" fmla="*/ 84 w 100"/>
                  <a:gd name="T57" fmla="*/ 105 h 112"/>
                  <a:gd name="T58" fmla="*/ 75 w 100"/>
                  <a:gd name="T59" fmla="*/ 108 h 112"/>
                  <a:gd name="T60" fmla="*/ 65 w 100"/>
                  <a:gd name="T61" fmla="*/ 109 h 112"/>
                  <a:gd name="T62" fmla="*/ 55 w 100"/>
                  <a:gd name="T63" fmla="*/ 112 h 112"/>
                  <a:gd name="T64" fmla="*/ 45 w 100"/>
                  <a:gd name="T65" fmla="*/ 112 h 112"/>
                  <a:gd name="T66" fmla="*/ 25 w 100"/>
                  <a:gd name="T67" fmla="*/ 111 h 112"/>
                  <a:gd name="T68" fmla="*/ 12 w 100"/>
                  <a:gd name="T69" fmla="*/ 101 h 112"/>
                  <a:gd name="T70" fmla="*/ 2 w 100"/>
                  <a:gd name="T71" fmla="*/ 89 h 112"/>
                  <a:gd name="T72" fmla="*/ 0 w 100"/>
                  <a:gd name="T73" fmla="*/ 72 h 112"/>
                  <a:gd name="T74" fmla="*/ 2 w 100"/>
                  <a:gd name="T75" fmla="*/ 55 h 112"/>
                  <a:gd name="T76" fmla="*/ 6 w 100"/>
                  <a:gd name="T77" fmla="*/ 40 h 112"/>
                  <a:gd name="T78" fmla="*/ 13 w 100"/>
                  <a:gd name="T79" fmla="*/ 27 h 112"/>
                  <a:gd name="T80" fmla="*/ 23 w 100"/>
                  <a:gd name="T81" fmla="*/ 16 h 112"/>
                  <a:gd name="T82" fmla="*/ 31 w 100"/>
                  <a:gd name="T83" fmla="*/ 8 h 112"/>
                  <a:gd name="T84" fmla="*/ 41 w 100"/>
                  <a:gd name="T85" fmla="*/ 4 h 112"/>
                  <a:gd name="T86" fmla="*/ 51 w 100"/>
                  <a:gd name="T87" fmla="*/ 1 h 112"/>
                  <a:gd name="T88" fmla="*/ 62 w 100"/>
                  <a:gd name="T89" fmla="*/ 0 h 112"/>
                  <a:gd name="T90" fmla="*/ 78 w 100"/>
                  <a:gd name="T91" fmla="*/ 3 h 112"/>
                  <a:gd name="T92" fmla="*/ 90 w 100"/>
                  <a:gd name="T93" fmla="*/ 11 h 112"/>
                  <a:gd name="T94" fmla="*/ 98 w 100"/>
                  <a:gd name="T95" fmla="*/ 23 h 112"/>
                  <a:gd name="T96" fmla="*/ 100 w 100"/>
                  <a:gd name="T97" fmla="*/ 40 h 112"/>
                  <a:gd name="T98" fmla="*/ 100 w 100"/>
                  <a:gd name="T99" fmla="*/ 44 h 112"/>
                  <a:gd name="T100" fmla="*/ 100 w 100"/>
                  <a:gd name="T101" fmla="*/ 50 h 112"/>
                  <a:gd name="T102" fmla="*/ 98 w 100"/>
                  <a:gd name="T103" fmla="*/ 55 h 112"/>
                  <a:gd name="T104" fmla="*/ 98 w 100"/>
                  <a:gd name="T105" fmla="*/ 6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12" extrusionOk="0">
                    <a:moveTo>
                      <a:pt x="83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3" y="30"/>
                    </a:lnTo>
                    <a:lnTo>
                      <a:pt x="77" y="21"/>
                    </a:lnTo>
                    <a:lnTo>
                      <a:pt x="70" y="17"/>
                    </a:lnTo>
                    <a:lnTo>
                      <a:pt x="59" y="16"/>
                    </a:lnTo>
                    <a:lnTo>
                      <a:pt x="46" y="17"/>
                    </a:lnTo>
                    <a:lnTo>
                      <a:pt x="36" y="23"/>
                    </a:lnTo>
                    <a:lnTo>
                      <a:pt x="28" y="33"/>
                    </a:lnTo>
                    <a:lnTo>
                      <a:pt x="22" y="47"/>
                    </a:lnTo>
                    <a:lnTo>
                      <a:pt x="83" y="46"/>
                    </a:lnTo>
                    <a:close/>
                    <a:moveTo>
                      <a:pt x="98" y="60"/>
                    </a:moveTo>
                    <a:lnTo>
                      <a:pt x="19" y="60"/>
                    </a:lnTo>
                    <a:lnTo>
                      <a:pt x="18" y="63"/>
                    </a:lnTo>
                    <a:lnTo>
                      <a:pt x="18" y="66"/>
                    </a:lnTo>
                    <a:lnTo>
                      <a:pt x="18" y="68"/>
                    </a:lnTo>
                    <a:lnTo>
                      <a:pt x="18" y="69"/>
                    </a:lnTo>
                    <a:lnTo>
                      <a:pt x="19" y="82"/>
                    </a:lnTo>
                    <a:lnTo>
                      <a:pt x="25" y="91"/>
                    </a:lnTo>
                    <a:lnTo>
                      <a:pt x="35" y="96"/>
                    </a:lnTo>
                    <a:lnTo>
                      <a:pt x="48" y="98"/>
                    </a:lnTo>
                    <a:lnTo>
                      <a:pt x="59" y="96"/>
                    </a:lnTo>
                    <a:lnTo>
                      <a:pt x="70" y="95"/>
                    </a:lnTo>
                    <a:lnTo>
                      <a:pt x="78" y="92"/>
                    </a:lnTo>
                    <a:lnTo>
                      <a:pt x="87" y="88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5" y="112"/>
                    </a:lnTo>
                    <a:lnTo>
                      <a:pt x="45" y="112"/>
                    </a:lnTo>
                    <a:lnTo>
                      <a:pt x="25" y="111"/>
                    </a:lnTo>
                    <a:lnTo>
                      <a:pt x="12" y="101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2" y="55"/>
                    </a:lnTo>
                    <a:lnTo>
                      <a:pt x="6" y="40"/>
                    </a:lnTo>
                    <a:lnTo>
                      <a:pt x="13" y="27"/>
                    </a:lnTo>
                    <a:lnTo>
                      <a:pt x="23" y="16"/>
                    </a:lnTo>
                    <a:lnTo>
                      <a:pt x="31" y="8"/>
                    </a:lnTo>
                    <a:lnTo>
                      <a:pt x="41" y="4"/>
                    </a:lnTo>
                    <a:lnTo>
                      <a:pt x="51" y="1"/>
                    </a:lnTo>
                    <a:lnTo>
                      <a:pt x="62" y="0"/>
                    </a:lnTo>
                    <a:lnTo>
                      <a:pt x="78" y="3"/>
                    </a:lnTo>
                    <a:lnTo>
                      <a:pt x="90" y="11"/>
                    </a:lnTo>
                    <a:lnTo>
                      <a:pt x="98" y="23"/>
                    </a:lnTo>
                    <a:lnTo>
                      <a:pt x="100" y="40"/>
                    </a:lnTo>
                    <a:lnTo>
                      <a:pt x="100" y="44"/>
                    </a:lnTo>
                    <a:lnTo>
                      <a:pt x="100" y="50"/>
                    </a:lnTo>
                    <a:lnTo>
                      <a:pt x="98" y="55"/>
                    </a:lnTo>
                    <a:lnTo>
                      <a:pt x="98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0" name="Freeform 112"/>
              <p:cNvSpPr/>
              <p:nvPr/>
            </p:nvSpPr>
            <p:spPr bwMode="auto">
              <a:xfrm>
                <a:off x="2082" y="1465"/>
                <a:ext cx="15" cy="49"/>
              </a:xfrm>
              <a:custGeom>
                <a:avLst/>
                <a:gdLst>
                  <a:gd name="T0" fmla="*/ 27 w 44"/>
                  <a:gd name="T1" fmla="*/ 0 h 147"/>
                  <a:gd name="T2" fmla="*/ 44 w 44"/>
                  <a:gd name="T3" fmla="*/ 0 h 147"/>
                  <a:gd name="T4" fmla="*/ 17 w 44"/>
                  <a:gd name="T5" fmla="*/ 147 h 147"/>
                  <a:gd name="T6" fmla="*/ 0 w 44"/>
                  <a:gd name="T7" fmla="*/ 147 h 147"/>
                  <a:gd name="T8" fmla="*/ 27 w 44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7" extrusionOk="0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1" name="Freeform 113"/>
              <p:cNvSpPr>
                <a:spLocks noEditPoints="1"/>
              </p:cNvSpPr>
              <p:nvPr/>
            </p:nvSpPr>
            <p:spPr bwMode="auto">
              <a:xfrm>
                <a:off x="2100" y="1465"/>
                <a:ext cx="15" cy="49"/>
              </a:xfrm>
              <a:custGeom>
                <a:avLst/>
                <a:gdLst>
                  <a:gd name="T0" fmla="*/ 28 w 46"/>
                  <a:gd name="T1" fmla="*/ 0 h 147"/>
                  <a:gd name="T2" fmla="*/ 46 w 46"/>
                  <a:gd name="T3" fmla="*/ 0 h 147"/>
                  <a:gd name="T4" fmla="*/ 41 w 46"/>
                  <a:gd name="T5" fmla="*/ 22 h 147"/>
                  <a:gd name="T6" fmla="*/ 24 w 46"/>
                  <a:gd name="T7" fmla="*/ 22 h 147"/>
                  <a:gd name="T8" fmla="*/ 28 w 46"/>
                  <a:gd name="T9" fmla="*/ 0 h 147"/>
                  <a:gd name="T10" fmla="*/ 21 w 46"/>
                  <a:gd name="T11" fmla="*/ 41 h 147"/>
                  <a:gd name="T12" fmla="*/ 37 w 46"/>
                  <a:gd name="T13" fmla="*/ 41 h 147"/>
                  <a:gd name="T14" fmla="*/ 17 w 46"/>
                  <a:gd name="T15" fmla="*/ 147 h 147"/>
                  <a:gd name="T16" fmla="*/ 0 w 46"/>
                  <a:gd name="T17" fmla="*/ 147 h 147"/>
                  <a:gd name="T18" fmla="*/ 21 w 46"/>
                  <a:gd name="T19" fmla="*/ 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47" extrusionOk="0">
                    <a:moveTo>
                      <a:pt x="28" y="0"/>
                    </a:moveTo>
                    <a:lnTo>
                      <a:pt x="46" y="0"/>
                    </a:lnTo>
                    <a:lnTo>
                      <a:pt x="41" y="22"/>
                    </a:lnTo>
                    <a:lnTo>
                      <a:pt x="24" y="22"/>
                    </a:lnTo>
                    <a:lnTo>
                      <a:pt x="28" y="0"/>
                    </a:lnTo>
                    <a:close/>
                    <a:moveTo>
                      <a:pt x="21" y="41"/>
                    </a:moveTo>
                    <a:lnTo>
                      <a:pt x="37" y="41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2" name="Freeform 114"/>
              <p:cNvSpPr/>
              <p:nvPr/>
            </p:nvSpPr>
            <p:spPr bwMode="auto">
              <a:xfrm>
                <a:off x="2117" y="1478"/>
                <a:ext cx="34" cy="36"/>
              </a:xfrm>
              <a:custGeom>
                <a:avLst/>
                <a:gdLst>
                  <a:gd name="T0" fmla="*/ 99 w 101"/>
                  <a:gd name="T1" fmla="*/ 44 h 109"/>
                  <a:gd name="T2" fmla="*/ 88 w 101"/>
                  <a:gd name="T3" fmla="*/ 109 h 109"/>
                  <a:gd name="T4" fmla="*/ 71 w 101"/>
                  <a:gd name="T5" fmla="*/ 109 h 109"/>
                  <a:gd name="T6" fmla="*/ 82 w 101"/>
                  <a:gd name="T7" fmla="*/ 46 h 109"/>
                  <a:gd name="T8" fmla="*/ 83 w 101"/>
                  <a:gd name="T9" fmla="*/ 42 h 109"/>
                  <a:gd name="T10" fmla="*/ 83 w 101"/>
                  <a:gd name="T11" fmla="*/ 37 h 109"/>
                  <a:gd name="T12" fmla="*/ 83 w 101"/>
                  <a:gd name="T13" fmla="*/ 34 h 109"/>
                  <a:gd name="T14" fmla="*/ 83 w 101"/>
                  <a:gd name="T15" fmla="*/ 33 h 109"/>
                  <a:gd name="T16" fmla="*/ 83 w 101"/>
                  <a:gd name="T17" fmla="*/ 26 h 109"/>
                  <a:gd name="T18" fmla="*/ 79 w 101"/>
                  <a:gd name="T19" fmla="*/ 20 h 109"/>
                  <a:gd name="T20" fmla="*/ 73 w 101"/>
                  <a:gd name="T21" fmla="*/ 17 h 109"/>
                  <a:gd name="T22" fmla="*/ 65 w 101"/>
                  <a:gd name="T23" fmla="*/ 16 h 109"/>
                  <a:gd name="T24" fmla="*/ 52 w 101"/>
                  <a:gd name="T25" fmla="*/ 17 h 109"/>
                  <a:gd name="T26" fmla="*/ 42 w 101"/>
                  <a:gd name="T27" fmla="*/ 24 h 109"/>
                  <a:gd name="T28" fmla="*/ 33 w 101"/>
                  <a:gd name="T29" fmla="*/ 36 h 109"/>
                  <a:gd name="T30" fmla="*/ 29 w 101"/>
                  <a:gd name="T31" fmla="*/ 50 h 109"/>
                  <a:gd name="T32" fmla="*/ 17 w 101"/>
                  <a:gd name="T33" fmla="*/ 109 h 109"/>
                  <a:gd name="T34" fmla="*/ 0 w 101"/>
                  <a:gd name="T35" fmla="*/ 109 h 109"/>
                  <a:gd name="T36" fmla="*/ 20 w 101"/>
                  <a:gd name="T37" fmla="*/ 3 h 109"/>
                  <a:gd name="T38" fmla="*/ 37 w 101"/>
                  <a:gd name="T39" fmla="*/ 3 h 109"/>
                  <a:gd name="T40" fmla="*/ 34 w 101"/>
                  <a:gd name="T41" fmla="*/ 20 h 109"/>
                  <a:gd name="T42" fmla="*/ 42 w 101"/>
                  <a:gd name="T43" fmla="*/ 11 h 109"/>
                  <a:gd name="T44" fmla="*/ 50 w 101"/>
                  <a:gd name="T45" fmla="*/ 6 h 109"/>
                  <a:gd name="T46" fmla="*/ 62 w 101"/>
                  <a:gd name="T47" fmla="*/ 1 h 109"/>
                  <a:gd name="T48" fmla="*/ 72 w 101"/>
                  <a:gd name="T49" fmla="*/ 0 h 109"/>
                  <a:gd name="T50" fmla="*/ 85 w 101"/>
                  <a:gd name="T51" fmla="*/ 1 h 109"/>
                  <a:gd name="T52" fmla="*/ 94 w 101"/>
                  <a:gd name="T53" fmla="*/ 8 h 109"/>
                  <a:gd name="T54" fmla="*/ 99 w 101"/>
                  <a:gd name="T55" fmla="*/ 17 h 109"/>
                  <a:gd name="T56" fmla="*/ 101 w 101"/>
                  <a:gd name="T57" fmla="*/ 30 h 109"/>
                  <a:gd name="T58" fmla="*/ 101 w 101"/>
                  <a:gd name="T59" fmla="*/ 33 h 109"/>
                  <a:gd name="T60" fmla="*/ 101 w 101"/>
                  <a:gd name="T61" fmla="*/ 37 h 109"/>
                  <a:gd name="T62" fmla="*/ 99 w 101"/>
                  <a:gd name="T63" fmla="*/ 40 h 109"/>
                  <a:gd name="T64" fmla="*/ 99 w 101"/>
                  <a:gd name="T65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9" extrusionOk="0">
                    <a:moveTo>
                      <a:pt x="99" y="44"/>
                    </a:moveTo>
                    <a:lnTo>
                      <a:pt x="88" y="109"/>
                    </a:lnTo>
                    <a:lnTo>
                      <a:pt x="71" y="109"/>
                    </a:lnTo>
                    <a:lnTo>
                      <a:pt x="82" y="46"/>
                    </a:lnTo>
                    <a:lnTo>
                      <a:pt x="83" y="42"/>
                    </a:lnTo>
                    <a:lnTo>
                      <a:pt x="83" y="37"/>
                    </a:lnTo>
                    <a:lnTo>
                      <a:pt x="83" y="34"/>
                    </a:lnTo>
                    <a:lnTo>
                      <a:pt x="83" y="33"/>
                    </a:lnTo>
                    <a:lnTo>
                      <a:pt x="83" y="26"/>
                    </a:lnTo>
                    <a:lnTo>
                      <a:pt x="79" y="20"/>
                    </a:lnTo>
                    <a:lnTo>
                      <a:pt x="73" y="17"/>
                    </a:lnTo>
                    <a:lnTo>
                      <a:pt x="65" y="16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3" y="36"/>
                    </a:lnTo>
                    <a:lnTo>
                      <a:pt x="29" y="50"/>
                    </a:lnTo>
                    <a:lnTo>
                      <a:pt x="17" y="109"/>
                    </a:lnTo>
                    <a:lnTo>
                      <a:pt x="0" y="109"/>
                    </a:lnTo>
                    <a:lnTo>
                      <a:pt x="20" y="3"/>
                    </a:lnTo>
                    <a:lnTo>
                      <a:pt x="37" y="3"/>
                    </a:lnTo>
                    <a:lnTo>
                      <a:pt x="34" y="20"/>
                    </a:lnTo>
                    <a:lnTo>
                      <a:pt x="42" y="11"/>
                    </a:lnTo>
                    <a:lnTo>
                      <a:pt x="50" y="6"/>
                    </a:lnTo>
                    <a:lnTo>
                      <a:pt x="62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8"/>
                    </a:lnTo>
                    <a:lnTo>
                      <a:pt x="99" y="17"/>
                    </a:lnTo>
                    <a:lnTo>
                      <a:pt x="101" y="30"/>
                    </a:lnTo>
                    <a:lnTo>
                      <a:pt x="101" y="33"/>
                    </a:lnTo>
                    <a:lnTo>
                      <a:pt x="101" y="37"/>
                    </a:lnTo>
                    <a:lnTo>
                      <a:pt x="99" y="40"/>
                    </a:lnTo>
                    <a:lnTo>
                      <a:pt x="9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3" name="Freeform 115"/>
              <p:cNvSpPr>
                <a:spLocks noEditPoints="1"/>
              </p:cNvSpPr>
              <p:nvPr/>
            </p:nvSpPr>
            <p:spPr bwMode="auto">
              <a:xfrm>
                <a:off x="2157" y="1478"/>
                <a:ext cx="36" cy="50"/>
              </a:xfrm>
              <a:custGeom>
                <a:avLst/>
                <a:gdLst>
                  <a:gd name="T0" fmla="*/ 90 w 108"/>
                  <a:gd name="T1" fmla="*/ 96 h 150"/>
                  <a:gd name="T2" fmla="*/ 77 w 108"/>
                  <a:gd name="T3" fmla="*/ 129 h 150"/>
                  <a:gd name="T4" fmla="*/ 63 w 108"/>
                  <a:gd name="T5" fmla="*/ 142 h 150"/>
                  <a:gd name="T6" fmla="*/ 31 w 108"/>
                  <a:gd name="T7" fmla="*/ 150 h 150"/>
                  <a:gd name="T8" fmla="*/ 14 w 108"/>
                  <a:gd name="T9" fmla="*/ 148 h 150"/>
                  <a:gd name="T10" fmla="*/ 0 w 108"/>
                  <a:gd name="T11" fmla="*/ 144 h 150"/>
                  <a:gd name="T12" fmla="*/ 10 w 108"/>
                  <a:gd name="T13" fmla="*/ 131 h 150"/>
                  <a:gd name="T14" fmla="*/ 24 w 108"/>
                  <a:gd name="T15" fmla="*/ 135 h 150"/>
                  <a:gd name="T16" fmla="*/ 47 w 108"/>
                  <a:gd name="T17" fmla="*/ 134 h 150"/>
                  <a:gd name="T18" fmla="*/ 67 w 108"/>
                  <a:gd name="T19" fmla="*/ 115 h 150"/>
                  <a:gd name="T20" fmla="*/ 74 w 108"/>
                  <a:gd name="T21" fmla="*/ 92 h 150"/>
                  <a:gd name="T22" fmla="*/ 57 w 108"/>
                  <a:gd name="T23" fmla="*/ 105 h 150"/>
                  <a:gd name="T24" fmla="*/ 37 w 108"/>
                  <a:gd name="T25" fmla="*/ 109 h 150"/>
                  <a:gd name="T26" fmla="*/ 12 w 108"/>
                  <a:gd name="T27" fmla="*/ 99 h 150"/>
                  <a:gd name="T28" fmla="*/ 2 w 108"/>
                  <a:gd name="T29" fmla="*/ 69 h 150"/>
                  <a:gd name="T30" fmla="*/ 8 w 108"/>
                  <a:gd name="T31" fmla="*/ 40 h 150"/>
                  <a:gd name="T32" fmla="*/ 24 w 108"/>
                  <a:gd name="T33" fmla="*/ 16 h 150"/>
                  <a:gd name="T34" fmla="*/ 38 w 108"/>
                  <a:gd name="T35" fmla="*/ 4 h 150"/>
                  <a:gd name="T36" fmla="*/ 57 w 108"/>
                  <a:gd name="T37" fmla="*/ 0 h 150"/>
                  <a:gd name="T38" fmla="*/ 76 w 108"/>
                  <a:gd name="T39" fmla="*/ 6 h 150"/>
                  <a:gd name="T40" fmla="*/ 87 w 108"/>
                  <a:gd name="T41" fmla="*/ 20 h 150"/>
                  <a:gd name="T42" fmla="*/ 108 w 108"/>
                  <a:gd name="T43" fmla="*/ 3 h 150"/>
                  <a:gd name="T44" fmla="*/ 80 w 108"/>
                  <a:gd name="T45" fmla="*/ 30 h 150"/>
                  <a:gd name="T46" fmla="*/ 69 w 108"/>
                  <a:gd name="T47" fmla="*/ 16 h 150"/>
                  <a:gd name="T48" fmla="*/ 53 w 108"/>
                  <a:gd name="T49" fmla="*/ 16 h 150"/>
                  <a:gd name="T50" fmla="*/ 40 w 108"/>
                  <a:gd name="T51" fmla="*/ 21 h 150"/>
                  <a:gd name="T52" fmla="*/ 28 w 108"/>
                  <a:gd name="T53" fmla="*/ 34 h 150"/>
                  <a:gd name="T54" fmla="*/ 21 w 108"/>
                  <a:gd name="T55" fmla="*/ 56 h 150"/>
                  <a:gd name="T56" fmla="*/ 21 w 108"/>
                  <a:gd name="T57" fmla="*/ 79 h 150"/>
                  <a:gd name="T58" fmla="*/ 34 w 108"/>
                  <a:gd name="T59" fmla="*/ 93 h 150"/>
                  <a:gd name="T60" fmla="*/ 51 w 108"/>
                  <a:gd name="T61" fmla="*/ 93 h 150"/>
                  <a:gd name="T62" fmla="*/ 72 w 108"/>
                  <a:gd name="T63" fmla="*/ 79 h 150"/>
                  <a:gd name="T64" fmla="*/ 82 w 108"/>
                  <a:gd name="T65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50" extrusionOk="0">
                    <a:moveTo>
                      <a:pt x="108" y="3"/>
                    </a:moveTo>
                    <a:lnTo>
                      <a:pt x="90" y="96"/>
                    </a:lnTo>
                    <a:lnTo>
                      <a:pt x="87" y="109"/>
                    </a:lnTo>
                    <a:lnTo>
                      <a:pt x="77" y="129"/>
                    </a:lnTo>
                    <a:lnTo>
                      <a:pt x="70" y="137"/>
                    </a:lnTo>
                    <a:lnTo>
                      <a:pt x="63" y="142"/>
                    </a:lnTo>
                    <a:lnTo>
                      <a:pt x="43" y="148"/>
                    </a:lnTo>
                    <a:lnTo>
                      <a:pt x="31" y="150"/>
                    </a:lnTo>
                    <a:lnTo>
                      <a:pt x="23" y="150"/>
                    </a:lnTo>
                    <a:lnTo>
                      <a:pt x="14" y="148"/>
                    </a:lnTo>
                    <a:lnTo>
                      <a:pt x="7" y="147"/>
                    </a:lnTo>
                    <a:lnTo>
                      <a:pt x="0" y="144"/>
                    </a:lnTo>
                    <a:lnTo>
                      <a:pt x="4" y="127"/>
                    </a:lnTo>
                    <a:lnTo>
                      <a:pt x="10" y="131"/>
                    </a:lnTo>
                    <a:lnTo>
                      <a:pt x="17" y="132"/>
                    </a:lnTo>
                    <a:lnTo>
                      <a:pt x="24" y="135"/>
                    </a:lnTo>
                    <a:lnTo>
                      <a:pt x="31" y="135"/>
                    </a:lnTo>
                    <a:lnTo>
                      <a:pt x="47" y="134"/>
                    </a:lnTo>
                    <a:lnTo>
                      <a:pt x="59" y="127"/>
                    </a:lnTo>
                    <a:lnTo>
                      <a:pt x="67" y="115"/>
                    </a:lnTo>
                    <a:lnTo>
                      <a:pt x="73" y="101"/>
                    </a:lnTo>
                    <a:lnTo>
                      <a:pt x="74" y="92"/>
                    </a:lnTo>
                    <a:lnTo>
                      <a:pt x="66" y="99"/>
                    </a:lnTo>
                    <a:lnTo>
                      <a:pt x="57" y="105"/>
                    </a:lnTo>
                    <a:lnTo>
                      <a:pt x="47" y="108"/>
                    </a:lnTo>
                    <a:lnTo>
                      <a:pt x="37" y="109"/>
                    </a:lnTo>
                    <a:lnTo>
                      <a:pt x="23" y="108"/>
                    </a:lnTo>
                    <a:lnTo>
                      <a:pt x="12" y="99"/>
                    </a:lnTo>
                    <a:lnTo>
                      <a:pt x="4" y="86"/>
                    </a:lnTo>
                    <a:lnTo>
                      <a:pt x="2" y="69"/>
                    </a:lnTo>
                    <a:lnTo>
                      <a:pt x="4" y="55"/>
                    </a:lnTo>
                    <a:lnTo>
                      <a:pt x="8" y="40"/>
                    </a:lnTo>
                    <a:lnTo>
                      <a:pt x="14" y="27"/>
                    </a:lnTo>
                    <a:lnTo>
                      <a:pt x="24" y="16"/>
                    </a:lnTo>
                    <a:lnTo>
                      <a:pt x="31" y="8"/>
                    </a:lnTo>
                    <a:lnTo>
                      <a:pt x="38" y="4"/>
                    </a:lnTo>
                    <a:lnTo>
                      <a:pt x="49" y="1"/>
                    </a:lnTo>
                    <a:lnTo>
                      <a:pt x="57" y="0"/>
                    </a:lnTo>
                    <a:lnTo>
                      <a:pt x="67" y="1"/>
                    </a:lnTo>
                    <a:lnTo>
                      <a:pt x="76" y="6"/>
                    </a:lnTo>
                    <a:lnTo>
                      <a:pt x="83" y="11"/>
                    </a:lnTo>
                    <a:lnTo>
                      <a:pt x="87" y="20"/>
                    </a:lnTo>
                    <a:lnTo>
                      <a:pt x="90" y="3"/>
                    </a:lnTo>
                    <a:lnTo>
                      <a:pt x="108" y="3"/>
                    </a:lnTo>
                    <a:close/>
                    <a:moveTo>
                      <a:pt x="82" y="42"/>
                    </a:moveTo>
                    <a:lnTo>
                      <a:pt x="80" y="30"/>
                    </a:lnTo>
                    <a:lnTo>
                      <a:pt x="76" y="21"/>
                    </a:lnTo>
                    <a:lnTo>
                      <a:pt x="69" y="16"/>
                    </a:lnTo>
                    <a:lnTo>
                      <a:pt x="59" y="16"/>
                    </a:lnTo>
                    <a:lnTo>
                      <a:pt x="53" y="16"/>
                    </a:lnTo>
                    <a:lnTo>
                      <a:pt x="46" y="19"/>
                    </a:lnTo>
                    <a:lnTo>
                      <a:pt x="40" y="21"/>
                    </a:lnTo>
                    <a:lnTo>
                      <a:pt x="36" y="26"/>
                    </a:lnTo>
                    <a:lnTo>
                      <a:pt x="28" y="34"/>
                    </a:lnTo>
                    <a:lnTo>
                      <a:pt x="24" y="44"/>
                    </a:lnTo>
                    <a:lnTo>
                      <a:pt x="21" y="56"/>
                    </a:lnTo>
                    <a:lnTo>
                      <a:pt x="21" y="68"/>
                    </a:lnTo>
                    <a:lnTo>
                      <a:pt x="21" y="79"/>
                    </a:lnTo>
                    <a:lnTo>
                      <a:pt x="27" y="88"/>
                    </a:lnTo>
                    <a:lnTo>
                      <a:pt x="34" y="93"/>
                    </a:lnTo>
                    <a:lnTo>
                      <a:pt x="44" y="95"/>
                    </a:lnTo>
                    <a:lnTo>
                      <a:pt x="51" y="93"/>
                    </a:lnTo>
                    <a:lnTo>
                      <a:pt x="66" y="86"/>
                    </a:lnTo>
                    <a:lnTo>
                      <a:pt x="72" y="79"/>
                    </a:lnTo>
                    <a:lnTo>
                      <a:pt x="80" y="63"/>
                    </a:lnTo>
                    <a:lnTo>
                      <a:pt x="8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4" name="Freeform 116"/>
              <p:cNvSpPr>
                <a:spLocks noEditPoints="1"/>
              </p:cNvSpPr>
              <p:nvPr/>
            </p:nvSpPr>
            <p:spPr bwMode="auto">
              <a:xfrm>
                <a:off x="1925" y="1559"/>
                <a:ext cx="38" cy="49"/>
              </a:xfrm>
              <a:custGeom>
                <a:avLst/>
                <a:gdLst>
                  <a:gd name="T0" fmla="*/ 94 w 113"/>
                  <a:gd name="T1" fmla="*/ 43 h 149"/>
                  <a:gd name="T2" fmla="*/ 94 w 113"/>
                  <a:gd name="T3" fmla="*/ 30 h 149"/>
                  <a:gd name="T4" fmla="*/ 88 w 113"/>
                  <a:gd name="T5" fmla="*/ 22 h 149"/>
                  <a:gd name="T6" fmla="*/ 83 w 113"/>
                  <a:gd name="T7" fmla="*/ 16 h 149"/>
                  <a:gd name="T8" fmla="*/ 72 w 113"/>
                  <a:gd name="T9" fmla="*/ 15 h 149"/>
                  <a:gd name="T10" fmla="*/ 64 w 113"/>
                  <a:gd name="T11" fmla="*/ 15 h 149"/>
                  <a:gd name="T12" fmla="*/ 57 w 113"/>
                  <a:gd name="T13" fmla="*/ 19 h 149"/>
                  <a:gd name="T14" fmla="*/ 51 w 113"/>
                  <a:gd name="T15" fmla="*/ 23 h 149"/>
                  <a:gd name="T16" fmla="*/ 45 w 113"/>
                  <a:gd name="T17" fmla="*/ 30 h 149"/>
                  <a:gd name="T18" fmla="*/ 39 w 113"/>
                  <a:gd name="T19" fmla="*/ 38 h 149"/>
                  <a:gd name="T20" fmla="*/ 36 w 113"/>
                  <a:gd name="T21" fmla="*/ 48 h 149"/>
                  <a:gd name="T22" fmla="*/ 34 w 113"/>
                  <a:gd name="T23" fmla="*/ 59 h 149"/>
                  <a:gd name="T24" fmla="*/ 34 w 113"/>
                  <a:gd name="T25" fmla="*/ 69 h 149"/>
                  <a:gd name="T26" fmla="*/ 34 w 113"/>
                  <a:gd name="T27" fmla="*/ 81 h 149"/>
                  <a:gd name="T28" fmla="*/ 39 w 113"/>
                  <a:gd name="T29" fmla="*/ 90 h 149"/>
                  <a:gd name="T30" fmla="*/ 46 w 113"/>
                  <a:gd name="T31" fmla="*/ 95 h 149"/>
                  <a:gd name="T32" fmla="*/ 57 w 113"/>
                  <a:gd name="T33" fmla="*/ 97 h 149"/>
                  <a:gd name="T34" fmla="*/ 64 w 113"/>
                  <a:gd name="T35" fmla="*/ 95 h 149"/>
                  <a:gd name="T36" fmla="*/ 71 w 113"/>
                  <a:gd name="T37" fmla="*/ 92 h 149"/>
                  <a:gd name="T38" fmla="*/ 78 w 113"/>
                  <a:gd name="T39" fmla="*/ 88 h 149"/>
                  <a:gd name="T40" fmla="*/ 83 w 113"/>
                  <a:gd name="T41" fmla="*/ 81 h 149"/>
                  <a:gd name="T42" fmla="*/ 88 w 113"/>
                  <a:gd name="T43" fmla="*/ 74 h 149"/>
                  <a:gd name="T44" fmla="*/ 91 w 113"/>
                  <a:gd name="T45" fmla="*/ 64 h 149"/>
                  <a:gd name="T46" fmla="*/ 94 w 113"/>
                  <a:gd name="T47" fmla="*/ 54 h 149"/>
                  <a:gd name="T48" fmla="*/ 94 w 113"/>
                  <a:gd name="T49" fmla="*/ 43 h 149"/>
                  <a:gd name="T50" fmla="*/ 42 w 113"/>
                  <a:gd name="T51" fmla="*/ 19 h 149"/>
                  <a:gd name="T52" fmla="*/ 49 w 113"/>
                  <a:gd name="T53" fmla="*/ 10 h 149"/>
                  <a:gd name="T54" fmla="*/ 58 w 113"/>
                  <a:gd name="T55" fmla="*/ 5 h 149"/>
                  <a:gd name="T56" fmla="*/ 68 w 113"/>
                  <a:gd name="T57" fmla="*/ 0 h 149"/>
                  <a:gd name="T58" fmla="*/ 78 w 113"/>
                  <a:gd name="T59" fmla="*/ 0 h 149"/>
                  <a:gd name="T60" fmla="*/ 94 w 113"/>
                  <a:gd name="T61" fmla="*/ 2 h 149"/>
                  <a:gd name="T62" fmla="*/ 104 w 113"/>
                  <a:gd name="T63" fmla="*/ 10 h 149"/>
                  <a:gd name="T64" fmla="*/ 111 w 113"/>
                  <a:gd name="T65" fmla="*/ 23 h 149"/>
                  <a:gd name="T66" fmla="*/ 113 w 113"/>
                  <a:gd name="T67" fmla="*/ 41 h 149"/>
                  <a:gd name="T68" fmla="*/ 111 w 113"/>
                  <a:gd name="T69" fmla="*/ 56 h 149"/>
                  <a:gd name="T70" fmla="*/ 107 w 113"/>
                  <a:gd name="T71" fmla="*/ 71 h 149"/>
                  <a:gd name="T72" fmla="*/ 101 w 113"/>
                  <a:gd name="T73" fmla="*/ 84 h 149"/>
                  <a:gd name="T74" fmla="*/ 91 w 113"/>
                  <a:gd name="T75" fmla="*/ 95 h 149"/>
                  <a:gd name="T76" fmla="*/ 84 w 113"/>
                  <a:gd name="T77" fmla="*/ 102 h 149"/>
                  <a:gd name="T78" fmla="*/ 75 w 113"/>
                  <a:gd name="T79" fmla="*/ 107 h 149"/>
                  <a:gd name="T80" fmla="*/ 67 w 113"/>
                  <a:gd name="T81" fmla="*/ 111 h 149"/>
                  <a:gd name="T82" fmla="*/ 58 w 113"/>
                  <a:gd name="T83" fmla="*/ 111 h 149"/>
                  <a:gd name="T84" fmla="*/ 46 w 113"/>
                  <a:gd name="T85" fmla="*/ 111 h 149"/>
                  <a:gd name="T86" fmla="*/ 39 w 113"/>
                  <a:gd name="T87" fmla="*/ 107 h 149"/>
                  <a:gd name="T88" fmla="*/ 32 w 113"/>
                  <a:gd name="T89" fmla="*/ 101 h 149"/>
                  <a:gd name="T90" fmla="*/ 28 w 113"/>
                  <a:gd name="T91" fmla="*/ 92 h 149"/>
                  <a:gd name="T92" fmla="*/ 16 w 113"/>
                  <a:gd name="T93" fmla="*/ 149 h 149"/>
                  <a:gd name="T94" fmla="*/ 0 w 113"/>
                  <a:gd name="T95" fmla="*/ 149 h 149"/>
                  <a:gd name="T96" fmla="*/ 28 w 113"/>
                  <a:gd name="T97" fmla="*/ 3 h 149"/>
                  <a:gd name="T98" fmla="*/ 45 w 113"/>
                  <a:gd name="T99" fmla="*/ 3 h 149"/>
                  <a:gd name="T100" fmla="*/ 42 w 113"/>
                  <a:gd name="T101" fmla="*/ 1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3" h="149" extrusionOk="0">
                    <a:moveTo>
                      <a:pt x="94" y="43"/>
                    </a:moveTo>
                    <a:lnTo>
                      <a:pt x="94" y="30"/>
                    </a:lnTo>
                    <a:lnTo>
                      <a:pt x="88" y="22"/>
                    </a:lnTo>
                    <a:lnTo>
                      <a:pt x="83" y="16"/>
                    </a:lnTo>
                    <a:lnTo>
                      <a:pt x="72" y="15"/>
                    </a:lnTo>
                    <a:lnTo>
                      <a:pt x="64" y="15"/>
                    </a:lnTo>
                    <a:lnTo>
                      <a:pt x="57" y="19"/>
                    </a:lnTo>
                    <a:lnTo>
                      <a:pt x="51" y="23"/>
                    </a:lnTo>
                    <a:lnTo>
                      <a:pt x="45" y="30"/>
                    </a:lnTo>
                    <a:lnTo>
                      <a:pt x="39" y="38"/>
                    </a:lnTo>
                    <a:lnTo>
                      <a:pt x="36" y="48"/>
                    </a:lnTo>
                    <a:lnTo>
                      <a:pt x="34" y="59"/>
                    </a:lnTo>
                    <a:lnTo>
                      <a:pt x="34" y="69"/>
                    </a:lnTo>
                    <a:lnTo>
                      <a:pt x="34" y="81"/>
                    </a:lnTo>
                    <a:lnTo>
                      <a:pt x="39" y="90"/>
                    </a:lnTo>
                    <a:lnTo>
                      <a:pt x="46" y="95"/>
                    </a:lnTo>
                    <a:lnTo>
                      <a:pt x="57" y="97"/>
                    </a:lnTo>
                    <a:lnTo>
                      <a:pt x="64" y="95"/>
                    </a:lnTo>
                    <a:lnTo>
                      <a:pt x="71" y="92"/>
                    </a:lnTo>
                    <a:lnTo>
                      <a:pt x="78" y="88"/>
                    </a:lnTo>
                    <a:lnTo>
                      <a:pt x="83" y="81"/>
                    </a:lnTo>
                    <a:lnTo>
                      <a:pt x="88" y="74"/>
                    </a:lnTo>
                    <a:lnTo>
                      <a:pt x="91" y="64"/>
                    </a:lnTo>
                    <a:lnTo>
                      <a:pt x="94" y="54"/>
                    </a:lnTo>
                    <a:lnTo>
                      <a:pt x="94" y="43"/>
                    </a:lnTo>
                    <a:close/>
                    <a:moveTo>
                      <a:pt x="42" y="19"/>
                    </a:moveTo>
                    <a:lnTo>
                      <a:pt x="49" y="10"/>
                    </a:lnTo>
                    <a:lnTo>
                      <a:pt x="58" y="5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2"/>
                    </a:lnTo>
                    <a:lnTo>
                      <a:pt x="104" y="10"/>
                    </a:lnTo>
                    <a:lnTo>
                      <a:pt x="111" y="23"/>
                    </a:lnTo>
                    <a:lnTo>
                      <a:pt x="113" y="41"/>
                    </a:lnTo>
                    <a:lnTo>
                      <a:pt x="111" y="56"/>
                    </a:lnTo>
                    <a:lnTo>
                      <a:pt x="107" y="71"/>
                    </a:lnTo>
                    <a:lnTo>
                      <a:pt x="101" y="84"/>
                    </a:lnTo>
                    <a:lnTo>
                      <a:pt x="91" y="95"/>
                    </a:lnTo>
                    <a:lnTo>
                      <a:pt x="84" y="102"/>
                    </a:lnTo>
                    <a:lnTo>
                      <a:pt x="75" y="107"/>
                    </a:lnTo>
                    <a:lnTo>
                      <a:pt x="67" y="111"/>
                    </a:lnTo>
                    <a:lnTo>
                      <a:pt x="58" y="111"/>
                    </a:lnTo>
                    <a:lnTo>
                      <a:pt x="46" y="111"/>
                    </a:lnTo>
                    <a:lnTo>
                      <a:pt x="39" y="107"/>
                    </a:lnTo>
                    <a:lnTo>
                      <a:pt x="32" y="101"/>
                    </a:lnTo>
                    <a:lnTo>
                      <a:pt x="28" y="92"/>
                    </a:lnTo>
                    <a:lnTo>
                      <a:pt x="16" y="149"/>
                    </a:lnTo>
                    <a:lnTo>
                      <a:pt x="0" y="149"/>
                    </a:lnTo>
                    <a:lnTo>
                      <a:pt x="28" y="3"/>
                    </a:lnTo>
                    <a:lnTo>
                      <a:pt x="45" y="3"/>
                    </a:lnTo>
                    <a:lnTo>
                      <a:pt x="42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5" name="Freeform 117"/>
              <p:cNvSpPr/>
              <p:nvPr/>
            </p:nvSpPr>
            <p:spPr bwMode="auto">
              <a:xfrm>
                <a:off x="1967" y="1559"/>
                <a:ext cx="28" cy="36"/>
              </a:xfrm>
              <a:custGeom>
                <a:avLst/>
                <a:gdLst>
                  <a:gd name="T0" fmla="*/ 79 w 82"/>
                  <a:gd name="T1" fmla="*/ 19 h 108"/>
                  <a:gd name="T2" fmla="*/ 77 w 82"/>
                  <a:gd name="T3" fmla="*/ 18 h 108"/>
                  <a:gd name="T4" fmla="*/ 74 w 82"/>
                  <a:gd name="T5" fmla="*/ 16 h 108"/>
                  <a:gd name="T6" fmla="*/ 69 w 82"/>
                  <a:gd name="T7" fmla="*/ 16 h 108"/>
                  <a:gd name="T8" fmla="*/ 66 w 82"/>
                  <a:gd name="T9" fmla="*/ 16 h 108"/>
                  <a:gd name="T10" fmla="*/ 54 w 82"/>
                  <a:gd name="T11" fmla="*/ 18 h 108"/>
                  <a:gd name="T12" fmla="*/ 42 w 82"/>
                  <a:gd name="T13" fmla="*/ 26 h 108"/>
                  <a:gd name="T14" fmla="*/ 33 w 82"/>
                  <a:gd name="T15" fmla="*/ 38 h 108"/>
                  <a:gd name="T16" fmla="*/ 29 w 82"/>
                  <a:gd name="T17" fmla="*/ 55 h 108"/>
                  <a:gd name="T18" fmla="*/ 17 w 82"/>
                  <a:gd name="T19" fmla="*/ 108 h 108"/>
                  <a:gd name="T20" fmla="*/ 0 w 82"/>
                  <a:gd name="T21" fmla="*/ 108 h 108"/>
                  <a:gd name="T22" fmla="*/ 22 w 82"/>
                  <a:gd name="T23" fmla="*/ 3 h 108"/>
                  <a:gd name="T24" fmla="*/ 38 w 82"/>
                  <a:gd name="T25" fmla="*/ 3 h 108"/>
                  <a:gd name="T26" fmla="*/ 35 w 82"/>
                  <a:gd name="T27" fmla="*/ 19 h 108"/>
                  <a:gd name="T28" fmla="*/ 42 w 82"/>
                  <a:gd name="T29" fmla="*/ 10 h 108"/>
                  <a:gd name="T30" fmla="*/ 51 w 82"/>
                  <a:gd name="T31" fmla="*/ 5 h 108"/>
                  <a:gd name="T32" fmla="*/ 61 w 82"/>
                  <a:gd name="T33" fmla="*/ 0 h 108"/>
                  <a:gd name="T34" fmla="*/ 71 w 82"/>
                  <a:gd name="T35" fmla="*/ 0 h 108"/>
                  <a:gd name="T36" fmla="*/ 74 w 82"/>
                  <a:gd name="T37" fmla="*/ 0 h 108"/>
                  <a:gd name="T38" fmla="*/ 77 w 82"/>
                  <a:gd name="T39" fmla="*/ 0 h 108"/>
                  <a:gd name="T40" fmla="*/ 79 w 82"/>
                  <a:gd name="T41" fmla="*/ 0 h 108"/>
                  <a:gd name="T42" fmla="*/ 82 w 82"/>
                  <a:gd name="T43" fmla="*/ 2 h 108"/>
                  <a:gd name="T44" fmla="*/ 79 w 82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108" extrusionOk="0">
                    <a:moveTo>
                      <a:pt x="79" y="19"/>
                    </a:moveTo>
                    <a:lnTo>
                      <a:pt x="77" y="18"/>
                    </a:lnTo>
                    <a:lnTo>
                      <a:pt x="74" y="16"/>
                    </a:lnTo>
                    <a:lnTo>
                      <a:pt x="69" y="16"/>
                    </a:lnTo>
                    <a:lnTo>
                      <a:pt x="66" y="16"/>
                    </a:lnTo>
                    <a:lnTo>
                      <a:pt x="54" y="18"/>
                    </a:lnTo>
                    <a:lnTo>
                      <a:pt x="42" y="26"/>
                    </a:lnTo>
                    <a:lnTo>
                      <a:pt x="33" y="38"/>
                    </a:lnTo>
                    <a:lnTo>
                      <a:pt x="29" y="55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2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5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2" y="2"/>
                    </a:lnTo>
                    <a:lnTo>
                      <a:pt x="79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6" name="Freeform 118"/>
              <p:cNvSpPr>
                <a:spLocks noEditPoints="1"/>
              </p:cNvSpPr>
              <p:nvPr/>
            </p:nvSpPr>
            <p:spPr bwMode="auto">
              <a:xfrm>
                <a:off x="1994" y="1559"/>
                <a:ext cx="33" cy="37"/>
              </a:xfrm>
              <a:custGeom>
                <a:avLst/>
                <a:gdLst>
                  <a:gd name="T0" fmla="*/ 40 w 99"/>
                  <a:gd name="T1" fmla="*/ 111 h 111"/>
                  <a:gd name="T2" fmla="*/ 23 w 99"/>
                  <a:gd name="T3" fmla="*/ 110 h 111"/>
                  <a:gd name="T4" fmla="*/ 11 w 99"/>
                  <a:gd name="T5" fmla="*/ 100 h 111"/>
                  <a:gd name="T6" fmla="*/ 3 w 99"/>
                  <a:gd name="T7" fmla="*/ 87 h 111"/>
                  <a:gd name="T8" fmla="*/ 0 w 99"/>
                  <a:gd name="T9" fmla="*/ 68 h 111"/>
                  <a:gd name="T10" fmla="*/ 1 w 99"/>
                  <a:gd name="T11" fmla="*/ 56 h 111"/>
                  <a:gd name="T12" fmla="*/ 4 w 99"/>
                  <a:gd name="T13" fmla="*/ 45 h 111"/>
                  <a:gd name="T14" fmla="*/ 9 w 99"/>
                  <a:gd name="T15" fmla="*/ 33 h 111"/>
                  <a:gd name="T16" fmla="*/ 13 w 99"/>
                  <a:gd name="T17" fmla="*/ 25 h 111"/>
                  <a:gd name="T18" fmla="*/ 23 w 99"/>
                  <a:gd name="T19" fmla="*/ 13 h 111"/>
                  <a:gd name="T20" fmla="*/ 34 w 99"/>
                  <a:gd name="T21" fmla="*/ 6 h 111"/>
                  <a:gd name="T22" fmla="*/ 46 w 99"/>
                  <a:gd name="T23" fmla="*/ 0 h 111"/>
                  <a:gd name="T24" fmla="*/ 59 w 99"/>
                  <a:gd name="T25" fmla="*/ 0 h 111"/>
                  <a:gd name="T26" fmla="*/ 76 w 99"/>
                  <a:gd name="T27" fmla="*/ 2 h 111"/>
                  <a:gd name="T28" fmla="*/ 88 w 99"/>
                  <a:gd name="T29" fmla="*/ 12 h 111"/>
                  <a:gd name="T30" fmla="*/ 98 w 99"/>
                  <a:gd name="T31" fmla="*/ 23 h 111"/>
                  <a:gd name="T32" fmla="*/ 99 w 99"/>
                  <a:gd name="T33" fmla="*/ 41 h 111"/>
                  <a:gd name="T34" fmla="*/ 99 w 99"/>
                  <a:gd name="T35" fmla="*/ 54 h 111"/>
                  <a:gd name="T36" fmla="*/ 95 w 99"/>
                  <a:gd name="T37" fmla="*/ 65 h 111"/>
                  <a:gd name="T38" fmla="*/ 92 w 99"/>
                  <a:gd name="T39" fmla="*/ 78 h 111"/>
                  <a:gd name="T40" fmla="*/ 86 w 99"/>
                  <a:gd name="T41" fmla="*/ 87 h 111"/>
                  <a:gd name="T42" fmla="*/ 76 w 99"/>
                  <a:gd name="T43" fmla="*/ 98 h 111"/>
                  <a:gd name="T44" fmla="*/ 66 w 99"/>
                  <a:gd name="T45" fmla="*/ 105 h 111"/>
                  <a:gd name="T46" fmla="*/ 53 w 99"/>
                  <a:gd name="T47" fmla="*/ 110 h 111"/>
                  <a:gd name="T48" fmla="*/ 40 w 99"/>
                  <a:gd name="T49" fmla="*/ 111 h 111"/>
                  <a:gd name="T50" fmla="*/ 19 w 99"/>
                  <a:gd name="T51" fmla="*/ 68 h 111"/>
                  <a:gd name="T52" fmla="*/ 19 w 99"/>
                  <a:gd name="T53" fmla="*/ 81 h 111"/>
                  <a:gd name="T54" fmla="*/ 24 w 99"/>
                  <a:gd name="T55" fmla="*/ 90 h 111"/>
                  <a:gd name="T56" fmla="*/ 30 w 99"/>
                  <a:gd name="T57" fmla="*/ 95 h 111"/>
                  <a:gd name="T58" fmla="*/ 42 w 99"/>
                  <a:gd name="T59" fmla="*/ 97 h 111"/>
                  <a:gd name="T60" fmla="*/ 50 w 99"/>
                  <a:gd name="T61" fmla="*/ 95 h 111"/>
                  <a:gd name="T62" fmla="*/ 65 w 99"/>
                  <a:gd name="T63" fmla="*/ 88 h 111"/>
                  <a:gd name="T64" fmla="*/ 71 w 99"/>
                  <a:gd name="T65" fmla="*/ 81 h 111"/>
                  <a:gd name="T66" fmla="*/ 79 w 99"/>
                  <a:gd name="T67" fmla="*/ 65 h 111"/>
                  <a:gd name="T68" fmla="*/ 82 w 99"/>
                  <a:gd name="T69" fmla="*/ 42 h 111"/>
                  <a:gd name="T70" fmla="*/ 81 w 99"/>
                  <a:gd name="T71" fmla="*/ 30 h 111"/>
                  <a:gd name="T72" fmla="*/ 76 w 99"/>
                  <a:gd name="T73" fmla="*/ 22 h 111"/>
                  <a:gd name="T74" fmla="*/ 69 w 99"/>
                  <a:gd name="T75" fmla="*/ 16 h 111"/>
                  <a:gd name="T76" fmla="*/ 58 w 99"/>
                  <a:gd name="T77" fmla="*/ 15 h 111"/>
                  <a:gd name="T78" fmla="*/ 49 w 99"/>
                  <a:gd name="T79" fmla="*/ 16 h 111"/>
                  <a:gd name="T80" fmla="*/ 40 w 99"/>
                  <a:gd name="T81" fmla="*/ 19 h 111"/>
                  <a:gd name="T82" fmla="*/ 33 w 99"/>
                  <a:gd name="T83" fmla="*/ 25 h 111"/>
                  <a:gd name="T84" fmla="*/ 27 w 99"/>
                  <a:gd name="T85" fmla="*/ 33 h 111"/>
                  <a:gd name="T86" fmla="*/ 23 w 99"/>
                  <a:gd name="T87" fmla="*/ 41 h 111"/>
                  <a:gd name="T88" fmla="*/ 20 w 99"/>
                  <a:gd name="T89" fmla="*/ 49 h 111"/>
                  <a:gd name="T90" fmla="*/ 19 w 99"/>
                  <a:gd name="T91" fmla="*/ 58 h 111"/>
                  <a:gd name="T92" fmla="*/ 19 w 99"/>
                  <a:gd name="T93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1" extrusionOk="0">
                    <a:moveTo>
                      <a:pt x="40" y="111"/>
                    </a:moveTo>
                    <a:lnTo>
                      <a:pt x="23" y="110"/>
                    </a:lnTo>
                    <a:lnTo>
                      <a:pt x="11" y="100"/>
                    </a:lnTo>
                    <a:lnTo>
                      <a:pt x="3" y="87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3" y="25"/>
                    </a:lnTo>
                    <a:lnTo>
                      <a:pt x="23" y="13"/>
                    </a:lnTo>
                    <a:lnTo>
                      <a:pt x="34" y="6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76" y="2"/>
                    </a:lnTo>
                    <a:lnTo>
                      <a:pt x="88" y="12"/>
                    </a:lnTo>
                    <a:lnTo>
                      <a:pt x="98" y="23"/>
                    </a:lnTo>
                    <a:lnTo>
                      <a:pt x="99" y="41"/>
                    </a:lnTo>
                    <a:lnTo>
                      <a:pt x="99" y="54"/>
                    </a:lnTo>
                    <a:lnTo>
                      <a:pt x="95" y="65"/>
                    </a:lnTo>
                    <a:lnTo>
                      <a:pt x="92" y="78"/>
                    </a:lnTo>
                    <a:lnTo>
                      <a:pt x="86" y="87"/>
                    </a:lnTo>
                    <a:lnTo>
                      <a:pt x="76" y="98"/>
                    </a:lnTo>
                    <a:lnTo>
                      <a:pt x="66" y="105"/>
                    </a:lnTo>
                    <a:lnTo>
                      <a:pt x="53" y="110"/>
                    </a:lnTo>
                    <a:lnTo>
                      <a:pt x="40" y="111"/>
                    </a:lnTo>
                    <a:close/>
                    <a:moveTo>
                      <a:pt x="19" y="68"/>
                    </a:moveTo>
                    <a:lnTo>
                      <a:pt x="19" y="81"/>
                    </a:lnTo>
                    <a:lnTo>
                      <a:pt x="24" y="90"/>
                    </a:lnTo>
                    <a:lnTo>
                      <a:pt x="30" y="95"/>
                    </a:lnTo>
                    <a:lnTo>
                      <a:pt x="42" y="97"/>
                    </a:lnTo>
                    <a:lnTo>
                      <a:pt x="50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79" y="65"/>
                    </a:lnTo>
                    <a:lnTo>
                      <a:pt x="82" y="42"/>
                    </a:lnTo>
                    <a:lnTo>
                      <a:pt x="81" y="30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9" y="16"/>
                    </a:lnTo>
                    <a:lnTo>
                      <a:pt x="40" y="19"/>
                    </a:lnTo>
                    <a:lnTo>
                      <a:pt x="33" y="25"/>
                    </a:lnTo>
                    <a:lnTo>
                      <a:pt x="27" y="33"/>
                    </a:lnTo>
                    <a:lnTo>
                      <a:pt x="23" y="41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7" name="Freeform 119"/>
              <p:cNvSpPr/>
              <p:nvPr/>
            </p:nvSpPr>
            <p:spPr bwMode="auto">
              <a:xfrm>
                <a:off x="2033" y="1559"/>
                <a:ext cx="31" cy="37"/>
              </a:xfrm>
              <a:custGeom>
                <a:avLst/>
                <a:gdLst>
                  <a:gd name="T0" fmla="*/ 93 w 93"/>
                  <a:gd name="T1" fmla="*/ 6 h 111"/>
                  <a:gd name="T2" fmla="*/ 89 w 93"/>
                  <a:gd name="T3" fmla="*/ 23 h 111"/>
                  <a:gd name="T4" fmla="*/ 83 w 93"/>
                  <a:gd name="T5" fmla="*/ 19 h 111"/>
                  <a:gd name="T6" fmla="*/ 76 w 93"/>
                  <a:gd name="T7" fmla="*/ 18 h 111"/>
                  <a:gd name="T8" fmla="*/ 69 w 93"/>
                  <a:gd name="T9" fmla="*/ 15 h 111"/>
                  <a:gd name="T10" fmla="*/ 62 w 93"/>
                  <a:gd name="T11" fmla="*/ 15 h 111"/>
                  <a:gd name="T12" fmla="*/ 54 w 93"/>
                  <a:gd name="T13" fmla="*/ 15 h 111"/>
                  <a:gd name="T14" fmla="*/ 47 w 93"/>
                  <a:gd name="T15" fmla="*/ 18 h 111"/>
                  <a:gd name="T16" fmla="*/ 40 w 93"/>
                  <a:gd name="T17" fmla="*/ 20 h 111"/>
                  <a:gd name="T18" fmla="*/ 34 w 93"/>
                  <a:gd name="T19" fmla="*/ 26 h 111"/>
                  <a:gd name="T20" fmla="*/ 27 w 93"/>
                  <a:gd name="T21" fmla="*/ 35 h 111"/>
                  <a:gd name="T22" fmla="*/ 21 w 93"/>
                  <a:gd name="T23" fmla="*/ 45 h 111"/>
                  <a:gd name="T24" fmla="*/ 18 w 93"/>
                  <a:gd name="T25" fmla="*/ 56 h 111"/>
                  <a:gd name="T26" fmla="*/ 17 w 93"/>
                  <a:gd name="T27" fmla="*/ 68 h 111"/>
                  <a:gd name="T28" fmla="*/ 18 w 93"/>
                  <a:gd name="T29" fmla="*/ 81 h 111"/>
                  <a:gd name="T30" fmla="*/ 24 w 93"/>
                  <a:gd name="T31" fmla="*/ 90 h 111"/>
                  <a:gd name="T32" fmla="*/ 33 w 93"/>
                  <a:gd name="T33" fmla="*/ 95 h 111"/>
                  <a:gd name="T34" fmla="*/ 46 w 93"/>
                  <a:gd name="T35" fmla="*/ 97 h 111"/>
                  <a:gd name="T36" fmla="*/ 53 w 93"/>
                  <a:gd name="T37" fmla="*/ 97 h 111"/>
                  <a:gd name="T38" fmla="*/ 60 w 93"/>
                  <a:gd name="T39" fmla="*/ 94 h 111"/>
                  <a:gd name="T40" fmla="*/ 69 w 93"/>
                  <a:gd name="T41" fmla="*/ 92 h 111"/>
                  <a:gd name="T42" fmla="*/ 77 w 93"/>
                  <a:gd name="T43" fmla="*/ 88 h 111"/>
                  <a:gd name="T44" fmla="*/ 75 w 93"/>
                  <a:gd name="T45" fmla="*/ 105 h 111"/>
                  <a:gd name="T46" fmla="*/ 66 w 93"/>
                  <a:gd name="T47" fmla="*/ 108 h 111"/>
                  <a:gd name="T48" fmla="*/ 59 w 93"/>
                  <a:gd name="T49" fmla="*/ 110 h 111"/>
                  <a:gd name="T50" fmla="*/ 52 w 93"/>
                  <a:gd name="T51" fmla="*/ 111 h 111"/>
                  <a:gd name="T52" fmla="*/ 43 w 93"/>
                  <a:gd name="T53" fmla="*/ 111 h 111"/>
                  <a:gd name="T54" fmla="*/ 24 w 93"/>
                  <a:gd name="T55" fmla="*/ 110 h 111"/>
                  <a:gd name="T56" fmla="*/ 11 w 93"/>
                  <a:gd name="T57" fmla="*/ 101 h 111"/>
                  <a:gd name="T58" fmla="*/ 1 w 93"/>
                  <a:gd name="T59" fmla="*/ 88 h 111"/>
                  <a:gd name="T60" fmla="*/ 0 w 93"/>
                  <a:gd name="T61" fmla="*/ 71 h 111"/>
                  <a:gd name="T62" fmla="*/ 1 w 93"/>
                  <a:gd name="T63" fmla="*/ 55 h 111"/>
                  <a:gd name="T64" fmla="*/ 5 w 93"/>
                  <a:gd name="T65" fmla="*/ 41 h 111"/>
                  <a:gd name="T66" fmla="*/ 13 w 93"/>
                  <a:gd name="T67" fmla="*/ 26 h 111"/>
                  <a:gd name="T68" fmla="*/ 23 w 93"/>
                  <a:gd name="T69" fmla="*/ 15 h 111"/>
                  <a:gd name="T70" fmla="*/ 31 w 93"/>
                  <a:gd name="T71" fmla="*/ 9 h 111"/>
                  <a:gd name="T72" fmla="*/ 41 w 93"/>
                  <a:gd name="T73" fmla="*/ 3 h 111"/>
                  <a:gd name="T74" fmla="*/ 52 w 93"/>
                  <a:gd name="T75" fmla="*/ 0 h 111"/>
                  <a:gd name="T76" fmla="*/ 65 w 93"/>
                  <a:gd name="T77" fmla="*/ 0 h 111"/>
                  <a:gd name="T78" fmla="*/ 72 w 93"/>
                  <a:gd name="T79" fmla="*/ 0 h 111"/>
                  <a:gd name="T80" fmla="*/ 79 w 93"/>
                  <a:gd name="T81" fmla="*/ 2 h 111"/>
                  <a:gd name="T82" fmla="*/ 86 w 93"/>
                  <a:gd name="T83" fmla="*/ 3 h 111"/>
                  <a:gd name="T84" fmla="*/ 93 w 93"/>
                  <a:gd name="T8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11" extrusionOk="0">
                    <a:moveTo>
                      <a:pt x="93" y="6"/>
                    </a:moveTo>
                    <a:lnTo>
                      <a:pt x="89" y="23"/>
                    </a:lnTo>
                    <a:lnTo>
                      <a:pt x="83" y="19"/>
                    </a:lnTo>
                    <a:lnTo>
                      <a:pt x="76" y="18"/>
                    </a:lnTo>
                    <a:lnTo>
                      <a:pt x="69" y="15"/>
                    </a:lnTo>
                    <a:lnTo>
                      <a:pt x="62" y="15"/>
                    </a:lnTo>
                    <a:lnTo>
                      <a:pt x="54" y="15"/>
                    </a:lnTo>
                    <a:lnTo>
                      <a:pt x="47" y="18"/>
                    </a:lnTo>
                    <a:lnTo>
                      <a:pt x="40" y="20"/>
                    </a:lnTo>
                    <a:lnTo>
                      <a:pt x="34" y="26"/>
                    </a:lnTo>
                    <a:lnTo>
                      <a:pt x="27" y="35"/>
                    </a:lnTo>
                    <a:lnTo>
                      <a:pt x="21" y="45"/>
                    </a:lnTo>
                    <a:lnTo>
                      <a:pt x="18" y="5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6" y="97"/>
                    </a:lnTo>
                    <a:lnTo>
                      <a:pt x="53" y="97"/>
                    </a:lnTo>
                    <a:lnTo>
                      <a:pt x="60" y="94"/>
                    </a:lnTo>
                    <a:lnTo>
                      <a:pt x="69" y="92"/>
                    </a:lnTo>
                    <a:lnTo>
                      <a:pt x="77" y="88"/>
                    </a:lnTo>
                    <a:lnTo>
                      <a:pt x="75" y="105"/>
                    </a:lnTo>
                    <a:lnTo>
                      <a:pt x="66" y="108"/>
                    </a:lnTo>
                    <a:lnTo>
                      <a:pt x="59" y="110"/>
                    </a:lnTo>
                    <a:lnTo>
                      <a:pt x="52" y="111"/>
                    </a:lnTo>
                    <a:lnTo>
                      <a:pt x="43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1" y="55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23" y="15"/>
                    </a:lnTo>
                    <a:lnTo>
                      <a:pt x="31" y="9"/>
                    </a:lnTo>
                    <a:lnTo>
                      <a:pt x="41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79" y="2"/>
                    </a:lnTo>
                    <a:lnTo>
                      <a:pt x="86" y="3"/>
                    </a:lnTo>
                    <a:lnTo>
                      <a:pt x="9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8" name="Freeform 120"/>
              <p:cNvSpPr>
                <a:spLocks noEditPoints="1"/>
              </p:cNvSpPr>
              <p:nvPr/>
            </p:nvSpPr>
            <p:spPr bwMode="auto">
              <a:xfrm>
                <a:off x="2068" y="1559"/>
                <a:ext cx="33" cy="37"/>
              </a:xfrm>
              <a:custGeom>
                <a:avLst/>
                <a:gdLst>
                  <a:gd name="T0" fmla="*/ 82 w 99"/>
                  <a:gd name="T1" fmla="*/ 46 h 111"/>
                  <a:gd name="T2" fmla="*/ 82 w 99"/>
                  <a:gd name="T3" fmla="*/ 45 h 111"/>
                  <a:gd name="T4" fmla="*/ 82 w 99"/>
                  <a:gd name="T5" fmla="*/ 43 h 111"/>
                  <a:gd name="T6" fmla="*/ 83 w 99"/>
                  <a:gd name="T7" fmla="*/ 41 h 111"/>
                  <a:gd name="T8" fmla="*/ 83 w 99"/>
                  <a:gd name="T9" fmla="*/ 39 h 111"/>
                  <a:gd name="T10" fmla="*/ 82 w 99"/>
                  <a:gd name="T11" fmla="*/ 29 h 111"/>
                  <a:gd name="T12" fmla="*/ 76 w 99"/>
                  <a:gd name="T13" fmla="*/ 22 h 111"/>
                  <a:gd name="T14" fmla="*/ 69 w 99"/>
                  <a:gd name="T15" fmla="*/ 16 h 111"/>
                  <a:gd name="T16" fmla="*/ 58 w 99"/>
                  <a:gd name="T17" fmla="*/ 15 h 111"/>
                  <a:gd name="T18" fmla="*/ 46 w 99"/>
                  <a:gd name="T19" fmla="*/ 16 h 111"/>
                  <a:gd name="T20" fmla="*/ 36 w 99"/>
                  <a:gd name="T21" fmla="*/ 23 h 111"/>
                  <a:gd name="T22" fmla="*/ 27 w 99"/>
                  <a:gd name="T23" fmla="*/ 32 h 111"/>
                  <a:gd name="T24" fmla="*/ 21 w 99"/>
                  <a:gd name="T25" fmla="*/ 46 h 111"/>
                  <a:gd name="T26" fmla="*/ 82 w 99"/>
                  <a:gd name="T27" fmla="*/ 46 h 111"/>
                  <a:gd name="T28" fmla="*/ 98 w 99"/>
                  <a:gd name="T29" fmla="*/ 59 h 111"/>
                  <a:gd name="T30" fmla="*/ 17 w 99"/>
                  <a:gd name="T31" fmla="*/ 59 h 111"/>
                  <a:gd name="T32" fmla="*/ 17 w 99"/>
                  <a:gd name="T33" fmla="*/ 64 h 111"/>
                  <a:gd name="T34" fmla="*/ 17 w 99"/>
                  <a:gd name="T35" fmla="*/ 65 h 111"/>
                  <a:gd name="T36" fmla="*/ 17 w 99"/>
                  <a:gd name="T37" fmla="*/ 68 h 111"/>
                  <a:gd name="T38" fmla="*/ 17 w 99"/>
                  <a:gd name="T39" fmla="*/ 69 h 111"/>
                  <a:gd name="T40" fmla="*/ 19 w 99"/>
                  <a:gd name="T41" fmla="*/ 81 h 111"/>
                  <a:gd name="T42" fmla="*/ 24 w 99"/>
                  <a:gd name="T43" fmla="*/ 90 h 111"/>
                  <a:gd name="T44" fmla="*/ 33 w 99"/>
                  <a:gd name="T45" fmla="*/ 95 h 111"/>
                  <a:gd name="T46" fmla="*/ 47 w 99"/>
                  <a:gd name="T47" fmla="*/ 97 h 111"/>
                  <a:gd name="T48" fmla="*/ 58 w 99"/>
                  <a:gd name="T49" fmla="*/ 95 h 111"/>
                  <a:gd name="T50" fmla="*/ 68 w 99"/>
                  <a:gd name="T51" fmla="*/ 94 h 111"/>
                  <a:gd name="T52" fmla="*/ 78 w 99"/>
                  <a:gd name="T53" fmla="*/ 91 h 111"/>
                  <a:gd name="T54" fmla="*/ 86 w 99"/>
                  <a:gd name="T55" fmla="*/ 87 h 111"/>
                  <a:gd name="T56" fmla="*/ 83 w 99"/>
                  <a:gd name="T57" fmla="*/ 104 h 111"/>
                  <a:gd name="T58" fmla="*/ 75 w 99"/>
                  <a:gd name="T59" fmla="*/ 107 h 111"/>
                  <a:gd name="T60" fmla="*/ 65 w 99"/>
                  <a:gd name="T61" fmla="*/ 110 h 111"/>
                  <a:gd name="T62" fmla="*/ 55 w 99"/>
                  <a:gd name="T63" fmla="*/ 111 h 111"/>
                  <a:gd name="T64" fmla="*/ 45 w 99"/>
                  <a:gd name="T65" fmla="*/ 111 h 111"/>
                  <a:gd name="T66" fmla="*/ 24 w 99"/>
                  <a:gd name="T67" fmla="*/ 110 h 111"/>
                  <a:gd name="T68" fmla="*/ 11 w 99"/>
                  <a:gd name="T69" fmla="*/ 101 h 111"/>
                  <a:gd name="T70" fmla="*/ 1 w 99"/>
                  <a:gd name="T71" fmla="*/ 88 h 111"/>
                  <a:gd name="T72" fmla="*/ 0 w 99"/>
                  <a:gd name="T73" fmla="*/ 71 h 111"/>
                  <a:gd name="T74" fmla="*/ 0 w 99"/>
                  <a:gd name="T75" fmla="*/ 55 h 111"/>
                  <a:gd name="T76" fmla="*/ 6 w 99"/>
                  <a:gd name="T77" fmla="*/ 41 h 111"/>
                  <a:gd name="T78" fmla="*/ 11 w 99"/>
                  <a:gd name="T79" fmla="*/ 26 h 111"/>
                  <a:gd name="T80" fmla="*/ 23 w 99"/>
                  <a:gd name="T81" fmla="*/ 15 h 111"/>
                  <a:gd name="T82" fmla="*/ 30 w 99"/>
                  <a:gd name="T83" fmla="*/ 7 h 111"/>
                  <a:gd name="T84" fmla="*/ 40 w 99"/>
                  <a:gd name="T85" fmla="*/ 3 h 111"/>
                  <a:gd name="T86" fmla="*/ 50 w 99"/>
                  <a:gd name="T87" fmla="*/ 0 h 111"/>
                  <a:gd name="T88" fmla="*/ 60 w 99"/>
                  <a:gd name="T89" fmla="*/ 0 h 111"/>
                  <a:gd name="T90" fmla="*/ 78 w 99"/>
                  <a:gd name="T91" fmla="*/ 2 h 111"/>
                  <a:gd name="T92" fmla="*/ 89 w 99"/>
                  <a:gd name="T93" fmla="*/ 10 h 111"/>
                  <a:gd name="T94" fmla="*/ 98 w 99"/>
                  <a:gd name="T95" fmla="*/ 23 h 111"/>
                  <a:gd name="T96" fmla="*/ 99 w 99"/>
                  <a:gd name="T97" fmla="*/ 39 h 111"/>
                  <a:gd name="T98" fmla="*/ 99 w 99"/>
                  <a:gd name="T99" fmla="*/ 43 h 111"/>
                  <a:gd name="T100" fmla="*/ 99 w 99"/>
                  <a:gd name="T101" fmla="*/ 49 h 111"/>
                  <a:gd name="T102" fmla="*/ 98 w 99"/>
                  <a:gd name="T103" fmla="*/ 54 h 111"/>
                  <a:gd name="T104" fmla="*/ 98 w 99"/>
                  <a:gd name="T105" fmla="*/ 5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9" h="111" extrusionOk="0">
                    <a:moveTo>
                      <a:pt x="82" y="46"/>
                    </a:moveTo>
                    <a:lnTo>
                      <a:pt x="82" y="45"/>
                    </a:lnTo>
                    <a:lnTo>
                      <a:pt x="82" y="43"/>
                    </a:lnTo>
                    <a:lnTo>
                      <a:pt x="83" y="41"/>
                    </a:lnTo>
                    <a:lnTo>
                      <a:pt x="83" y="39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8" y="15"/>
                    </a:lnTo>
                    <a:lnTo>
                      <a:pt x="46" y="16"/>
                    </a:lnTo>
                    <a:lnTo>
                      <a:pt x="36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2" y="46"/>
                    </a:lnTo>
                    <a:close/>
                    <a:moveTo>
                      <a:pt x="98" y="59"/>
                    </a:moveTo>
                    <a:lnTo>
                      <a:pt x="17" y="59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9" y="81"/>
                    </a:lnTo>
                    <a:lnTo>
                      <a:pt x="24" y="90"/>
                    </a:lnTo>
                    <a:lnTo>
                      <a:pt x="33" y="95"/>
                    </a:lnTo>
                    <a:lnTo>
                      <a:pt x="47" y="97"/>
                    </a:lnTo>
                    <a:lnTo>
                      <a:pt x="58" y="95"/>
                    </a:lnTo>
                    <a:lnTo>
                      <a:pt x="68" y="94"/>
                    </a:lnTo>
                    <a:lnTo>
                      <a:pt x="78" y="91"/>
                    </a:lnTo>
                    <a:lnTo>
                      <a:pt x="86" y="87"/>
                    </a:lnTo>
                    <a:lnTo>
                      <a:pt x="83" y="104"/>
                    </a:lnTo>
                    <a:lnTo>
                      <a:pt x="75" y="107"/>
                    </a:lnTo>
                    <a:lnTo>
                      <a:pt x="65" y="110"/>
                    </a:lnTo>
                    <a:lnTo>
                      <a:pt x="55" y="111"/>
                    </a:lnTo>
                    <a:lnTo>
                      <a:pt x="45" y="111"/>
                    </a:lnTo>
                    <a:lnTo>
                      <a:pt x="24" y="110"/>
                    </a:lnTo>
                    <a:lnTo>
                      <a:pt x="11" y="101"/>
                    </a:lnTo>
                    <a:lnTo>
                      <a:pt x="1" y="88"/>
                    </a:lnTo>
                    <a:lnTo>
                      <a:pt x="0" y="71"/>
                    </a:lnTo>
                    <a:lnTo>
                      <a:pt x="0" y="55"/>
                    </a:lnTo>
                    <a:lnTo>
                      <a:pt x="6" y="41"/>
                    </a:lnTo>
                    <a:lnTo>
                      <a:pt x="11" y="26"/>
                    </a:lnTo>
                    <a:lnTo>
                      <a:pt x="23" y="15"/>
                    </a:lnTo>
                    <a:lnTo>
                      <a:pt x="30" y="7"/>
                    </a:lnTo>
                    <a:lnTo>
                      <a:pt x="40" y="3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8" y="2"/>
                    </a:lnTo>
                    <a:lnTo>
                      <a:pt x="89" y="10"/>
                    </a:lnTo>
                    <a:lnTo>
                      <a:pt x="98" y="23"/>
                    </a:lnTo>
                    <a:lnTo>
                      <a:pt x="99" y="39"/>
                    </a:lnTo>
                    <a:lnTo>
                      <a:pt x="99" y="43"/>
                    </a:lnTo>
                    <a:lnTo>
                      <a:pt x="99" y="49"/>
                    </a:lnTo>
                    <a:lnTo>
                      <a:pt x="98" y="54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19" name="Freeform 121"/>
              <p:cNvSpPr/>
              <p:nvPr/>
            </p:nvSpPr>
            <p:spPr bwMode="auto">
              <a:xfrm>
                <a:off x="2105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4 w 94"/>
                  <a:gd name="T5" fmla="*/ 19 h 111"/>
                  <a:gd name="T6" fmla="*/ 77 w 94"/>
                  <a:gd name="T7" fmla="*/ 16 h 111"/>
                  <a:gd name="T8" fmla="*/ 70 w 94"/>
                  <a:gd name="T9" fmla="*/ 15 h 111"/>
                  <a:gd name="T10" fmla="*/ 61 w 94"/>
                  <a:gd name="T11" fmla="*/ 15 h 111"/>
                  <a:gd name="T12" fmla="*/ 48 w 94"/>
                  <a:gd name="T13" fmla="*/ 15 h 111"/>
                  <a:gd name="T14" fmla="*/ 39 w 94"/>
                  <a:gd name="T15" fmla="*/ 19 h 111"/>
                  <a:gd name="T16" fmla="*/ 34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1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80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8 w 94"/>
                  <a:gd name="T49" fmla="*/ 111 h 111"/>
                  <a:gd name="T50" fmla="*/ 31 w 94"/>
                  <a:gd name="T51" fmla="*/ 111 h 111"/>
                  <a:gd name="T52" fmla="*/ 21 w 94"/>
                  <a:gd name="T53" fmla="*/ 110 h 111"/>
                  <a:gd name="T54" fmla="*/ 12 w 94"/>
                  <a:gd name="T55" fmla="*/ 108 h 111"/>
                  <a:gd name="T56" fmla="*/ 0 w 94"/>
                  <a:gd name="T57" fmla="*/ 104 h 111"/>
                  <a:gd name="T58" fmla="*/ 5 w 94"/>
                  <a:gd name="T59" fmla="*/ 87 h 111"/>
                  <a:gd name="T60" fmla="*/ 13 w 94"/>
                  <a:gd name="T61" fmla="*/ 91 h 111"/>
                  <a:gd name="T62" fmla="*/ 23 w 94"/>
                  <a:gd name="T63" fmla="*/ 94 h 111"/>
                  <a:gd name="T64" fmla="*/ 32 w 94"/>
                  <a:gd name="T65" fmla="*/ 97 h 111"/>
                  <a:gd name="T66" fmla="*/ 41 w 94"/>
                  <a:gd name="T67" fmla="*/ 97 h 111"/>
                  <a:gd name="T68" fmla="*/ 52 w 94"/>
                  <a:gd name="T69" fmla="*/ 95 h 111"/>
                  <a:gd name="T70" fmla="*/ 61 w 94"/>
                  <a:gd name="T71" fmla="*/ 91 h 111"/>
                  <a:gd name="T72" fmla="*/ 67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8 w 94"/>
                  <a:gd name="T79" fmla="*/ 65 h 111"/>
                  <a:gd name="T80" fmla="*/ 48 w 94"/>
                  <a:gd name="T81" fmla="*/ 62 h 111"/>
                  <a:gd name="T82" fmla="*/ 47 w 94"/>
                  <a:gd name="T83" fmla="*/ 62 h 111"/>
                  <a:gd name="T84" fmla="*/ 41 w 94"/>
                  <a:gd name="T85" fmla="*/ 61 h 111"/>
                  <a:gd name="T86" fmla="*/ 28 w 94"/>
                  <a:gd name="T87" fmla="*/ 56 h 111"/>
                  <a:gd name="T88" fmla="*/ 21 w 94"/>
                  <a:gd name="T89" fmla="*/ 52 h 111"/>
                  <a:gd name="T90" fmla="*/ 16 w 94"/>
                  <a:gd name="T91" fmla="*/ 45 h 111"/>
                  <a:gd name="T92" fmla="*/ 15 w 94"/>
                  <a:gd name="T93" fmla="*/ 36 h 111"/>
                  <a:gd name="T94" fmla="*/ 18 w 94"/>
                  <a:gd name="T95" fmla="*/ 20 h 111"/>
                  <a:gd name="T96" fmla="*/ 28 w 94"/>
                  <a:gd name="T97" fmla="*/ 10 h 111"/>
                  <a:gd name="T98" fmla="*/ 42 w 94"/>
                  <a:gd name="T99" fmla="*/ 2 h 111"/>
                  <a:gd name="T100" fmla="*/ 62 w 94"/>
                  <a:gd name="T101" fmla="*/ 0 h 111"/>
                  <a:gd name="T102" fmla="*/ 70 w 94"/>
                  <a:gd name="T103" fmla="*/ 0 h 111"/>
                  <a:gd name="T104" fmla="*/ 78 w 94"/>
                  <a:gd name="T105" fmla="*/ 2 h 111"/>
                  <a:gd name="T106" fmla="*/ 87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 extrusionOk="0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5"/>
                    </a:lnTo>
                    <a:lnTo>
                      <a:pt x="61" y="15"/>
                    </a:lnTo>
                    <a:lnTo>
                      <a:pt x="48" y="15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80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8" y="111"/>
                    </a:lnTo>
                    <a:lnTo>
                      <a:pt x="31" y="111"/>
                    </a:lnTo>
                    <a:lnTo>
                      <a:pt x="21" y="110"/>
                    </a:lnTo>
                    <a:lnTo>
                      <a:pt x="12" y="108"/>
                    </a:lnTo>
                    <a:lnTo>
                      <a:pt x="0" y="104"/>
                    </a:lnTo>
                    <a:lnTo>
                      <a:pt x="5" y="87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7"/>
                    </a:lnTo>
                    <a:lnTo>
                      <a:pt x="41" y="97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7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7" y="62"/>
                    </a:lnTo>
                    <a:lnTo>
                      <a:pt x="41" y="61"/>
                    </a:lnTo>
                    <a:lnTo>
                      <a:pt x="28" y="56"/>
                    </a:lnTo>
                    <a:lnTo>
                      <a:pt x="21" y="52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2"/>
                    </a:lnTo>
                    <a:lnTo>
                      <a:pt x="62" y="0"/>
                    </a:lnTo>
                    <a:lnTo>
                      <a:pt x="70" y="0"/>
                    </a:lnTo>
                    <a:lnTo>
                      <a:pt x="78" y="2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20" name="Freeform 122"/>
              <p:cNvSpPr/>
              <p:nvPr/>
            </p:nvSpPr>
            <p:spPr bwMode="auto">
              <a:xfrm>
                <a:off x="2138" y="1559"/>
                <a:ext cx="31" cy="37"/>
              </a:xfrm>
              <a:custGeom>
                <a:avLst/>
                <a:gdLst>
                  <a:gd name="T0" fmla="*/ 94 w 94"/>
                  <a:gd name="T1" fmla="*/ 6 h 111"/>
                  <a:gd name="T2" fmla="*/ 91 w 94"/>
                  <a:gd name="T3" fmla="*/ 22 h 111"/>
                  <a:gd name="T4" fmla="*/ 83 w 94"/>
                  <a:gd name="T5" fmla="*/ 19 h 111"/>
                  <a:gd name="T6" fmla="*/ 76 w 94"/>
                  <a:gd name="T7" fmla="*/ 16 h 111"/>
                  <a:gd name="T8" fmla="*/ 68 w 94"/>
                  <a:gd name="T9" fmla="*/ 15 h 111"/>
                  <a:gd name="T10" fmla="*/ 60 w 94"/>
                  <a:gd name="T11" fmla="*/ 15 h 111"/>
                  <a:gd name="T12" fmla="*/ 47 w 94"/>
                  <a:gd name="T13" fmla="*/ 15 h 111"/>
                  <a:gd name="T14" fmla="*/ 39 w 94"/>
                  <a:gd name="T15" fmla="*/ 19 h 111"/>
                  <a:gd name="T16" fmla="*/ 33 w 94"/>
                  <a:gd name="T17" fmla="*/ 25 h 111"/>
                  <a:gd name="T18" fmla="*/ 32 w 94"/>
                  <a:gd name="T19" fmla="*/ 32 h 111"/>
                  <a:gd name="T20" fmla="*/ 32 w 94"/>
                  <a:gd name="T21" fmla="*/ 36 h 111"/>
                  <a:gd name="T22" fmla="*/ 42 w 94"/>
                  <a:gd name="T23" fmla="*/ 43 h 111"/>
                  <a:gd name="T24" fmla="*/ 49 w 94"/>
                  <a:gd name="T25" fmla="*/ 46 h 111"/>
                  <a:gd name="T26" fmla="*/ 50 w 94"/>
                  <a:gd name="T27" fmla="*/ 46 h 111"/>
                  <a:gd name="T28" fmla="*/ 52 w 94"/>
                  <a:gd name="T29" fmla="*/ 46 h 111"/>
                  <a:gd name="T30" fmla="*/ 58 w 94"/>
                  <a:gd name="T31" fmla="*/ 49 h 111"/>
                  <a:gd name="T32" fmla="*/ 72 w 94"/>
                  <a:gd name="T33" fmla="*/ 54 h 111"/>
                  <a:gd name="T34" fmla="*/ 79 w 94"/>
                  <a:gd name="T35" fmla="*/ 59 h 111"/>
                  <a:gd name="T36" fmla="*/ 85 w 94"/>
                  <a:gd name="T37" fmla="*/ 65 h 111"/>
                  <a:gd name="T38" fmla="*/ 85 w 94"/>
                  <a:gd name="T39" fmla="*/ 74 h 111"/>
                  <a:gd name="T40" fmla="*/ 85 w 94"/>
                  <a:gd name="T41" fmla="*/ 81 h 111"/>
                  <a:gd name="T42" fmla="*/ 78 w 94"/>
                  <a:gd name="T43" fmla="*/ 95 h 111"/>
                  <a:gd name="T44" fmla="*/ 72 w 94"/>
                  <a:gd name="T45" fmla="*/ 101 h 111"/>
                  <a:gd name="T46" fmla="*/ 58 w 94"/>
                  <a:gd name="T47" fmla="*/ 110 h 111"/>
                  <a:gd name="T48" fmla="*/ 37 w 94"/>
                  <a:gd name="T49" fmla="*/ 111 h 111"/>
                  <a:gd name="T50" fmla="*/ 29 w 94"/>
                  <a:gd name="T51" fmla="*/ 111 h 111"/>
                  <a:gd name="T52" fmla="*/ 20 w 94"/>
                  <a:gd name="T53" fmla="*/ 110 h 111"/>
                  <a:gd name="T54" fmla="*/ 11 w 94"/>
                  <a:gd name="T55" fmla="*/ 108 h 111"/>
                  <a:gd name="T56" fmla="*/ 0 w 94"/>
                  <a:gd name="T57" fmla="*/ 104 h 111"/>
                  <a:gd name="T58" fmla="*/ 4 w 94"/>
                  <a:gd name="T59" fmla="*/ 87 h 111"/>
                  <a:gd name="T60" fmla="*/ 13 w 94"/>
                  <a:gd name="T61" fmla="*/ 91 h 111"/>
                  <a:gd name="T62" fmla="*/ 21 w 94"/>
                  <a:gd name="T63" fmla="*/ 94 h 111"/>
                  <a:gd name="T64" fmla="*/ 32 w 94"/>
                  <a:gd name="T65" fmla="*/ 97 h 111"/>
                  <a:gd name="T66" fmla="*/ 40 w 94"/>
                  <a:gd name="T67" fmla="*/ 97 h 111"/>
                  <a:gd name="T68" fmla="*/ 52 w 94"/>
                  <a:gd name="T69" fmla="*/ 95 h 111"/>
                  <a:gd name="T70" fmla="*/ 60 w 94"/>
                  <a:gd name="T71" fmla="*/ 91 h 111"/>
                  <a:gd name="T72" fmla="*/ 66 w 94"/>
                  <a:gd name="T73" fmla="*/ 85 h 111"/>
                  <a:gd name="T74" fmla="*/ 68 w 94"/>
                  <a:gd name="T75" fmla="*/ 77 h 111"/>
                  <a:gd name="T76" fmla="*/ 68 w 94"/>
                  <a:gd name="T77" fmla="*/ 72 h 111"/>
                  <a:gd name="T78" fmla="*/ 56 w 94"/>
                  <a:gd name="T79" fmla="*/ 65 h 111"/>
                  <a:gd name="T80" fmla="*/ 47 w 94"/>
                  <a:gd name="T81" fmla="*/ 62 h 111"/>
                  <a:gd name="T82" fmla="*/ 46 w 94"/>
                  <a:gd name="T83" fmla="*/ 62 h 111"/>
                  <a:gd name="T84" fmla="*/ 40 w 94"/>
                  <a:gd name="T85" fmla="*/ 61 h 111"/>
                  <a:gd name="T86" fmla="*/ 27 w 94"/>
                  <a:gd name="T87" fmla="*/ 56 h 111"/>
                  <a:gd name="T88" fmla="*/ 20 w 94"/>
                  <a:gd name="T89" fmla="*/ 52 h 111"/>
                  <a:gd name="T90" fmla="*/ 16 w 94"/>
                  <a:gd name="T91" fmla="*/ 45 h 111"/>
                  <a:gd name="T92" fmla="*/ 14 w 94"/>
                  <a:gd name="T93" fmla="*/ 36 h 111"/>
                  <a:gd name="T94" fmla="*/ 17 w 94"/>
                  <a:gd name="T95" fmla="*/ 20 h 111"/>
                  <a:gd name="T96" fmla="*/ 27 w 94"/>
                  <a:gd name="T97" fmla="*/ 10 h 111"/>
                  <a:gd name="T98" fmla="*/ 42 w 94"/>
                  <a:gd name="T99" fmla="*/ 2 h 111"/>
                  <a:gd name="T100" fmla="*/ 60 w 94"/>
                  <a:gd name="T101" fmla="*/ 0 h 111"/>
                  <a:gd name="T102" fmla="*/ 69 w 94"/>
                  <a:gd name="T103" fmla="*/ 0 h 111"/>
                  <a:gd name="T104" fmla="*/ 78 w 94"/>
                  <a:gd name="T105" fmla="*/ 2 h 111"/>
                  <a:gd name="T106" fmla="*/ 85 w 94"/>
                  <a:gd name="T107" fmla="*/ 3 h 111"/>
                  <a:gd name="T108" fmla="*/ 94 w 94"/>
                  <a:gd name="T109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11" extrusionOk="0">
                    <a:moveTo>
                      <a:pt x="94" y="6"/>
                    </a:moveTo>
                    <a:lnTo>
                      <a:pt x="91" y="22"/>
                    </a:lnTo>
                    <a:lnTo>
                      <a:pt x="83" y="19"/>
                    </a:lnTo>
                    <a:lnTo>
                      <a:pt x="76" y="16"/>
                    </a:lnTo>
                    <a:lnTo>
                      <a:pt x="68" y="15"/>
                    </a:lnTo>
                    <a:lnTo>
                      <a:pt x="60" y="15"/>
                    </a:lnTo>
                    <a:lnTo>
                      <a:pt x="47" y="15"/>
                    </a:lnTo>
                    <a:lnTo>
                      <a:pt x="39" y="19"/>
                    </a:lnTo>
                    <a:lnTo>
                      <a:pt x="33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8" y="49"/>
                    </a:lnTo>
                    <a:lnTo>
                      <a:pt x="72" y="54"/>
                    </a:lnTo>
                    <a:lnTo>
                      <a:pt x="79" y="59"/>
                    </a:lnTo>
                    <a:lnTo>
                      <a:pt x="85" y="65"/>
                    </a:lnTo>
                    <a:lnTo>
                      <a:pt x="85" y="74"/>
                    </a:lnTo>
                    <a:lnTo>
                      <a:pt x="85" y="81"/>
                    </a:lnTo>
                    <a:lnTo>
                      <a:pt x="78" y="95"/>
                    </a:lnTo>
                    <a:lnTo>
                      <a:pt x="72" y="101"/>
                    </a:lnTo>
                    <a:lnTo>
                      <a:pt x="58" y="110"/>
                    </a:lnTo>
                    <a:lnTo>
                      <a:pt x="37" y="111"/>
                    </a:lnTo>
                    <a:lnTo>
                      <a:pt x="29" y="111"/>
                    </a:lnTo>
                    <a:lnTo>
                      <a:pt x="20" y="110"/>
                    </a:lnTo>
                    <a:lnTo>
                      <a:pt x="11" y="108"/>
                    </a:lnTo>
                    <a:lnTo>
                      <a:pt x="0" y="104"/>
                    </a:lnTo>
                    <a:lnTo>
                      <a:pt x="4" y="87"/>
                    </a:lnTo>
                    <a:lnTo>
                      <a:pt x="13" y="91"/>
                    </a:lnTo>
                    <a:lnTo>
                      <a:pt x="21" y="94"/>
                    </a:lnTo>
                    <a:lnTo>
                      <a:pt x="32" y="97"/>
                    </a:lnTo>
                    <a:lnTo>
                      <a:pt x="40" y="97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5"/>
                    </a:lnTo>
                    <a:lnTo>
                      <a:pt x="68" y="77"/>
                    </a:lnTo>
                    <a:lnTo>
                      <a:pt x="68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0" y="61"/>
                    </a:lnTo>
                    <a:lnTo>
                      <a:pt x="27" y="56"/>
                    </a:lnTo>
                    <a:lnTo>
                      <a:pt x="20" y="52"/>
                    </a:lnTo>
                    <a:lnTo>
                      <a:pt x="16" y="45"/>
                    </a:lnTo>
                    <a:lnTo>
                      <a:pt x="14" y="36"/>
                    </a:lnTo>
                    <a:lnTo>
                      <a:pt x="17" y="20"/>
                    </a:lnTo>
                    <a:lnTo>
                      <a:pt x="27" y="10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21" name="Freeform 123"/>
              <p:cNvSpPr/>
              <p:nvPr/>
            </p:nvSpPr>
            <p:spPr bwMode="auto">
              <a:xfrm>
                <a:off x="1928" y="1877"/>
                <a:ext cx="34" cy="47"/>
              </a:xfrm>
              <a:custGeom>
                <a:avLst/>
                <a:gdLst>
                  <a:gd name="T0" fmla="*/ 0 w 101"/>
                  <a:gd name="T1" fmla="*/ 0 h 140"/>
                  <a:gd name="T2" fmla="*/ 98 w 101"/>
                  <a:gd name="T3" fmla="*/ 0 h 140"/>
                  <a:gd name="T4" fmla="*/ 98 w 101"/>
                  <a:gd name="T5" fmla="*/ 27 h 140"/>
                  <a:gd name="T6" fmla="*/ 38 w 101"/>
                  <a:gd name="T7" fmla="*/ 27 h 140"/>
                  <a:gd name="T8" fmla="*/ 38 w 101"/>
                  <a:gd name="T9" fmla="*/ 53 h 140"/>
                  <a:gd name="T10" fmla="*/ 95 w 101"/>
                  <a:gd name="T11" fmla="*/ 53 h 140"/>
                  <a:gd name="T12" fmla="*/ 95 w 101"/>
                  <a:gd name="T13" fmla="*/ 81 h 140"/>
                  <a:gd name="T14" fmla="*/ 38 w 101"/>
                  <a:gd name="T15" fmla="*/ 81 h 140"/>
                  <a:gd name="T16" fmla="*/ 38 w 101"/>
                  <a:gd name="T17" fmla="*/ 112 h 140"/>
                  <a:gd name="T18" fmla="*/ 101 w 101"/>
                  <a:gd name="T19" fmla="*/ 112 h 140"/>
                  <a:gd name="T20" fmla="*/ 101 w 101"/>
                  <a:gd name="T21" fmla="*/ 140 h 140"/>
                  <a:gd name="T22" fmla="*/ 0 w 101"/>
                  <a:gd name="T23" fmla="*/ 140 h 140"/>
                  <a:gd name="T24" fmla="*/ 0 w 101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40" extrusionOk="0">
                    <a:moveTo>
                      <a:pt x="0" y="0"/>
                    </a:moveTo>
                    <a:lnTo>
                      <a:pt x="98" y="0"/>
                    </a:lnTo>
                    <a:lnTo>
                      <a:pt x="98" y="27"/>
                    </a:lnTo>
                    <a:lnTo>
                      <a:pt x="38" y="27"/>
                    </a:lnTo>
                    <a:lnTo>
                      <a:pt x="38" y="53"/>
                    </a:lnTo>
                    <a:lnTo>
                      <a:pt x="95" y="53"/>
                    </a:lnTo>
                    <a:lnTo>
                      <a:pt x="95" y="81"/>
                    </a:lnTo>
                    <a:lnTo>
                      <a:pt x="38" y="81"/>
                    </a:lnTo>
                    <a:lnTo>
                      <a:pt x="38" y="112"/>
                    </a:lnTo>
                    <a:lnTo>
                      <a:pt x="101" y="112"/>
                    </a:lnTo>
                    <a:lnTo>
                      <a:pt x="101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22" name="Freeform 124"/>
              <p:cNvSpPr/>
              <p:nvPr/>
            </p:nvSpPr>
            <p:spPr bwMode="auto">
              <a:xfrm>
                <a:off x="1968" y="1889"/>
                <a:ext cx="40" cy="35"/>
              </a:xfrm>
              <a:custGeom>
                <a:avLst/>
                <a:gdLst>
                  <a:gd name="T0" fmla="*/ 40 w 118"/>
                  <a:gd name="T1" fmla="*/ 51 h 105"/>
                  <a:gd name="T2" fmla="*/ 3 w 118"/>
                  <a:gd name="T3" fmla="*/ 0 h 105"/>
                  <a:gd name="T4" fmla="*/ 38 w 118"/>
                  <a:gd name="T5" fmla="*/ 0 h 105"/>
                  <a:gd name="T6" fmla="*/ 59 w 118"/>
                  <a:gd name="T7" fmla="*/ 31 h 105"/>
                  <a:gd name="T8" fmla="*/ 81 w 118"/>
                  <a:gd name="T9" fmla="*/ 0 h 105"/>
                  <a:gd name="T10" fmla="*/ 117 w 118"/>
                  <a:gd name="T11" fmla="*/ 0 h 105"/>
                  <a:gd name="T12" fmla="*/ 79 w 118"/>
                  <a:gd name="T13" fmla="*/ 51 h 105"/>
                  <a:gd name="T14" fmla="*/ 118 w 118"/>
                  <a:gd name="T15" fmla="*/ 105 h 105"/>
                  <a:gd name="T16" fmla="*/ 84 w 118"/>
                  <a:gd name="T17" fmla="*/ 105 h 105"/>
                  <a:gd name="T18" fmla="*/ 59 w 118"/>
                  <a:gd name="T19" fmla="*/ 72 h 105"/>
                  <a:gd name="T20" fmla="*/ 36 w 118"/>
                  <a:gd name="T21" fmla="*/ 105 h 105"/>
                  <a:gd name="T22" fmla="*/ 0 w 118"/>
                  <a:gd name="T23" fmla="*/ 105 h 105"/>
                  <a:gd name="T24" fmla="*/ 40 w 118"/>
                  <a:gd name="T25" fmla="*/ 5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 extrusionOk="0">
                    <a:moveTo>
                      <a:pt x="40" y="51"/>
                    </a:moveTo>
                    <a:lnTo>
                      <a:pt x="3" y="0"/>
                    </a:lnTo>
                    <a:lnTo>
                      <a:pt x="38" y="0"/>
                    </a:lnTo>
                    <a:lnTo>
                      <a:pt x="59" y="31"/>
                    </a:lnTo>
                    <a:lnTo>
                      <a:pt x="81" y="0"/>
                    </a:lnTo>
                    <a:lnTo>
                      <a:pt x="117" y="0"/>
                    </a:lnTo>
                    <a:lnTo>
                      <a:pt x="79" y="51"/>
                    </a:lnTo>
                    <a:lnTo>
                      <a:pt x="118" y="105"/>
                    </a:lnTo>
                    <a:lnTo>
                      <a:pt x="84" y="105"/>
                    </a:lnTo>
                    <a:lnTo>
                      <a:pt x="59" y="72"/>
                    </a:lnTo>
                    <a:lnTo>
                      <a:pt x="36" y="105"/>
                    </a:lnTo>
                    <a:lnTo>
                      <a:pt x="0" y="105"/>
                    </a:lnTo>
                    <a:lnTo>
                      <a:pt x="4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23" name="Freeform 125"/>
              <p:cNvSpPr>
                <a:spLocks noEditPoints="1"/>
              </p:cNvSpPr>
              <p:nvPr/>
            </p:nvSpPr>
            <p:spPr bwMode="auto">
              <a:xfrm>
                <a:off x="2014" y="1888"/>
                <a:ext cx="38" cy="49"/>
              </a:xfrm>
              <a:custGeom>
                <a:avLst/>
                <a:gdLst>
                  <a:gd name="T0" fmla="*/ 34 w 113"/>
                  <a:gd name="T1" fmla="*/ 93 h 148"/>
                  <a:gd name="T2" fmla="*/ 34 w 113"/>
                  <a:gd name="T3" fmla="*/ 148 h 148"/>
                  <a:gd name="T4" fmla="*/ 0 w 113"/>
                  <a:gd name="T5" fmla="*/ 148 h 148"/>
                  <a:gd name="T6" fmla="*/ 0 w 113"/>
                  <a:gd name="T7" fmla="*/ 3 h 148"/>
                  <a:gd name="T8" fmla="*/ 34 w 113"/>
                  <a:gd name="T9" fmla="*/ 3 h 148"/>
                  <a:gd name="T10" fmla="*/ 34 w 113"/>
                  <a:gd name="T11" fmla="*/ 18 h 148"/>
                  <a:gd name="T12" fmla="*/ 41 w 113"/>
                  <a:gd name="T13" fmla="*/ 10 h 148"/>
                  <a:gd name="T14" fmla="*/ 49 w 113"/>
                  <a:gd name="T15" fmla="*/ 5 h 148"/>
                  <a:gd name="T16" fmla="*/ 58 w 113"/>
                  <a:gd name="T17" fmla="*/ 1 h 148"/>
                  <a:gd name="T18" fmla="*/ 68 w 113"/>
                  <a:gd name="T19" fmla="*/ 0 h 148"/>
                  <a:gd name="T20" fmla="*/ 78 w 113"/>
                  <a:gd name="T21" fmla="*/ 1 h 148"/>
                  <a:gd name="T22" fmla="*/ 94 w 113"/>
                  <a:gd name="T23" fmla="*/ 8 h 148"/>
                  <a:gd name="T24" fmla="*/ 100 w 113"/>
                  <a:gd name="T25" fmla="*/ 16 h 148"/>
                  <a:gd name="T26" fmla="*/ 106 w 113"/>
                  <a:gd name="T27" fmla="*/ 24 h 148"/>
                  <a:gd name="T28" fmla="*/ 111 w 113"/>
                  <a:gd name="T29" fmla="*/ 44 h 148"/>
                  <a:gd name="T30" fmla="*/ 113 w 113"/>
                  <a:gd name="T31" fmla="*/ 56 h 148"/>
                  <a:gd name="T32" fmla="*/ 111 w 113"/>
                  <a:gd name="T33" fmla="*/ 67 h 148"/>
                  <a:gd name="T34" fmla="*/ 106 w 113"/>
                  <a:gd name="T35" fmla="*/ 88 h 148"/>
                  <a:gd name="T36" fmla="*/ 100 w 113"/>
                  <a:gd name="T37" fmla="*/ 95 h 148"/>
                  <a:gd name="T38" fmla="*/ 94 w 113"/>
                  <a:gd name="T39" fmla="*/ 102 h 148"/>
                  <a:gd name="T40" fmla="*/ 78 w 113"/>
                  <a:gd name="T41" fmla="*/ 111 h 148"/>
                  <a:gd name="T42" fmla="*/ 68 w 113"/>
                  <a:gd name="T43" fmla="*/ 111 h 148"/>
                  <a:gd name="T44" fmla="*/ 58 w 113"/>
                  <a:gd name="T45" fmla="*/ 111 h 148"/>
                  <a:gd name="T46" fmla="*/ 49 w 113"/>
                  <a:gd name="T47" fmla="*/ 106 h 148"/>
                  <a:gd name="T48" fmla="*/ 41 w 113"/>
                  <a:gd name="T49" fmla="*/ 101 h 148"/>
                  <a:gd name="T50" fmla="*/ 34 w 113"/>
                  <a:gd name="T51" fmla="*/ 93 h 148"/>
                  <a:gd name="T52" fmla="*/ 55 w 113"/>
                  <a:gd name="T53" fmla="*/ 24 h 148"/>
                  <a:gd name="T54" fmla="*/ 45 w 113"/>
                  <a:gd name="T55" fmla="*/ 26 h 148"/>
                  <a:gd name="T56" fmla="*/ 39 w 113"/>
                  <a:gd name="T57" fmla="*/ 33 h 148"/>
                  <a:gd name="T58" fmla="*/ 35 w 113"/>
                  <a:gd name="T59" fmla="*/ 41 h 148"/>
                  <a:gd name="T60" fmla="*/ 34 w 113"/>
                  <a:gd name="T61" fmla="*/ 56 h 148"/>
                  <a:gd name="T62" fmla="*/ 35 w 113"/>
                  <a:gd name="T63" fmla="*/ 69 h 148"/>
                  <a:gd name="T64" fmla="*/ 39 w 113"/>
                  <a:gd name="T65" fmla="*/ 79 h 148"/>
                  <a:gd name="T66" fmla="*/ 45 w 113"/>
                  <a:gd name="T67" fmla="*/ 85 h 148"/>
                  <a:gd name="T68" fmla="*/ 55 w 113"/>
                  <a:gd name="T69" fmla="*/ 86 h 148"/>
                  <a:gd name="T70" fmla="*/ 65 w 113"/>
                  <a:gd name="T71" fmla="*/ 85 h 148"/>
                  <a:gd name="T72" fmla="*/ 73 w 113"/>
                  <a:gd name="T73" fmla="*/ 79 h 148"/>
                  <a:gd name="T74" fmla="*/ 77 w 113"/>
                  <a:gd name="T75" fmla="*/ 69 h 148"/>
                  <a:gd name="T76" fmla="*/ 78 w 113"/>
                  <a:gd name="T77" fmla="*/ 56 h 148"/>
                  <a:gd name="T78" fmla="*/ 77 w 113"/>
                  <a:gd name="T79" fmla="*/ 41 h 148"/>
                  <a:gd name="T80" fmla="*/ 73 w 113"/>
                  <a:gd name="T81" fmla="*/ 33 h 148"/>
                  <a:gd name="T82" fmla="*/ 65 w 113"/>
                  <a:gd name="T83" fmla="*/ 26 h 148"/>
                  <a:gd name="T84" fmla="*/ 55 w 113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3" h="148" extrusionOk="0">
                    <a:moveTo>
                      <a:pt x="34" y="93"/>
                    </a:moveTo>
                    <a:lnTo>
                      <a:pt x="34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8" y="0"/>
                    </a:lnTo>
                    <a:lnTo>
                      <a:pt x="78" y="1"/>
                    </a:lnTo>
                    <a:lnTo>
                      <a:pt x="94" y="8"/>
                    </a:lnTo>
                    <a:lnTo>
                      <a:pt x="100" y="16"/>
                    </a:lnTo>
                    <a:lnTo>
                      <a:pt x="106" y="24"/>
                    </a:lnTo>
                    <a:lnTo>
                      <a:pt x="111" y="44"/>
                    </a:lnTo>
                    <a:lnTo>
                      <a:pt x="113" y="56"/>
                    </a:lnTo>
                    <a:lnTo>
                      <a:pt x="111" y="67"/>
                    </a:lnTo>
                    <a:lnTo>
                      <a:pt x="106" y="88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1"/>
                    </a:lnTo>
                    <a:lnTo>
                      <a:pt x="68" y="111"/>
                    </a:lnTo>
                    <a:lnTo>
                      <a:pt x="58" y="111"/>
                    </a:lnTo>
                    <a:lnTo>
                      <a:pt x="49" y="106"/>
                    </a:lnTo>
                    <a:lnTo>
                      <a:pt x="41" y="101"/>
                    </a:lnTo>
                    <a:lnTo>
                      <a:pt x="34" y="93"/>
                    </a:lnTo>
                    <a:close/>
                    <a:moveTo>
                      <a:pt x="55" y="24"/>
                    </a:moveTo>
                    <a:lnTo>
                      <a:pt x="45" y="26"/>
                    </a:lnTo>
                    <a:lnTo>
                      <a:pt x="39" y="33"/>
                    </a:lnTo>
                    <a:lnTo>
                      <a:pt x="35" y="41"/>
                    </a:lnTo>
                    <a:lnTo>
                      <a:pt x="34" y="56"/>
                    </a:lnTo>
                    <a:lnTo>
                      <a:pt x="35" y="69"/>
                    </a:lnTo>
                    <a:lnTo>
                      <a:pt x="39" y="79"/>
                    </a:lnTo>
                    <a:lnTo>
                      <a:pt x="45" y="85"/>
                    </a:lnTo>
                    <a:lnTo>
                      <a:pt x="55" y="86"/>
                    </a:lnTo>
                    <a:lnTo>
                      <a:pt x="65" y="85"/>
                    </a:lnTo>
                    <a:lnTo>
                      <a:pt x="73" y="79"/>
                    </a:lnTo>
                    <a:lnTo>
                      <a:pt x="77" y="69"/>
                    </a:lnTo>
                    <a:lnTo>
                      <a:pt x="78" y="56"/>
                    </a:lnTo>
                    <a:lnTo>
                      <a:pt x="77" y="41"/>
                    </a:lnTo>
                    <a:lnTo>
                      <a:pt x="73" y="33"/>
                    </a:lnTo>
                    <a:lnTo>
                      <a:pt x="65" y="26"/>
                    </a:lnTo>
                    <a:lnTo>
                      <a:pt x="55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24" name="Freeform 126"/>
              <p:cNvSpPr>
                <a:spLocks noEditPoints="1"/>
              </p:cNvSpPr>
              <p:nvPr/>
            </p:nvSpPr>
            <p:spPr bwMode="auto">
              <a:xfrm>
                <a:off x="2058" y="1888"/>
                <a:ext cx="37" cy="37"/>
              </a:xfrm>
              <a:custGeom>
                <a:avLst/>
                <a:gdLst>
                  <a:gd name="T0" fmla="*/ 113 w 113"/>
                  <a:gd name="T1" fmla="*/ 56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6 h 111"/>
                  <a:gd name="T8" fmla="*/ 42 w 113"/>
                  <a:gd name="T9" fmla="*/ 82 h 111"/>
                  <a:gd name="T10" fmla="*/ 51 w 113"/>
                  <a:gd name="T11" fmla="*/ 88 h 111"/>
                  <a:gd name="T12" fmla="*/ 64 w 113"/>
                  <a:gd name="T13" fmla="*/ 89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6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1 h 111"/>
                  <a:gd name="T34" fmla="*/ 23 w 113"/>
                  <a:gd name="T35" fmla="*/ 103 h 111"/>
                  <a:gd name="T36" fmla="*/ 16 w 113"/>
                  <a:gd name="T37" fmla="*/ 96 h 111"/>
                  <a:gd name="T38" fmla="*/ 9 w 113"/>
                  <a:gd name="T39" fmla="*/ 89 h 111"/>
                  <a:gd name="T40" fmla="*/ 0 w 113"/>
                  <a:gd name="T41" fmla="*/ 69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8 h 111"/>
                  <a:gd name="T52" fmla="*/ 45 w 113"/>
                  <a:gd name="T53" fmla="*/ 1 h 111"/>
                  <a:gd name="T54" fmla="*/ 58 w 113"/>
                  <a:gd name="T55" fmla="*/ 0 h 111"/>
                  <a:gd name="T56" fmla="*/ 69 w 113"/>
                  <a:gd name="T57" fmla="*/ 1 h 111"/>
                  <a:gd name="T58" fmla="*/ 90 w 113"/>
                  <a:gd name="T59" fmla="*/ 8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6 h 111"/>
                  <a:gd name="T68" fmla="*/ 78 w 113"/>
                  <a:gd name="T69" fmla="*/ 44 h 111"/>
                  <a:gd name="T70" fmla="*/ 77 w 113"/>
                  <a:gd name="T71" fmla="*/ 36 h 111"/>
                  <a:gd name="T72" fmla="*/ 72 w 113"/>
                  <a:gd name="T73" fmla="*/ 29 h 111"/>
                  <a:gd name="T74" fmla="*/ 66 w 113"/>
                  <a:gd name="T75" fmla="*/ 24 h 111"/>
                  <a:gd name="T76" fmla="*/ 58 w 113"/>
                  <a:gd name="T77" fmla="*/ 23 h 111"/>
                  <a:gd name="T78" fmla="*/ 49 w 113"/>
                  <a:gd name="T79" fmla="*/ 24 h 111"/>
                  <a:gd name="T80" fmla="*/ 42 w 113"/>
                  <a:gd name="T81" fmla="*/ 29 h 111"/>
                  <a:gd name="T82" fmla="*/ 36 w 113"/>
                  <a:gd name="T83" fmla="*/ 34 h 111"/>
                  <a:gd name="T84" fmla="*/ 35 w 113"/>
                  <a:gd name="T85" fmla="*/ 44 h 111"/>
                  <a:gd name="T86" fmla="*/ 78 w 113"/>
                  <a:gd name="T8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 extrusionOk="0">
                    <a:moveTo>
                      <a:pt x="113" y="56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6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4" y="89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6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1"/>
                    </a:lnTo>
                    <a:lnTo>
                      <a:pt x="23" y="103"/>
                    </a:lnTo>
                    <a:lnTo>
                      <a:pt x="16" y="96"/>
                    </a:lnTo>
                    <a:lnTo>
                      <a:pt x="9" y="89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69" y="1"/>
                    </a:lnTo>
                    <a:lnTo>
                      <a:pt x="90" y="8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6"/>
                    </a:lnTo>
                    <a:close/>
                    <a:moveTo>
                      <a:pt x="78" y="44"/>
                    </a:moveTo>
                    <a:lnTo>
                      <a:pt x="77" y="36"/>
                    </a:lnTo>
                    <a:lnTo>
                      <a:pt x="72" y="29"/>
                    </a:lnTo>
                    <a:lnTo>
                      <a:pt x="66" y="24"/>
                    </a:lnTo>
                    <a:lnTo>
                      <a:pt x="58" y="23"/>
                    </a:lnTo>
                    <a:lnTo>
                      <a:pt x="49" y="24"/>
                    </a:lnTo>
                    <a:lnTo>
                      <a:pt x="42" y="29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25" name="Freeform 127"/>
              <p:cNvSpPr/>
              <p:nvPr/>
            </p:nvSpPr>
            <p:spPr bwMode="auto">
              <a:xfrm>
                <a:off x="2103" y="1888"/>
                <a:ext cx="27" cy="36"/>
              </a:xfrm>
              <a:custGeom>
                <a:avLst/>
                <a:gdLst>
                  <a:gd name="T0" fmla="*/ 79 w 79"/>
                  <a:gd name="T1" fmla="*/ 31 h 108"/>
                  <a:gd name="T2" fmla="*/ 75 w 79"/>
                  <a:gd name="T3" fmla="*/ 30 h 108"/>
                  <a:gd name="T4" fmla="*/ 71 w 79"/>
                  <a:gd name="T5" fmla="*/ 29 h 108"/>
                  <a:gd name="T6" fmla="*/ 66 w 79"/>
                  <a:gd name="T7" fmla="*/ 27 h 108"/>
                  <a:gd name="T8" fmla="*/ 61 w 79"/>
                  <a:gd name="T9" fmla="*/ 27 h 108"/>
                  <a:gd name="T10" fmla="*/ 49 w 79"/>
                  <a:gd name="T11" fmla="*/ 29 h 108"/>
                  <a:gd name="T12" fmla="*/ 42 w 79"/>
                  <a:gd name="T13" fmla="*/ 36 h 108"/>
                  <a:gd name="T14" fmla="*/ 36 w 79"/>
                  <a:gd name="T15" fmla="*/ 46 h 108"/>
                  <a:gd name="T16" fmla="*/ 35 w 79"/>
                  <a:gd name="T17" fmla="*/ 60 h 108"/>
                  <a:gd name="T18" fmla="*/ 35 w 79"/>
                  <a:gd name="T19" fmla="*/ 108 h 108"/>
                  <a:gd name="T20" fmla="*/ 0 w 79"/>
                  <a:gd name="T21" fmla="*/ 108 h 108"/>
                  <a:gd name="T22" fmla="*/ 0 w 79"/>
                  <a:gd name="T23" fmla="*/ 3 h 108"/>
                  <a:gd name="T24" fmla="*/ 35 w 79"/>
                  <a:gd name="T25" fmla="*/ 3 h 108"/>
                  <a:gd name="T26" fmla="*/ 35 w 79"/>
                  <a:gd name="T27" fmla="*/ 20 h 108"/>
                  <a:gd name="T28" fmla="*/ 40 w 79"/>
                  <a:gd name="T29" fmla="*/ 11 h 108"/>
                  <a:gd name="T30" fmla="*/ 49 w 79"/>
                  <a:gd name="T31" fmla="*/ 5 h 108"/>
                  <a:gd name="T32" fmla="*/ 58 w 79"/>
                  <a:gd name="T33" fmla="*/ 1 h 108"/>
                  <a:gd name="T34" fmla="*/ 69 w 79"/>
                  <a:gd name="T35" fmla="*/ 0 h 108"/>
                  <a:gd name="T36" fmla="*/ 71 w 79"/>
                  <a:gd name="T37" fmla="*/ 1 h 108"/>
                  <a:gd name="T38" fmla="*/ 74 w 79"/>
                  <a:gd name="T39" fmla="*/ 1 h 108"/>
                  <a:gd name="T40" fmla="*/ 75 w 79"/>
                  <a:gd name="T41" fmla="*/ 1 h 108"/>
                  <a:gd name="T42" fmla="*/ 79 w 79"/>
                  <a:gd name="T43" fmla="*/ 1 h 108"/>
                  <a:gd name="T44" fmla="*/ 79 w 79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08" extrusionOk="0">
                    <a:moveTo>
                      <a:pt x="79" y="31"/>
                    </a:moveTo>
                    <a:lnTo>
                      <a:pt x="75" y="30"/>
                    </a:lnTo>
                    <a:lnTo>
                      <a:pt x="71" y="29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2" y="36"/>
                    </a:lnTo>
                    <a:lnTo>
                      <a:pt x="36" y="46"/>
                    </a:lnTo>
                    <a:lnTo>
                      <a:pt x="35" y="60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0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4" y="1"/>
                    </a:lnTo>
                    <a:lnTo>
                      <a:pt x="75" y="1"/>
                    </a:lnTo>
                    <a:lnTo>
                      <a:pt x="79" y="1"/>
                    </a:lnTo>
                    <a:lnTo>
                      <a:pt x="79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26" name="Freeform 128"/>
              <p:cNvSpPr/>
              <p:nvPr/>
            </p:nvSpPr>
            <p:spPr bwMode="auto">
              <a:xfrm>
                <a:off x="2131" y="1879"/>
                <a:ext cx="28" cy="45"/>
              </a:xfrm>
              <a:custGeom>
                <a:avLst/>
                <a:gdLst>
                  <a:gd name="T0" fmla="*/ 51 w 85"/>
                  <a:gd name="T1" fmla="*/ 0 h 134"/>
                  <a:gd name="T2" fmla="*/ 51 w 85"/>
                  <a:gd name="T3" fmla="*/ 29 h 134"/>
                  <a:gd name="T4" fmla="*/ 85 w 85"/>
                  <a:gd name="T5" fmla="*/ 29 h 134"/>
                  <a:gd name="T6" fmla="*/ 85 w 85"/>
                  <a:gd name="T7" fmla="*/ 53 h 134"/>
                  <a:gd name="T8" fmla="*/ 51 w 85"/>
                  <a:gd name="T9" fmla="*/ 53 h 134"/>
                  <a:gd name="T10" fmla="*/ 51 w 85"/>
                  <a:gd name="T11" fmla="*/ 98 h 134"/>
                  <a:gd name="T12" fmla="*/ 51 w 85"/>
                  <a:gd name="T13" fmla="*/ 103 h 134"/>
                  <a:gd name="T14" fmla="*/ 54 w 85"/>
                  <a:gd name="T15" fmla="*/ 108 h 134"/>
                  <a:gd name="T16" fmla="*/ 58 w 85"/>
                  <a:gd name="T17" fmla="*/ 109 h 134"/>
                  <a:gd name="T18" fmla="*/ 65 w 85"/>
                  <a:gd name="T19" fmla="*/ 111 h 134"/>
                  <a:gd name="T20" fmla="*/ 82 w 85"/>
                  <a:gd name="T21" fmla="*/ 111 h 134"/>
                  <a:gd name="T22" fmla="*/ 82 w 85"/>
                  <a:gd name="T23" fmla="*/ 134 h 134"/>
                  <a:gd name="T24" fmla="*/ 54 w 85"/>
                  <a:gd name="T25" fmla="*/ 134 h 134"/>
                  <a:gd name="T26" fmla="*/ 35 w 85"/>
                  <a:gd name="T27" fmla="*/ 132 h 134"/>
                  <a:gd name="T28" fmla="*/ 25 w 85"/>
                  <a:gd name="T29" fmla="*/ 125 h 134"/>
                  <a:gd name="T30" fmla="*/ 18 w 85"/>
                  <a:gd name="T31" fmla="*/ 115 h 134"/>
                  <a:gd name="T32" fmla="*/ 18 w 85"/>
                  <a:gd name="T33" fmla="*/ 98 h 134"/>
                  <a:gd name="T34" fmla="*/ 18 w 85"/>
                  <a:gd name="T35" fmla="*/ 53 h 134"/>
                  <a:gd name="T36" fmla="*/ 0 w 85"/>
                  <a:gd name="T37" fmla="*/ 53 h 134"/>
                  <a:gd name="T38" fmla="*/ 0 w 85"/>
                  <a:gd name="T39" fmla="*/ 29 h 134"/>
                  <a:gd name="T40" fmla="*/ 18 w 85"/>
                  <a:gd name="T41" fmla="*/ 29 h 134"/>
                  <a:gd name="T42" fmla="*/ 18 w 85"/>
                  <a:gd name="T43" fmla="*/ 0 h 134"/>
                  <a:gd name="T44" fmla="*/ 51 w 85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4" extrusionOk="0">
                    <a:moveTo>
                      <a:pt x="51" y="0"/>
                    </a:moveTo>
                    <a:lnTo>
                      <a:pt x="51" y="29"/>
                    </a:lnTo>
                    <a:lnTo>
                      <a:pt x="85" y="29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3"/>
                    </a:lnTo>
                    <a:lnTo>
                      <a:pt x="54" y="108"/>
                    </a:lnTo>
                    <a:lnTo>
                      <a:pt x="58" y="109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4"/>
                    </a:lnTo>
                    <a:lnTo>
                      <a:pt x="54" y="134"/>
                    </a:lnTo>
                    <a:lnTo>
                      <a:pt x="35" y="132"/>
                    </a:lnTo>
                    <a:lnTo>
                      <a:pt x="25" y="125"/>
                    </a:lnTo>
                    <a:lnTo>
                      <a:pt x="18" y="115"/>
                    </a:lnTo>
                    <a:lnTo>
                      <a:pt x="18" y="98"/>
                    </a:lnTo>
                    <a:lnTo>
                      <a:pt x="18" y="53"/>
                    </a:lnTo>
                    <a:lnTo>
                      <a:pt x="0" y="53"/>
                    </a:lnTo>
                    <a:lnTo>
                      <a:pt x="0" y="29"/>
                    </a:lnTo>
                    <a:lnTo>
                      <a:pt x="18" y="29"/>
                    </a:lnTo>
                    <a:lnTo>
                      <a:pt x="18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27" name="Freeform 129"/>
              <p:cNvSpPr/>
              <p:nvPr/>
            </p:nvSpPr>
            <p:spPr bwMode="auto">
              <a:xfrm>
                <a:off x="2164" y="1888"/>
                <a:ext cx="32" cy="37"/>
              </a:xfrm>
              <a:custGeom>
                <a:avLst/>
                <a:gdLst>
                  <a:gd name="T0" fmla="*/ 88 w 95"/>
                  <a:gd name="T1" fmla="*/ 7 h 111"/>
                  <a:gd name="T2" fmla="*/ 88 w 95"/>
                  <a:gd name="T3" fmla="*/ 31 h 111"/>
                  <a:gd name="T4" fmla="*/ 78 w 95"/>
                  <a:gd name="T5" fmla="*/ 27 h 111"/>
                  <a:gd name="T6" fmla="*/ 67 w 95"/>
                  <a:gd name="T7" fmla="*/ 26 h 111"/>
                  <a:gd name="T8" fmla="*/ 57 w 95"/>
                  <a:gd name="T9" fmla="*/ 23 h 111"/>
                  <a:gd name="T10" fmla="*/ 49 w 95"/>
                  <a:gd name="T11" fmla="*/ 23 h 111"/>
                  <a:gd name="T12" fmla="*/ 39 w 95"/>
                  <a:gd name="T13" fmla="*/ 23 h 111"/>
                  <a:gd name="T14" fmla="*/ 34 w 95"/>
                  <a:gd name="T15" fmla="*/ 26 h 111"/>
                  <a:gd name="T16" fmla="*/ 30 w 95"/>
                  <a:gd name="T17" fmla="*/ 29 h 111"/>
                  <a:gd name="T18" fmla="*/ 29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1 h 111"/>
                  <a:gd name="T28" fmla="*/ 52 w 95"/>
                  <a:gd name="T29" fmla="*/ 43 h 111"/>
                  <a:gd name="T30" fmla="*/ 75 w 95"/>
                  <a:gd name="T31" fmla="*/ 47 h 111"/>
                  <a:gd name="T32" fmla="*/ 86 w 95"/>
                  <a:gd name="T33" fmla="*/ 53 h 111"/>
                  <a:gd name="T34" fmla="*/ 93 w 95"/>
                  <a:gd name="T35" fmla="*/ 63 h 111"/>
                  <a:gd name="T36" fmla="*/ 95 w 95"/>
                  <a:gd name="T37" fmla="*/ 77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09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09 h 111"/>
                  <a:gd name="T52" fmla="*/ 13 w 95"/>
                  <a:gd name="T53" fmla="*/ 108 h 111"/>
                  <a:gd name="T54" fmla="*/ 1 w 95"/>
                  <a:gd name="T55" fmla="*/ 103 h 111"/>
                  <a:gd name="T56" fmla="*/ 1 w 95"/>
                  <a:gd name="T57" fmla="*/ 79 h 111"/>
                  <a:gd name="T58" fmla="*/ 11 w 95"/>
                  <a:gd name="T59" fmla="*/ 83 h 111"/>
                  <a:gd name="T60" fmla="*/ 21 w 95"/>
                  <a:gd name="T61" fmla="*/ 86 h 111"/>
                  <a:gd name="T62" fmla="*/ 33 w 95"/>
                  <a:gd name="T63" fmla="*/ 88 h 111"/>
                  <a:gd name="T64" fmla="*/ 43 w 95"/>
                  <a:gd name="T65" fmla="*/ 89 h 111"/>
                  <a:gd name="T66" fmla="*/ 52 w 95"/>
                  <a:gd name="T67" fmla="*/ 88 h 111"/>
                  <a:gd name="T68" fmla="*/ 57 w 95"/>
                  <a:gd name="T69" fmla="*/ 86 h 111"/>
                  <a:gd name="T70" fmla="*/ 62 w 95"/>
                  <a:gd name="T71" fmla="*/ 82 h 111"/>
                  <a:gd name="T72" fmla="*/ 63 w 95"/>
                  <a:gd name="T73" fmla="*/ 77 h 111"/>
                  <a:gd name="T74" fmla="*/ 62 w 95"/>
                  <a:gd name="T75" fmla="*/ 73 h 111"/>
                  <a:gd name="T76" fmla="*/ 59 w 95"/>
                  <a:gd name="T77" fmla="*/ 70 h 111"/>
                  <a:gd name="T78" fmla="*/ 54 w 95"/>
                  <a:gd name="T79" fmla="*/ 69 h 111"/>
                  <a:gd name="T80" fmla="*/ 46 w 95"/>
                  <a:gd name="T81" fmla="*/ 67 h 111"/>
                  <a:gd name="T82" fmla="*/ 40 w 95"/>
                  <a:gd name="T83" fmla="*/ 67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7 h 111"/>
                  <a:gd name="T90" fmla="*/ 0 w 95"/>
                  <a:gd name="T91" fmla="*/ 33 h 111"/>
                  <a:gd name="T92" fmla="*/ 1 w 95"/>
                  <a:gd name="T93" fmla="*/ 18 h 111"/>
                  <a:gd name="T94" fmla="*/ 11 w 95"/>
                  <a:gd name="T95" fmla="*/ 8 h 111"/>
                  <a:gd name="T96" fmla="*/ 24 w 95"/>
                  <a:gd name="T97" fmla="*/ 1 h 111"/>
                  <a:gd name="T98" fmla="*/ 46 w 95"/>
                  <a:gd name="T99" fmla="*/ 0 h 111"/>
                  <a:gd name="T100" fmla="*/ 56 w 95"/>
                  <a:gd name="T101" fmla="*/ 1 h 111"/>
                  <a:gd name="T102" fmla="*/ 66 w 95"/>
                  <a:gd name="T103" fmla="*/ 1 h 111"/>
                  <a:gd name="T104" fmla="*/ 76 w 95"/>
                  <a:gd name="T105" fmla="*/ 4 h 111"/>
                  <a:gd name="T106" fmla="*/ 88 w 95"/>
                  <a:gd name="T107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 extrusionOk="0">
                    <a:moveTo>
                      <a:pt x="88" y="7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7" y="26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39" y="23"/>
                    </a:lnTo>
                    <a:lnTo>
                      <a:pt x="34" y="26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7"/>
                    </a:lnTo>
                    <a:lnTo>
                      <a:pt x="86" y="53"/>
                    </a:lnTo>
                    <a:lnTo>
                      <a:pt x="93" y="63"/>
                    </a:lnTo>
                    <a:lnTo>
                      <a:pt x="95" y="77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09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09"/>
                    </a:lnTo>
                    <a:lnTo>
                      <a:pt x="13" y="108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8"/>
                    </a:lnTo>
                    <a:lnTo>
                      <a:pt x="43" y="89"/>
                    </a:lnTo>
                    <a:lnTo>
                      <a:pt x="52" y="88"/>
                    </a:lnTo>
                    <a:lnTo>
                      <a:pt x="57" y="86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2" y="73"/>
                    </a:lnTo>
                    <a:lnTo>
                      <a:pt x="59" y="70"/>
                    </a:lnTo>
                    <a:lnTo>
                      <a:pt x="54" y="69"/>
                    </a:lnTo>
                    <a:lnTo>
                      <a:pt x="46" y="67"/>
                    </a:lnTo>
                    <a:lnTo>
                      <a:pt x="40" y="67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1"/>
                    </a:lnTo>
                    <a:lnTo>
                      <a:pt x="66" y="1"/>
                    </a:lnTo>
                    <a:lnTo>
                      <a:pt x="76" y="4"/>
                    </a:lnTo>
                    <a:lnTo>
                      <a:pt x="8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28" name="Freeform 130"/>
              <p:cNvSpPr>
                <a:spLocks noEditPoints="1"/>
              </p:cNvSpPr>
              <p:nvPr/>
            </p:nvSpPr>
            <p:spPr bwMode="auto">
              <a:xfrm>
                <a:off x="1318" y="1305"/>
                <a:ext cx="44" cy="47"/>
              </a:xfrm>
              <a:custGeom>
                <a:avLst/>
                <a:gdLst>
                  <a:gd name="T0" fmla="*/ 36 w 131"/>
                  <a:gd name="T1" fmla="*/ 27 h 140"/>
                  <a:gd name="T2" fmla="*/ 36 w 131"/>
                  <a:gd name="T3" fmla="*/ 112 h 140"/>
                  <a:gd name="T4" fmla="*/ 49 w 131"/>
                  <a:gd name="T5" fmla="*/ 112 h 140"/>
                  <a:gd name="T6" fmla="*/ 69 w 131"/>
                  <a:gd name="T7" fmla="*/ 111 h 140"/>
                  <a:gd name="T8" fmla="*/ 82 w 131"/>
                  <a:gd name="T9" fmla="*/ 101 h 140"/>
                  <a:gd name="T10" fmla="*/ 87 w 131"/>
                  <a:gd name="T11" fmla="*/ 95 h 140"/>
                  <a:gd name="T12" fmla="*/ 93 w 131"/>
                  <a:gd name="T13" fmla="*/ 79 h 140"/>
                  <a:gd name="T14" fmla="*/ 93 w 131"/>
                  <a:gd name="T15" fmla="*/ 69 h 140"/>
                  <a:gd name="T16" fmla="*/ 92 w 131"/>
                  <a:gd name="T17" fmla="*/ 50 h 140"/>
                  <a:gd name="T18" fmla="*/ 82 w 131"/>
                  <a:gd name="T19" fmla="*/ 37 h 140"/>
                  <a:gd name="T20" fmla="*/ 69 w 131"/>
                  <a:gd name="T21" fmla="*/ 29 h 140"/>
                  <a:gd name="T22" fmla="*/ 49 w 131"/>
                  <a:gd name="T23" fmla="*/ 27 h 140"/>
                  <a:gd name="T24" fmla="*/ 36 w 131"/>
                  <a:gd name="T25" fmla="*/ 27 h 140"/>
                  <a:gd name="T26" fmla="*/ 0 w 131"/>
                  <a:gd name="T27" fmla="*/ 0 h 140"/>
                  <a:gd name="T28" fmla="*/ 37 w 131"/>
                  <a:gd name="T29" fmla="*/ 0 h 140"/>
                  <a:gd name="T30" fmla="*/ 66 w 131"/>
                  <a:gd name="T31" fmla="*/ 0 h 140"/>
                  <a:gd name="T32" fmla="*/ 85 w 131"/>
                  <a:gd name="T33" fmla="*/ 4 h 140"/>
                  <a:gd name="T34" fmla="*/ 99 w 131"/>
                  <a:gd name="T35" fmla="*/ 10 h 140"/>
                  <a:gd name="T36" fmla="*/ 112 w 131"/>
                  <a:gd name="T37" fmla="*/ 20 h 140"/>
                  <a:gd name="T38" fmla="*/ 121 w 131"/>
                  <a:gd name="T39" fmla="*/ 30 h 140"/>
                  <a:gd name="T40" fmla="*/ 126 w 131"/>
                  <a:gd name="T41" fmla="*/ 42 h 140"/>
                  <a:gd name="T42" fmla="*/ 131 w 131"/>
                  <a:gd name="T43" fmla="*/ 55 h 140"/>
                  <a:gd name="T44" fmla="*/ 131 w 131"/>
                  <a:gd name="T45" fmla="*/ 69 h 140"/>
                  <a:gd name="T46" fmla="*/ 131 w 131"/>
                  <a:gd name="T47" fmla="*/ 85 h 140"/>
                  <a:gd name="T48" fmla="*/ 126 w 131"/>
                  <a:gd name="T49" fmla="*/ 98 h 140"/>
                  <a:gd name="T50" fmla="*/ 121 w 131"/>
                  <a:gd name="T51" fmla="*/ 109 h 140"/>
                  <a:gd name="T52" fmla="*/ 112 w 131"/>
                  <a:gd name="T53" fmla="*/ 119 h 140"/>
                  <a:gd name="T54" fmla="*/ 99 w 131"/>
                  <a:gd name="T55" fmla="*/ 129 h 140"/>
                  <a:gd name="T56" fmla="*/ 85 w 131"/>
                  <a:gd name="T57" fmla="*/ 135 h 140"/>
                  <a:gd name="T58" fmla="*/ 66 w 131"/>
                  <a:gd name="T59" fmla="*/ 138 h 140"/>
                  <a:gd name="T60" fmla="*/ 37 w 131"/>
                  <a:gd name="T61" fmla="*/ 140 h 140"/>
                  <a:gd name="T62" fmla="*/ 0 w 131"/>
                  <a:gd name="T63" fmla="*/ 140 h 140"/>
                  <a:gd name="T64" fmla="*/ 0 w 131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1" h="140" extrusionOk="0">
                    <a:moveTo>
                      <a:pt x="36" y="27"/>
                    </a:moveTo>
                    <a:lnTo>
                      <a:pt x="36" y="112"/>
                    </a:lnTo>
                    <a:lnTo>
                      <a:pt x="49" y="112"/>
                    </a:lnTo>
                    <a:lnTo>
                      <a:pt x="69" y="111"/>
                    </a:lnTo>
                    <a:lnTo>
                      <a:pt x="82" y="101"/>
                    </a:lnTo>
                    <a:lnTo>
                      <a:pt x="87" y="95"/>
                    </a:lnTo>
                    <a:lnTo>
                      <a:pt x="93" y="79"/>
                    </a:lnTo>
                    <a:lnTo>
                      <a:pt x="93" y="69"/>
                    </a:lnTo>
                    <a:lnTo>
                      <a:pt x="92" y="50"/>
                    </a:lnTo>
                    <a:lnTo>
                      <a:pt x="82" y="37"/>
                    </a:lnTo>
                    <a:lnTo>
                      <a:pt x="69" y="29"/>
                    </a:lnTo>
                    <a:lnTo>
                      <a:pt x="49" y="27"/>
                    </a:lnTo>
                    <a:lnTo>
                      <a:pt x="36" y="27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66" y="0"/>
                    </a:lnTo>
                    <a:lnTo>
                      <a:pt x="85" y="4"/>
                    </a:lnTo>
                    <a:lnTo>
                      <a:pt x="99" y="10"/>
                    </a:lnTo>
                    <a:lnTo>
                      <a:pt x="112" y="20"/>
                    </a:lnTo>
                    <a:lnTo>
                      <a:pt x="121" y="30"/>
                    </a:lnTo>
                    <a:lnTo>
                      <a:pt x="126" y="42"/>
                    </a:lnTo>
                    <a:lnTo>
                      <a:pt x="131" y="55"/>
                    </a:lnTo>
                    <a:lnTo>
                      <a:pt x="131" y="69"/>
                    </a:lnTo>
                    <a:lnTo>
                      <a:pt x="131" y="85"/>
                    </a:lnTo>
                    <a:lnTo>
                      <a:pt x="126" y="98"/>
                    </a:lnTo>
                    <a:lnTo>
                      <a:pt x="121" y="109"/>
                    </a:lnTo>
                    <a:lnTo>
                      <a:pt x="112" y="119"/>
                    </a:lnTo>
                    <a:lnTo>
                      <a:pt x="99" y="129"/>
                    </a:lnTo>
                    <a:lnTo>
                      <a:pt x="85" y="135"/>
                    </a:lnTo>
                    <a:lnTo>
                      <a:pt x="66" y="138"/>
                    </a:lnTo>
                    <a:lnTo>
                      <a:pt x="3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29" name="Freeform 131"/>
              <p:cNvSpPr>
                <a:spLocks noEditPoints="1"/>
              </p:cNvSpPr>
              <p:nvPr/>
            </p:nvSpPr>
            <p:spPr bwMode="auto">
              <a:xfrm>
                <a:off x="1368" y="1316"/>
                <a:ext cx="37" cy="37"/>
              </a:xfrm>
              <a:custGeom>
                <a:avLst/>
                <a:gdLst>
                  <a:gd name="T0" fmla="*/ 113 w 113"/>
                  <a:gd name="T1" fmla="*/ 54 h 110"/>
                  <a:gd name="T2" fmla="*/ 113 w 113"/>
                  <a:gd name="T3" fmla="*/ 64 h 110"/>
                  <a:gd name="T4" fmla="*/ 35 w 113"/>
                  <a:gd name="T5" fmla="*/ 64 h 110"/>
                  <a:gd name="T6" fmla="*/ 36 w 113"/>
                  <a:gd name="T7" fmla="*/ 74 h 110"/>
                  <a:gd name="T8" fmla="*/ 42 w 113"/>
                  <a:gd name="T9" fmla="*/ 82 h 110"/>
                  <a:gd name="T10" fmla="*/ 51 w 113"/>
                  <a:gd name="T11" fmla="*/ 87 h 110"/>
                  <a:gd name="T12" fmla="*/ 64 w 113"/>
                  <a:gd name="T13" fmla="*/ 87 h 110"/>
                  <a:gd name="T14" fmla="*/ 74 w 113"/>
                  <a:gd name="T15" fmla="*/ 87 h 110"/>
                  <a:gd name="T16" fmla="*/ 85 w 113"/>
                  <a:gd name="T17" fmla="*/ 84 h 110"/>
                  <a:gd name="T18" fmla="*/ 97 w 113"/>
                  <a:gd name="T19" fmla="*/ 82 h 110"/>
                  <a:gd name="T20" fmla="*/ 109 w 113"/>
                  <a:gd name="T21" fmla="*/ 76 h 110"/>
                  <a:gd name="T22" fmla="*/ 109 w 113"/>
                  <a:gd name="T23" fmla="*/ 102 h 110"/>
                  <a:gd name="T24" fmla="*/ 96 w 113"/>
                  <a:gd name="T25" fmla="*/ 105 h 110"/>
                  <a:gd name="T26" fmla="*/ 84 w 113"/>
                  <a:gd name="T27" fmla="*/ 108 h 110"/>
                  <a:gd name="T28" fmla="*/ 72 w 113"/>
                  <a:gd name="T29" fmla="*/ 110 h 110"/>
                  <a:gd name="T30" fmla="*/ 61 w 113"/>
                  <a:gd name="T31" fmla="*/ 110 h 110"/>
                  <a:gd name="T32" fmla="*/ 47 w 113"/>
                  <a:gd name="T33" fmla="*/ 109 h 110"/>
                  <a:gd name="T34" fmla="*/ 25 w 113"/>
                  <a:gd name="T35" fmla="*/ 102 h 110"/>
                  <a:gd name="T36" fmla="*/ 16 w 113"/>
                  <a:gd name="T37" fmla="*/ 96 h 110"/>
                  <a:gd name="T38" fmla="*/ 9 w 113"/>
                  <a:gd name="T39" fmla="*/ 87 h 110"/>
                  <a:gd name="T40" fmla="*/ 0 w 113"/>
                  <a:gd name="T41" fmla="*/ 67 h 110"/>
                  <a:gd name="T42" fmla="*/ 0 w 113"/>
                  <a:gd name="T43" fmla="*/ 56 h 110"/>
                  <a:gd name="T44" fmla="*/ 0 w 113"/>
                  <a:gd name="T45" fmla="*/ 43 h 110"/>
                  <a:gd name="T46" fmla="*/ 9 w 113"/>
                  <a:gd name="T47" fmla="*/ 23 h 110"/>
                  <a:gd name="T48" fmla="*/ 16 w 113"/>
                  <a:gd name="T49" fmla="*/ 15 h 110"/>
                  <a:gd name="T50" fmla="*/ 23 w 113"/>
                  <a:gd name="T51" fmla="*/ 8 h 110"/>
                  <a:gd name="T52" fmla="*/ 45 w 113"/>
                  <a:gd name="T53" fmla="*/ 1 h 110"/>
                  <a:gd name="T54" fmla="*/ 58 w 113"/>
                  <a:gd name="T55" fmla="*/ 0 h 110"/>
                  <a:gd name="T56" fmla="*/ 71 w 113"/>
                  <a:gd name="T57" fmla="*/ 1 h 110"/>
                  <a:gd name="T58" fmla="*/ 90 w 113"/>
                  <a:gd name="T59" fmla="*/ 8 h 110"/>
                  <a:gd name="T60" fmla="*/ 98 w 113"/>
                  <a:gd name="T61" fmla="*/ 15 h 110"/>
                  <a:gd name="T62" fmla="*/ 104 w 113"/>
                  <a:gd name="T63" fmla="*/ 23 h 110"/>
                  <a:gd name="T64" fmla="*/ 113 w 113"/>
                  <a:gd name="T65" fmla="*/ 43 h 110"/>
                  <a:gd name="T66" fmla="*/ 113 w 113"/>
                  <a:gd name="T67" fmla="*/ 54 h 110"/>
                  <a:gd name="T68" fmla="*/ 78 w 113"/>
                  <a:gd name="T69" fmla="*/ 44 h 110"/>
                  <a:gd name="T70" fmla="*/ 77 w 113"/>
                  <a:gd name="T71" fmla="*/ 34 h 110"/>
                  <a:gd name="T72" fmla="*/ 72 w 113"/>
                  <a:gd name="T73" fmla="*/ 28 h 110"/>
                  <a:gd name="T74" fmla="*/ 67 w 113"/>
                  <a:gd name="T75" fmla="*/ 23 h 110"/>
                  <a:gd name="T76" fmla="*/ 58 w 113"/>
                  <a:gd name="T77" fmla="*/ 23 h 110"/>
                  <a:gd name="T78" fmla="*/ 49 w 113"/>
                  <a:gd name="T79" fmla="*/ 23 h 110"/>
                  <a:gd name="T80" fmla="*/ 42 w 113"/>
                  <a:gd name="T81" fmla="*/ 28 h 110"/>
                  <a:gd name="T82" fmla="*/ 36 w 113"/>
                  <a:gd name="T83" fmla="*/ 34 h 110"/>
                  <a:gd name="T84" fmla="*/ 35 w 113"/>
                  <a:gd name="T85" fmla="*/ 44 h 110"/>
                  <a:gd name="T86" fmla="*/ 78 w 113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0" extrusionOk="0">
                    <a:moveTo>
                      <a:pt x="113" y="54"/>
                    </a:moveTo>
                    <a:lnTo>
                      <a:pt x="113" y="64"/>
                    </a:lnTo>
                    <a:lnTo>
                      <a:pt x="35" y="64"/>
                    </a:lnTo>
                    <a:lnTo>
                      <a:pt x="36" y="74"/>
                    </a:lnTo>
                    <a:lnTo>
                      <a:pt x="42" y="82"/>
                    </a:lnTo>
                    <a:lnTo>
                      <a:pt x="51" y="87"/>
                    </a:lnTo>
                    <a:lnTo>
                      <a:pt x="64" y="87"/>
                    </a:lnTo>
                    <a:lnTo>
                      <a:pt x="74" y="87"/>
                    </a:lnTo>
                    <a:lnTo>
                      <a:pt x="85" y="84"/>
                    </a:lnTo>
                    <a:lnTo>
                      <a:pt x="97" y="82"/>
                    </a:lnTo>
                    <a:lnTo>
                      <a:pt x="109" y="76"/>
                    </a:lnTo>
                    <a:lnTo>
                      <a:pt x="109" y="102"/>
                    </a:lnTo>
                    <a:lnTo>
                      <a:pt x="96" y="105"/>
                    </a:lnTo>
                    <a:lnTo>
                      <a:pt x="84" y="108"/>
                    </a:lnTo>
                    <a:lnTo>
                      <a:pt x="72" y="110"/>
                    </a:lnTo>
                    <a:lnTo>
                      <a:pt x="61" y="110"/>
                    </a:lnTo>
                    <a:lnTo>
                      <a:pt x="47" y="109"/>
                    </a:lnTo>
                    <a:lnTo>
                      <a:pt x="25" y="102"/>
                    </a:lnTo>
                    <a:lnTo>
                      <a:pt x="16" y="96"/>
                    </a:lnTo>
                    <a:lnTo>
                      <a:pt x="9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1"/>
                    </a:lnTo>
                    <a:lnTo>
                      <a:pt x="58" y="0"/>
                    </a:lnTo>
                    <a:lnTo>
                      <a:pt x="71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3" y="43"/>
                    </a:lnTo>
                    <a:lnTo>
                      <a:pt x="113" y="54"/>
                    </a:lnTo>
                    <a:close/>
                    <a:moveTo>
                      <a:pt x="78" y="44"/>
                    </a:moveTo>
                    <a:lnTo>
                      <a:pt x="77" y="34"/>
                    </a:lnTo>
                    <a:lnTo>
                      <a:pt x="72" y="28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8"/>
                    </a:lnTo>
                    <a:lnTo>
                      <a:pt x="36" y="34"/>
                    </a:lnTo>
                    <a:lnTo>
                      <a:pt x="35" y="44"/>
                    </a:lnTo>
                    <a:lnTo>
                      <a:pt x="7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0" name="Freeform 132"/>
              <p:cNvSpPr/>
              <p:nvPr/>
            </p:nvSpPr>
            <p:spPr bwMode="auto">
              <a:xfrm>
                <a:off x="1409" y="1317"/>
                <a:ext cx="40" cy="35"/>
              </a:xfrm>
              <a:custGeom>
                <a:avLst/>
                <a:gdLst>
                  <a:gd name="T0" fmla="*/ 0 w 120"/>
                  <a:gd name="T1" fmla="*/ 0 h 106"/>
                  <a:gd name="T2" fmla="*/ 35 w 120"/>
                  <a:gd name="T3" fmla="*/ 0 h 106"/>
                  <a:gd name="T4" fmla="*/ 61 w 120"/>
                  <a:gd name="T5" fmla="*/ 72 h 106"/>
                  <a:gd name="T6" fmla="*/ 87 w 120"/>
                  <a:gd name="T7" fmla="*/ 0 h 106"/>
                  <a:gd name="T8" fmla="*/ 120 w 120"/>
                  <a:gd name="T9" fmla="*/ 0 h 106"/>
                  <a:gd name="T10" fmla="*/ 80 w 120"/>
                  <a:gd name="T11" fmla="*/ 106 h 106"/>
                  <a:gd name="T12" fmla="*/ 42 w 120"/>
                  <a:gd name="T13" fmla="*/ 106 h 106"/>
                  <a:gd name="T14" fmla="*/ 0 w 120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6" extrusionOk="0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80" y="106"/>
                    </a:lnTo>
                    <a:lnTo>
                      <a:pt x="42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1" name="Freeform 133"/>
              <p:cNvSpPr>
                <a:spLocks noEditPoints="1"/>
              </p:cNvSpPr>
              <p:nvPr/>
            </p:nvSpPr>
            <p:spPr bwMode="auto">
              <a:xfrm>
                <a:off x="1453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4 w 112"/>
                  <a:gd name="T5" fmla="*/ 64 h 110"/>
                  <a:gd name="T6" fmla="*/ 36 w 112"/>
                  <a:gd name="T7" fmla="*/ 74 h 110"/>
                  <a:gd name="T8" fmla="*/ 43 w 112"/>
                  <a:gd name="T9" fmla="*/ 82 h 110"/>
                  <a:gd name="T10" fmla="*/ 51 w 112"/>
                  <a:gd name="T11" fmla="*/ 87 h 110"/>
                  <a:gd name="T12" fmla="*/ 63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6 w 112"/>
                  <a:gd name="T19" fmla="*/ 82 h 110"/>
                  <a:gd name="T20" fmla="*/ 108 w 112"/>
                  <a:gd name="T21" fmla="*/ 76 h 110"/>
                  <a:gd name="T22" fmla="*/ 108 w 112"/>
                  <a:gd name="T23" fmla="*/ 102 h 110"/>
                  <a:gd name="T24" fmla="*/ 96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60 w 112"/>
                  <a:gd name="T31" fmla="*/ 110 h 110"/>
                  <a:gd name="T32" fmla="*/ 46 w 112"/>
                  <a:gd name="T33" fmla="*/ 109 h 110"/>
                  <a:gd name="T34" fmla="*/ 24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1 w 112"/>
                  <a:gd name="T41" fmla="*/ 67 h 110"/>
                  <a:gd name="T42" fmla="*/ 0 w 112"/>
                  <a:gd name="T43" fmla="*/ 56 h 110"/>
                  <a:gd name="T44" fmla="*/ 1 w 112"/>
                  <a:gd name="T45" fmla="*/ 43 h 110"/>
                  <a:gd name="T46" fmla="*/ 8 w 112"/>
                  <a:gd name="T47" fmla="*/ 23 h 110"/>
                  <a:gd name="T48" fmla="*/ 15 w 112"/>
                  <a:gd name="T49" fmla="*/ 15 h 110"/>
                  <a:gd name="T50" fmla="*/ 24 w 112"/>
                  <a:gd name="T51" fmla="*/ 8 h 110"/>
                  <a:gd name="T52" fmla="*/ 44 w 112"/>
                  <a:gd name="T53" fmla="*/ 1 h 110"/>
                  <a:gd name="T54" fmla="*/ 59 w 112"/>
                  <a:gd name="T55" fmla="*/ 0 h 110"/>
                  <a:gd name="T56" fmla="*/ 70 w 112"/>
                  <a:gd name="T57" fmla="*/ 1 h 110"/>
                  <a:gd name="T58" fmla="*/ 90 w 112"/>
                  <a:gd name="T59" fmla="*/ 8 h 110"/>
                  <a:gd name="T60" fmla="*/ 98 w 112"/>
                  <a:gd name="T61" fmla="*/ 15 h 110"/>
                  <a:gd name="T62" fmla="*/ 105 w 112"/>
                  <a:gd name="T63" fmla="*/ 23 h 110"/>
                  <a:gd name="T64" fmla="*/ 112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7 w 112"/>
                  <a:gd name="T71" fmla="*/ 34 h 110"/>
                  <a:gd name="T72" fmla="*/ 73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7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 extrusionOk="0">
                    <a:moveTo>
                      <a:pt x="112" y="54"/>
                    </a:moveTo>
                    <a:lnTo>
                      <a:pt x="112" y="64"/>
                    </a:lnTo>
                    <a:lnTo>
                      <a:pt x="34" y="64"/>
                    </a:lnTo>
                    <a:lnTo>
                      <a:pt x="36" y="74"/>
                    </a:lnTo>
                    <a:lnTo>
                      <a:pt x="43" y="82"/>
                    </a:lnTo>
                    <a:lnTo>
                      <a:pt x="51" y="87"/>
                    </a:lnTo>
                    <a:lnTo>
                      <a:pt x="63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0"/>
                    </a:lnTo>
                    <a:lnTo>
                      <a:pt x="46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90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7" y="34"/>
                    </a:lnTo>
                    <a:lnTo>
                      <a:pt x="73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7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2" name="Rectangle 134"/>
              <p:cNvSpPr>
                <a:spLocks noChangeArrowheads="1"/>
              </p:cNvSpPr>
              <p:nvPr/>
            </p:nvSpPr>
            <p:spPr bwMode="auto">
              <a:xfrm>
                <a:off x="1499" y="1303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3" name="Freeform 135"/>
              <p:cNvSpPr>
                <a:spLocks noEditPoints="1"/>
              </p:cNvSpPr>
              <p:nvPr/>
            </p:nvSpPr>
            <p:spPr bwMode="auto">
              <a:xfrm>
                <a:off x="1518" y="1316"/>
                <a:ext cx="39" cy="37"/>
              </a:xfrm>
              <a:custGeom>
                <a:avLst/>
                <a:gdLst>
                  <a:gd name="T0" fmla="*/ 59 w 115"/>
                  <a:gd name="T1" fmla="*/ 24 h 110"/>
                  <a:gd name="T2" fmla="*/ 47 w 115"/>
                  <a:gd name="T3" fmla="*/ 25 h 110"/>
                  <a:gd name="T4" fmla="*/ 41 w 115"/>
                  <a:gd name="T5" fmla="*/ 33 h 110"/>
                  <a:gd name="T6" fmla="*/ 36 w 115"/>
                  <a:gd name="T7" fmla="*/ 41 h 110"/>
                  <a:gd name="T8" fmla="*/ 36 w 115"/>
                  <a:gd name="T9" fmla="*/ 56 h 110"/>
                  <a:gd name="T10" fmla="*/ 36 w 115"/>
                  <a:gd name="T11" fmla="*/ 69 h 110"/>
                  <a:gd name="T12" fmla="*/ 41 w 115"/>
                  <a:gd name="T13" fmla="*/ 79 h 110"/>
                  <a:gd name="T14" fmla="*/ 47 w 115"/>
                  <a:gd name="T15" fmla="*/ 84 h 110"/>
                  <a:gd name="T16" fmla="*/ 59 w 115"/>
                  <a:gd name="T17" fmla="*/ 86 h 110"/>
                  <a:gd name="T18" fmla="*/ 69 w 115"/>
                  <a:gd name="T19" fmla="*/ 84 h 110"/>
                  <a:gd name="T20" fmla="*/ 74 w 115"/>
                  <a:gd name="T21" fmla="*/ 79 h 110"/>
                  <a:gd name="T22" fmla="*/ 80 w 115"/>
                  <a:gd name="T23" fmla="*/ 69 h 110"/>
                  <a:gd name="T24" fmla="*/ 80 w 115"/>
                  <a:gd name="T25" fmla="*/ 56 h 110"/>
                  <a:gd name="T26" fmla="*/ 80 w 115"/>
                  <a:gd name="T27" fmla="*/ 41 h 110"/>
                  <a:gd name="T28" fmla="*/ 74 w 115"/>
                  <a:gd name="T29" fmla="*/ 33 h 110"/>
                  <a:gd name="T30" fmla="*/ 69 w 115"/>
                  <a:gd name="T31" fmla="*/ 25 h 110"/>
                  <a:gd name="T32" fmla="*/ 59 w 115"/>
                  <a:gd name="T33" fmla="*/ 24 h 110"/>
                  <a:gd name="T34" fmla="*/ 59 w 115"/>
                  <a:gd name="T35" fmla="*/ 0 h 110"/>
                  <a:gd name="T36" fmla="*/ 72 w 115"/>
                  <a:gd name="T37" fmla="*/ 1 h 110"/>
                  <a:gd name="T38" fmla="*/ 92 w 115"/>
                  <a:gd name="T39" fmla="*/ 8 h 110"/>
                  <a:gd name="T40" fmla="*/ 100 w 115"/>
                  <a:gd name="T41" fmla="*/ 14 h 110"/>
                  <a:gd name="T42" fmla="*/ 108 w 115"/>
                  <a:gd name="T43" fmla="*/ 23 h 110"/>
                  <a:gd name="T44" fmla="*/ 115 w 115"/>
                  <a:gd name="T45" fmla="*/ 43 h 110"/>
                  <a:gd name="T46" fmla="*/ 115 w 115"/>
                  <a:gd name="T47" fmla="*/ 56 h 110"/>
                  <a:gd name="T48" fmla="*/ 115 w 115"/>
                  <a:gd name="T49" fmla="*/ 67 h 110"/>
                  <a:gd name="T50" fmla="*/ 108 w 115"/>
                  <a:gd name="T51" fmla="*/ 87 h 110"/>
                  <a:gd name="T52" fmla="*/ 100 w 115"/>
                  <a:gd name="T53" fmla="*/ 96 h 110"/>
                  <a:gd name="T54" fmla="*/ 92 w 115"/>
                  <a:gd name="T55" fmla="*/ 102 h 110"/>
                  <a:gd name="T56" fmla="*/ 72 w 115"/>
                  <a:gd name="T57" fmla="*/ 109 h 110"/>
                  <a:gd name="T58" fmla="*/ 59 w 115"/>
                  <a:gd name="T59" fmla="*/ 110 h 110"/>
                  <a:gd name="T60" fmla="*/ 44 w 115"/>
                  <a:gd name="T61" fmla="*/ 109 h 110"/>
                  <a:gd name="T62" fmla="*/ 24 w 115"/>
                  <a:gd name="T63" fmla="*/ 102 h 110"/>
                  <a:gd name="T64" fmla="*/ 15 w 115"/>
                  <a:gd name="T65" fmla="*/ 96 h 110"/>
                  <a:gd name="T66" fmla="*/ 8 w 115"/>
                  <a:gd name="T67" fmla="*/ 87 h 110"/>
                  <a:gd name="T68" fmla="*/ 1 w 115"/>
                  <a:gd name="T69" fmla="*/ 67 h 110"/>
                  <a:gd name="T70" fmla="*/ 0 w 115"/>
                  <a:gd name="T71" fmla="*/ 56 h 110"/>
                  <a:gd name="T72" fmla="*/ 1 w 115"/>
                  <a:gd name="T73" fmla="*/ 43 h 110"/>
                  <a:gd name="T74" fmla="*/ 8 w 115"/>
                  <a:gd name="T75" fmla="*/ 23 h 110"/>
                  <a:gd name="T76" fmla="*/ 15 w 115"/>
                  <a:gd name="T77" fmla="*/ 14 h 110"/>
                  <a:gd name="T78" fmla="*/ 24 w 115"/>
                  <a:gd name="T79" fmla="*/ 8 h 110"/>
                  <a:gd name="T80" fmla="*/ 44 w 115"/>
                  <a:gd name="T81" fmla="*/ 1 h 110"/>
                  <a:gd name="T82" fmla="*/ 59 w 11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5" h="110" extrusionOk="0">
                    <a:moveTo>
                      <a:pt x="59" y="24"/>
                    </a:moveTo>
                    <a:lnTo>
                      <a:pt x="47" y="25"/>
                    </a:lnTo>
                    <a:lnTo>
                      <a:pt x="41" y="33"/>
                    </a:lnTo>
                    <a:lnTo>
                      <a:pt x="36" y="41"/>
                    </a:lnTo>
                    <a:lnTo>
                      <a:pt x="36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7" y="84"/>
                    </a:lnTo>
                    <a:lnTo>
                      <a:pt x="59" y="86"/>
                    </a:lnTo>
                    <a:lnTo>
                      <a:pt x="69" y="84"/>
                    </a:lnTo>
                    <a:lnTo>
                      <a:pt x="74" y="79"/>
                    </a:lnTo>
                    <a:lnTo>
                      <a:pt x="80" y="69"/>
                    </a:lnTo>
                    <a:lnTo>
                      <a:pt x="80" y="56"/>
                    </a:lnTo>
                    <a:lnTo>
                      <a:pt x="80" y="41"/>
                    </a:lnTo>
                    <a:lnTo>
                      <a:pt x="74" y="33"/>
                    </a:lnTo>
                    <a:lnTo>
                      <a:pt x="69" y="25"/>
                    </a:lnTo>
                    <a:lnTo>
                      <a:pt x="59" y="24"/>
                    </a:lnTo>
                    <a:close/>
                    <a:moveTo>
                      <a:pt x="59" y="0"/>
                    </a:moveTo>
                    <a:lnTo>
                      <a:pt x="72" y="1"/>
                    </a:lnTo>
                    <a:lnTo>
                      <a:pt x="92" y="8"/>
                    </a:lnTo>
                    <a:lnTo>
                      <a:pt x="100" y="14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5" y="56"/>
                    </a:lnTo>
                    <a:lnTo>
                      <a:pt x="115" y="67"/>
                    </a:lnTo>
                    <a:lnTo>
                      <a:pt x="108" y="87"/>
                    </a:lnTo>
                    <a:lnTo>
                      <a:pt x="100" y="96"/>
                    </a:lnTo>
                    <a:lnTo>
                      <a:pt x="92" y="102"/>
                    </a:lnTo>
                    <a:lnTo>
                      <a:pt x="72" y="109"/>
                    </a:lnTo>
                    <a:lnTo>
                      <a:pt x="59" y="110"/>
                    </a:lnTo>
                    <a:lnTo>
                      <a:pt x="44" y="109"/>
                    </a:lnTo>
                    <a:lnTo>
                      <a:pt x="24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1" y="67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5" y="14"/>
                    </a:lnTo>
                    <a:lnTo>
                      <a:pt x="24" y="8"/>
                    </a:lnTo>
                    <a:lnTo>
                      <a:pt x="44" y="1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4" name="Freeform 136"/>
              <p:cNvSpPr>
                <a:spLocks noEditPoints="1"/>
              </p:cNvSpPr>
              <p:nvPr/>
            </p:nvSpPr>
            <p:spPr bwMode="auto">
              <a:xfrm>
                <a:off x="1565" y="1316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2 h 148"/>
                  <a:gd name="T8" fmla="*/ 35 w 114"/>
                  <a:gd name="T9" fmla="*/ 2 h 148"/>
                  <a:gd name="T10" fmla="*/ 35 w 114"/>
                  <a:gd name="T11" fmla="*/ 18 h 148"/>
                  <a:gd name="T12" fmla="*/ 42 w 114"/>
                  <a:gd name="T13" fmla="*/ 10 h 148"/>
                  <a:gd name="T14" fmla="*/ 49 w 114"/>
                  <a:gd name="T15" fmla="*/ 4 h 148"/>
                  <a:gd name="T16" fmla="*/ 59 w 114"/>
                  <a:gd name="T17" fmla="*/ 1 h 148"/>
                  <a:gd name="T18" fmla="*/ 70 w 114"/>
                  <a:gd name="T19" fmla="*/ 0 h 148"/>
                  <a:gd name="T20" fmla="*/ 78 w 114"/>
                  <a:gd name="T21" fmla="*/ 1 h 148"/>
                  <a:gd name="T22" fmla="*/ 95 w 114"/>
                  <a:gd name="T23" fmla="*/ 8 h 148"/>
                  <a:gd name="T24" fmla="*/ 101 w 114"/>
                  <a:gd name="T25" fmla="*/ 15 h 148"/>
                  <a:gd name="T26" fmla="*/ 107 w 114"/>
                  <a:gd name="T27" fmla="*/ 24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7 h 148"/>
                  <a:gd name="T34" fmla="*/ 107 w 114"/>
                  <a:gd name="T35" fmla="*/ 87 h 148"/>
                  <a:gd name="T36" fmla="*/ 101 w 114"/>
                  <a:gd name="T37" fmla="*/ 95 h 148"/>
                  <a:gd name="T38" fmla="*/ 95 w 114"/>
                  <a:gd name="T39" fmla="*/ 102 h 148"/>
                  <a:gd name="T40" fmla="*/ 78 w 114"/>
                  <a:gd name="T41" fmla="*/ 109 h 148"/>
                  <a:gd name="T42" fmla="*/ 70 w 114"/>
                  <a:gd name="T43" fmla="*/ 110 h 148"/>
                  <a:gd name="T44" fmla="*/ 59 w 114"/>
                  <a:gd name="T45" fmla="*/ 109 h 148"/>
                  <a:gd name="T46" fmla="*/ 49 w 114"/>
                  <a:gd name="T47" fmla="*/ 106 h 148"/>
                  <a:gd name="T48" fmla="*/ 42 w 114"/>
                  <a:gd name="T49" fmla="*/ 100 h 148"/>
                  <a:gd name="T50" fmla="*/ 35 w 114"/>
                  <a:gd name="T51" fmla="*/ 92 h 148"/>
                  <a:gd name="T52" fmla="*/ 57 w 114"/>
                  <a:gd name="T53" fmla="*/ 24 h 148"/>
                  <a:gd name="T54" fmla="*/ 46 w 114"/>
                  <a:gd name="T55" fmla="*/ 25 h 148"/>
                  <a:gd name="T56" fmla="*/ 41 w 114"/>
                  <a:gd name="T57" fmla="*/ 33 h 148"/>
                  <a:gd name="T58" fmla="*/ 35 w 114"/>
                  <a:gd name="T59" fmla="*/ 41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7 h 148"/>
                  <a:gd name="T66" fmla="*/ 46 w 114"/>
                  <a:gd name="T67" fmla="*/ 84 h 148"/>
                  <a:gd name="T68" fmla="*/ 57 w 114"/>
                  <a:gd name="T69" fmla="*/ 86 h 148"/>
                  <a:gd name="T70" fmla="*/ 67 w 114"/>
                  <a:gd name="T71" fmla="*/ 84 h 148"/>
                  <a:gd name="T72" fmla="*/ 74 w 114"/>
                  <a:gd name="T73" fmla="*/ 77 h 148"/>
                  <a:gd name="T74" fmla="*/ 78 w 114"/>
                  <a:gd name="T75" fmla="*/ 69 h 148"/>
                  <a:gd name="T76" fmla="*/ 80 w 114"/>
                  <a:gd name="T77" fmla="*/ 56 h 148"/>
                  <a:gd name="T78" fmla="*/ 78 w 114"/>
                  <a:gd name="T79" fmla="*/ 41 h 148"/>
                  <a:gd name="T80" fmla="*/ 74 w 114"/>
                  <a:gd name="T81" fmla="*/ 33 h 148"/>
                  <a:gd name="T82" fmla="*/ 67 w 114"/>
                  <a:gd name="T83" fmla="*/ 25 h 148"/>
                  <a:gd name="T84" fmla="*/ 57 w 114"/>
                  <a:gd name="T85" fmla="*/ 2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 extrusionOk="0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18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9" y="1"/>
                    </a:lnTo>
                    <a:lnTo>
                      <a:pt x="70" y="0"/>
                    </a:lnTo>
                    <a:lnTo>
                      <a:pt x="78" y="1"/>
                    </a:lnTo>
                    <a:lnTo>
                      <a:pt x="95" y="8"/>
                    </a:lnTo>
                    <a:lnTo>
                      <a:pt x="101" y="15"/>
                    </a:lnTo>
                    <a:lnTo>
                      <a:pt x="107" y="24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7"/>
                    </a:lnTo>
                    <a:lnTo>
                      <a:pt x="107" y="87"/>
                    </a:lnTo>
                    <a:lnTo>
                      <a:pt x="101" y="95"/>
                    </a:lnTo>
                    <a:lnTo>
                      <a:pt x="95" y="102"/>
                    </a:lnTo>
                    <a:lnTo>
                      <a:pt x="78" y="109"/>
                    </a:lnTo>
                    <a:lnTo>
                      <a:pt x="70" y="110"/>
                    </a:lnTo>
                    <a:lnTo>
                      <a:pt x="59" y="109"/>
                    </a:lnTo>
                    <a:lnTo>
                      <a:pt x="49" y="106"/>
                    </a:lnTo>
                    <a:lnTo>
                      <a:pt x="42" y="100"/>
                    </a:lnTo>
                    <a:lnTo>
                      <a:pt x="35" y="92"/>
                    </a:lnTo>
                    <a:close/>
                    <a:moveTo>
                      <a:pt x="57" y="24"/>
                    </a:moveTo>
                    <a:lnTo>
                      <a:pt x="46" y="25"/>
                    </a:lnTo>
                    <a:lnTo>
                      <a:pt x="41" y="33"/>
                    </a:lnTo>
                    <a:lnTo>
                      <a:pt x="35" y="41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7"/>
                    </a:lnTo>
                    <a:lnTo>
                      <a:pt x="46" y="84"/>
                    </a:lnTo>
                    <a:lnTo>
                      <a:pt x="57" y="86"/>
                    </a:lnTo>
                    <a:lnTo>
                      <a:pt x="67" y="84"/>
                    </a:lnTo>
                    <a:lnTo>
                      <a:pt x="74" y="77"/>
                    </a:lnTo>
                    <a:lnTo>
                      <a:pt x="78" y="69"/>
                    </a:lnTo>
                    <a:lnTo>
                      <a:pt x="80" y="56"/>
                    </a:lnTo>
                    <a:lnTo>
                      <a:pt x="78" y="41"/>
                    </a:lnTo>
                    <a:lnTo>
                      <a:pt x="74" y="33"/>
                    </a:lnTo>
                    <a:lnTo>
                      <a:pt x="67" y="25"/>
                    </a:lnTo>
                    <a:lnTo>
                      <a:pt x="57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5" name="Freeform 137"/>
              <p:cNvSpPr>
                <a:spLocks noEditPoints="1"/>
              </p:cNvSpPr>
              <p:nvPr/>
            </p:nvSpPr>
            <p:spPr bwMode="auto">
              <a:xfrm>
                <a:off x="1609" y="1316"/>
                <a:ext cx="37" cy="37"/>
              </a:xfrm>
              <a:custGeom>
                <a:avLst/>
                <a:gdLst>
                  <a:gd name="T0" fmla="*/ 112 w 112"/>
                  <a:gd name="T1" fmla="*/ 54 h 110"/>
                  <a:gd name="T2" fmla="*/ 112 w 112"/>
                  <a:gd name="T3" fmla="*/ 64 h 110"/>
                  <a:gd name="T4" fmla="*/ 33 w 112"/>
                  <a:gd name="T5" fmla="*/ 64 h 110"/>
                  <a:gd name="T6" fmla="*/ 36 w 112"/>
                  <a:gd name="T7" fmla="*/ 74 h 110"/>
                  <a:gd name="T8" fmla="*/ 41 w 112"/>
                  <a:gd name="T9" fmla="*/ 82 h 110"/>
                  <a:gd name="T10" fmla="*/ 50 w 112"/>
                  <a:gd name="T11" fmla="*/ 87 h 110"/>
                  <a:gd name="T12" fmla="*/ 61 w 112"/>
                  <a:gd name="T13" fmla="*/ 87 h 110"/>
                  <a:gd name="T14" fmla="*/ 73 w 112"/>
                  <a:gd name="T15" fmla="*/ 87 h 110"/>
                  <a:gd name="T16" fmla="*/ 85 w 112"/>
                  <a:gd name="T17" fmla="*/ 84 h 110"/>
                  <a:gd name="T18" fmla="*/ 95 w 112"/>
                  <a:gd name="T19" fmla="*/ 82 h 110"/>
                  <a:gd name="T20" fmla="*/ 106 w 112"/>
                  <a:gd name="T21" fmla="*/ 76 h 110"/>
                  <a:gd name="T22" fmla="*/ 106 w 112"/>
                  <a:gd name="T23" fmla="*/ 102 h 110"/>
                  <a:gd name="T24" fmla="*/ 95 w 112"/>
                  <a:gd name="T25" fmla="*/ 105 h 110"/>
                  <a:gd name="T26" fmla="*/ 83 w 112"/>
                  <a:gd name="T27" fmla="*/ 108 h 110"/>
                  <a:gd name="T28" fmla="*/ 72 w 112"/>
                  <a:gd name="T29" fmla="*/ 110 h 110"/>
                  <a:gd name="T30" fmla="*/ 59 w 112"/>
                  <a:gd name="T31" fmla="*/ 110 h 110"/>
                  <a:gd name="T32" fmla="*/ 46 w 112"/>
                  <a:gd name="T33" fmla="*/ 109 h 110"/>
                  <a:gd name="T34" fmla="*/ 23 w 112"/>
                  <a:gd name="T35" fmla="*/ 102 h 110"/>
                  <a:gd name="T36" fmla="*/ 15 w 112"/>
                  <a:gd name="T37" fmla="*/ 96 h 110"/>
                  <a:gd name="T38" fmla="*/ 8 w 112"/>
                  <a:gd name="T39" fmla="*/ 87 h 110"/>
                  <a:gd name="T40" fmla="*/ 0 w 112"/>
                  <a:gd name="T41" fmla="*/ 67 h 110"/>
                  <a:gd name="T42" fmla="*/ 0 w 112"/>
                  <a:gd name="T43" fmla="*/ 56 h 110"/>
                  <a:gd name="T44" fmla="*/ 0 w 112"/>
                  <a:gd name="T45" fmla="*/ 43 h 110"/>
                  <a:gd name="T46" fmla="*/ 7 w 112"/>
                  <a:gd name="T47" fmla="*/ 23 h 110"/>
                  <a:gd name="T48" fmla="*/ 14 w 112"/>
                  <a:gd name="T49" fmla="*/ 15 h 110"/>
                  <a:gd name="T50" fmla="*/ 23 w 112"/>
                  <a:gd name="T51" fmla="*/ 8 h 110"/>
                  <a:gd name="T52" fmla="*/ 44 w 112"/>
                  <a:gd name="T53" fmla="*/ 1 h 110"/>
                  <a:gd name="T54" fmla="*/ 57 w 112"/>
                  <a:gd name="T55" fmla="*/ 0 h 110"/>
                  <a:gd name="T56" fmla="*/ 69 w 112"/>
                  <a:gd name="T57" fmla="*/ 1 h 110"/>
                  <a:gd name="T58" fmla="*/ 89 w 112"/>
                  <a:gd name="T59" fmla="*/ 8 h 110"/>
                  <a:gd name="T60" fmla="*/ 96 w 112"/>
                  <a:gd name="T61" fmla="*/ 15 h 110"/>
                  <a:gd name="T62" fmla="*/ 103 w 112"/>
                  <a:gd name="T63" fmla="*/ 23 h 110"/>
                  <a:gd name="T64" fmla="*/ 111 w 112"/>
                  <a:gd name="T65" fmla="*/ 43 h 110"/>
                  <a:gd name="T66" fmla="*/ 112 w 112"/>
                  <a:gd name="T67" fmla="*/ 54 h 110"/>
                  <a:gd name="T68" fmla="*/ 77 w 112"/>
                  <a:gd name="T69" fmla="*/ 44 h 110"/>
                  <a:gd name="T70" fmla="*/ 76 w 112"/>
                  <a:gd name="T71" fmla="*/ 34 h 110"/>
                  <a:gd name="T72" fmla="*/ 72 w 112"/>
                  <a:gd name="T73" fmla="*/ 28 h 110"/>
                  <a:gd name="T74" fmla="*/ 66 w 112"/>
                  <a:gd name="T75" fmla="*/ 23 h 110"/>
                  <a:gd name="T76" fmla="*/ 57 w 112"/>
                  <a:gd name="T77" fmla="*/ 23 h 110"/>
                  <a:gd name="T78" fmla="*/ 49 w 112"/>
                  <a:gd name="T79" fmla="*/ 23 h 110"/>
                  <a:gd name="T80" fmla="*/ 41 w 112"/>
                  <a:gd name="T81" fmla="*/ 28 h 110"/>
                  <a:gd name="T82" fmla="*/ 36 w 112"/>
                  <a:gd name="T83" fmla="*/ 34 h 110"/>
                  <a:gd name="T84" fmla="*/ 34 w 112"/>
                  <a:gd name="T85" fmla="*/ 44 h 110"/>
                  <a:gd name="T86" fmla="*/ 77 w 112"/>
                  <a:gd name="T87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0" extrusionOk="0">
                    <a:moveTo>
                      <a:pt x="112" y="54"/>
                    </a:moveTo>
                    <a:lnTo>
                      <a:pt x="112" y="64"/>
                    </a:lnTo>
                    <a:lnTo>
                      <a:pt x="33" y="64"/>
                    </a:lnTo>
                    <a:lnTo>
                      <a:pt x="36" y="74"/>
                    </a:lnTo>
                    <a:lnTo>
                      <a:pt x="41" y="82"/>
                    </a:lnTo>
                    <a:lnTo>
                      <a:pt x="50" y="87"/>
                    </a:lnTo>
                    <a:lnTo>
                      <a:pt x="61" y="87"/>
                    </a:lnTo>
                    <a:lnTo>
                      <a:pt x="73" y="87"/>
                    </a:lnTo>
                    <a:lnTo>
                      <a:pt x="85" y="84"/>
                    </a:lnTo>
                    <a:lnTo>
                      <a:pt x="95" y="82"/>
                    </a:lnTo>
                    <a:lnTo>
                      <a:pt x="106" y="76"/>
                    </a:lnTo>
                    <a:lnTo>
                      <a:pt x="106" y="102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59" y="110"/>
                    </a:lnTo>
                    <a:lnTo>
                      <a:pt x="46" y="109"/>
                    </a:lnTo>
                    <a:lnTo>
                      <a:pt x="23" y="102"/>
                    </a:lnTo>
                    <a:lnTo>
                      <a:pt x="15" y="96"/>
                    </a:lnTo>
                    <a:lnTo>
                      <a:pt x="8" y="87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3" y="8"/>
                    </a:lnTo>
                    <a:lnTo>
                      <a:pt x="44" y="1"/>
                    </a:lnTo>
                    <a:lnTo>
                      <a:pt x="57" y="0"/>
                    </a:lnTo>
                    <a:lnTo>
                      <a:pt x="69" y="1"/>
                    </a:lnTo>
                    <a:lnTo>
                      <a:pt x="89" y="8"/>
                    </a:lnTo>
                    <a:lnTo>
                      <a:pt x="96" y="15"/>
                    </a:lnTo>
                    <a:lnTo>
                      <a:pt x="103" y="23"/>
                    </a:lnTo>
                    <a:lnTo>
                      <a:pt x="111" y="43"/>
                    </a:lnTo>
                    <a:lnTo>
                      <a:pt x="112" y="54"/>
                    </a:lnTo>
                    <a:close/>
                    <a:moveTo>
                      <a:pt x="77" y="44"/>
                    </a:moveTo>
                    <a:lnTo>
                      <a:pt x="76" y="34"/>
                    </a:lnTo>
                    <a:lnTo>
                      <a:pt x="72" y="28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1" y="28"/>
                    </a:lnTo>
                    <a:lnTo>
                      <a:pt x="36" y="34"/>
                    </a:lnTo>
                    <a:lnTo>
                      <a:pt x="34" y="44"/>
                    </a:lnTo>
                    <a:lnTo>
                      <a:pt x="77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6" name="Freeform 138"/>
              <p:cNvSpPr/>
              <p:nvPr/>
            </p:nvSpPr>
            <p:spPr bwMode="auto">
              <a:xfrm>
                <a:off x="1654" y="1316"/>
                <a:ext cx="27" cy="36"/>
              </a:xfrm>
              <a:custGeom>
                <a:avLst/>
                <a:gdLst>
                  <a:gd name="T0" fmla="*/ 80 w 80"/>
                  <a:gd name="T1" fmla="*/ 31 h 108"/>
                  <a:gd name="T2" fmla="*/ 75 w 80"/>
                  <a:gd name="T3" fmla="*/ 30 h 108"/>
                  <a:gd name="T4" fmla="*/ 70 w 80"/>
                  <a:gd name="T5" fmla="*/ 28 h 108"/>
                  <a:gd name="T6" fmla="*/ 65 w 80"/>
                  <a:gd name="T7" fmla="*/ 27 h 108"/>
                  <a:gd name="T8" fmla="*/ 61 w 80"/>
                  <a:gd name="T9" fmla="*/ 27 h 108"/>
                  <a:gd name="T10" fmla="*/ 49 w 80"/>
                  <a:gd name="T11" fmla="*/ 28 h 108"/>
                  <a:gd name="T12" fmla="*/ 42 w 80"/>
                  <a:gd name="T13" fmla="*/ 36 h 108"/>
                  <a:gd name="T14" fmla="*/ 36 w 80"/>
                  <a:gd name="T15" fmla="*/ 44 h 108"/>
                  <a:gd name="T16" fmla="*/ 35 w 80"/>
                  <a:gd name="T17" fmla="*/ 59 h 108"/>
                  <a:gd name="T18" fmla="*/ 35 w 80"/>
                  <a:gd name="T19" fmla="*/ 108 h 108"/>
                  <a:gd name="T20" fmla="*/ 0 w 80"/>
                  <a:gd name="T21" fmla="*/ 108 h 108"/>
                  <a:gd name="T22" fmla="*/ 0 w 80"/>
                  <a:gd name="T23" fmla="*/ 2 h 108"/>
                  <a:gd name="T24" fmla="*/ 35 w 80"/>
                  <a:gd name="T25" fmla="*/ 2 h 108"/>
                  <a:gd name="T26" fmla="*/ 35 w 80"/>
                  <a:gd name="T27" fmla="*/ 20 h 108"/>
                  <a:gd name="T28" fmla="*/ 41 w 80"/>
                  <a:gd name="T29" fmla="*/ 11 h 108"/>
                  <a:gd name="T30" fmla="*/ 49 w 80"/>
                  <a:gd name="T31" fmla="*/ 5 h 108"/>
                  <a:gd name="T32" fmla="*/ 58 w 80"/>
                  <a:gd name="T33" fmla="*/ 1 h 108"/>
                  <a:gd name="T34" fmla="*/ 70 w 80"/>
                  <a:gd name="T35" fmla="*/ 0 h 108"/>
                  <a:gd name="T36" fmla="*/ 71 w 80"/>
                  <a:gd name="T37" fmla="*/ 0 h 108"/>
                  <a:gd name="T38" fmla="*/ 74 w 80"/>
                  <a:gd name="T39" fmla="*/ 0 h 108"/>
                  <a:gd name="T40" fmla="*/ 75 w 80"/>
                  <a:gd name="T41" fmla="*/ 1 h 108"/>
                  <a:gd name="T42" fmla="*/ 80 w 80"/>
                  <a:gd name="T43" fmla="*/ 1 h 108"/>
                  <a:gd name="T44" fmla="*/ 80 w 80"/>
                  <a:gd name="T45" fmla="*/ 3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08" extrusionOk="0">
                    <a:moveTo>
                      <a:pt x="80" y="31"/>
                    </a:moveTo>
                    <a:lnTo>
                      <a:pt x="75" y="30"/>
                    </a:lnTo>
                    <a:lnTo>
                      <a:pt x="70" y="28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8"/>
                    </a:lnTo>
                    <a:lnTo>
                      <a:pt x="42" y="36"/>
                    </a:lnTo>
                    <a:lnTo>
                      <a:pt x="36" y="44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2"/>
                    </a:lnTo>
                    <a:lnTo>
                      <a:pt x="35" y="2"/>
                    </a:lnTo>
                    <a:lnTo>
                      <a:pt x="35" y="20"/>
                    </a:lnTo>
                    <a:lnTo>
                      <a:pt x="41" y="11"/>
                    </a:lnTo>
                    <a:lnTo>
                      <a:pt x="49" y="5"/>
                    </a:lnTo>
                    <a:lnTo>
                      <a:pt x="58" y="1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5" y="1"/>
                    </a:lnTo>
                    <a:lnTo>
                      <a:pt x="80" y="1"/>
                    </a:lnTo>
                    <a:lnTo>
                      <a:pt x="8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7" name="Freeform 139"/>
              <p:cNvSpPr/>
              <p:nvPr/>
            </p:nvSpPr>
            <p:spPr bwMode="auto">
              <a:xfrm>
                <a:off x="1684" y="1316"/>
                <a:ext cx="32" cy="37"/>
              </a:xfrm>
              <a:custGeom>
                <a:avLst/>
                <a:gdLst>
                  <a:gd name="T0" fmla="*/ 88 w 95"/>
                  <a:gd name="T1" fmla="*/ 5 h 110"/>
                  <a:gd name="T2" fmla="*/ 88 w 95"/>
                  <a:gd name="T3" fmla="*/ 31 h 110"/>
                  <a:gd name="T4" fmla="*/ 78 w 95"/>
                  <a:gd name="T5" fmla="*/ 27 h 110"/>
                  <a:gd name="T6" fmla="*/ 68 w 95"/>
                  <a:gd name="T7" fmla="*/ 24 h 110"/>
                  <a:gd name="T8" fmla="*/ 57 w 95"/>
                  <a:gd name="T9" fmla="*/ 23 h 110"/>
                  <a:gd name="T10" fmla="*/ 49 w 95"/>
                  <a:gd name="T11" fmla="*/ 23 h 110"/>
                  <a:gd name="T12" fmla="*/ 40 w 95"/>
                  <a:gd name="T13" fmla="*/ 23 h 110"/>
                  <a:gd name="T14" fmla="*/ 34 w 95"/>
                  <a:gd name="T15" fmla="*/ 24 h 110"/>
                  <a:gd name="T16" fmla="*/ 30 w 95"/>
                  <a:gd name="T17" fmla="*/ 27 h 110"/>
                  <a:gd name="T18" fmla="*/ 30 w 95"/>
                  <a:gd name="T19" fmla="*/ 33 h 110"/>
                  <a:gd name="T20" fmla="*/ 30 w 95"/>
                  <a:gd name="T21" fmla="*/ 36 h 110"/>
                  <a:gd name="T22" fmla="*/ 33 w 95"/>
                  <a:gd name="T23" fmla="*/ 38 h 110"/>
                  <a:gd name="T24" fmla="*/ 37 w 95"/>
                  <a:gd name="T25" fmla="*/ 40 h 110"/>
                  <a:gd name="T26" fmla="*/ 46 w 95"/>
                  <a:gd name="T27" fmla="*/ 41 h 110"/>
                  <a:gd name="T28" fmla="*/ 52 w 95"/>
                  <a:gd name="T29" fmla="*/ 43 h 110"/>
                  <a:gd name="T30" fmla="*/ 75 w 95"/>
                  <a:gd name="T31" fmla="*/ 46 h 110"/>
                  <a:gd name="T32" fmla="*/ 86 w 95"/>
                  <a:gd name="T33" fmla="*/ 53 h 110"/>
                  <a:gd name="T34" fmla="*/ 93 w 95"/>
                  <a:gd name="T35" fmla="*/ 61 h 110"/>
                  <a:gd name="T36" fmla="*/ 95 w 95"/>
                  <a:gd name="T37" fmla="*/ 76 h 110"/>
                  <a:gd name="T38" fmla="*/ 95 w 95"/>
                  <a:gd name="T39" fmla="*/ 84 h 110"/>
                  <a:gd name="T40" fmla="*/ 88 w 95"/>
                  <a:gd name="T41" fmla="*/ 97 h 110"/>
                  <a:gd name="T42" fmla="*/ 83 w 95"/>
                  <a:gd name="T43" fmla="*/ 102 h 110"/>
                  <a:gd name="T44" fmla="*/ 69 w 95"/>
                  <a:gd name="T45" fmla="*/ 109 h 110"/>
                  <a:gd name="T46" fmla="*/ 46 w 95"/>
                  <a:gd name="T47" fmla="*/ 110 h 110"/>
                  <a:gd name="T48" fmla="*/ 36 w 95"/>
                  <a:gd name="T49" fmla="*/ 110 h 110"/>
                  <a:gd name="T50" fmla="*/ 24 w 95"/>
                  <a:gd name="T51" fmla="*/ 109 h 110"/>
                  <a:gd name="T52" fmla="*/ 13 w 95"/>
                  <a:gd name="T53" fmla="*/ 106 h 110"/>
                  <a:gd name="T54" fmla="*/ 1 w 95"/>
                  <a:gd name="T55" fmla="*/ 103 h 110"/>
                  <a:gd name="T56" fmla="*/ 1 w 95"/>
                  <a:gd name="T57" fmla="*/ 79 h 110"/>
                  <a:gd name="T58" fmla="*/ 11 w 95"/>
                  <a:gd name="T59" fmla="*/ 83 h 110"/>
                  <a:gd name="T60" fmla="*/ 21 w 95"/>
                  <a:gd name="T61" fmla="*/ 86 h 110"/>
                  <a:gd name="T62" fmla="*/ 33 w 95"/>
                  <a:gd name="T63" fmla="*/ 87 h 110"/>
                  <a:gd name="T64" fmla="*/ 43 w 95"/>
                  <a:gd name="T65" fmla="*/ 87 h 110"/>
                  <a:gd name="T66" fmla="*/ 53 w 95"/>
                  <a:gd name="T67" fmla="*/ 87 h 110"/>
                  <a:gd name="T68" fmla="*/ 59 w 95"/>
                  <a:gd name="T69" fmla="*/ 84 h 110"/>
                  <a:gd name="T70" fmla="*/ 62 w 95"/>
                  <a:gd name="T71" fmla="*/ 82 h 110"/>
                  <a:gd name="T72" fmla="*/ 63 w 95"/>
                  <a:gd name="T73" fmla="*/ 77 h 110"/>
                  <a:gd name="T74" fmla="*/ 63 w 95"/>
                  <a:gd name="T75" fmla="*/ 73 h 110"/>
                  <a:gd name="T76" fmla="*/ 60 w 95"/>
                  <a:gd name="T77" fmla="*/ 70 h 110"/>
                  <a:gd name="T78" fmla="*/ 55 w 95"/>
                  <a:gd name="T79" fmla="*/ 69 h 110"/>
                  <a:gd name="T80" fmla="*/ 46 w 95"/>
                  <a:gd name="T81" fmla="*/ 67 h 110"/>
                  <a:gd name="T82" fmla="*/ 40 w 95"/>
                  <a:gd name="T83" fmla="*/ 66 h 110"/>
                  <a:gd name="T84" fmla="*/ 20 w 95"/>
                  <a:gd name="T85" fmla="*/ 63 h 110"/>
                  <a:gd name="T86" fmla="*/ 8 w 95"/>
                  <a:gd name="T87" fmla="*/ 56 h 110"/>
                  <a:gd name="T88" fmla="*/ 1 w 95"/>
                  <a:gd name="T89" fmla="*/ 47 h 110"/>
                  <a:gd name="T90" fmla="*/ 0 w 95"/>
                  <a:gd name="T91" fmla="*/ 33 h 110"/>
                  <a:gd name="T92" fmla="*/ 1 w 95"/>
                  <a:gd name="T93" fmla="*/ 18 h 110"/>
                  <a:gd name="T94" fmla="*/ 11 w 95"/>
                  <a:gd name="T95" fmla="*/ 8 h 110"/>
                  <a:gd name="T96" fmla="*/ 24 w 95"/>
                  <a:gd name="T97" fmla="*/ 1 h 110"/>
                  <a:gd name="T98" fmla="*/ 46 w 95"/>
                  <a:gd name="T99" fmla="*/ 0 h 110"/>
                  <a:gd name="T100" fmla="*/ 56 w 95"/>
                  <a:gd name="T101" fmla="*/ 0 h 110"/>
                  <a:gd name="T102" fmla="*/ 66 w 95"/>
                  <a:gd name="T103" fmla="*/ 1 h 110"/>
                  <a:gd name="T104" fmla="*/ 76 w 95"/>
                  <a:gd name="T105" fmla="*/ 2 h 110"/>
                  <a:gd name="T106" fmla="*/ 88 w 95"/>
                  <a:gd name="T107" fmla="*/ 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0" extrusionOk="0">
                    <a:moveTo>
                      <a:pt x="88" y="5"/>
                    </a:moveTo>
                    <a:lnTo>
                      <a:pt x="88" y="31"/>
                    </a:lnTo>
                    <a:lnTo>
                      <a:pt x="78" y="27"/>
                    </a:lnTo>
                    <a:lnTo>
                      <a:pt x="68" y="24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0" y="23"/>
                    </a:lnTo>
                    <a:lnTo>
                      <a:pt x="34" y="24"/>
                    </a:lnTo>
                    <a:lnTo>
                      <a:pt x="30" y="27"/>
                    </a:lnTo>
                    <a:lnTo>
                      <a:pt x="30" y="33"/>
                    </a:lnTo>
                    <a:lnTo>
                      <a:pt x="30" y="36"/>
                    </a:lnTo>
                    <a:lnTo>
                      <a:pt x="33" y="38"/>
                    </a:lnTo>
                    <a:lnTo>
                      <a:pt x="37" y="40"/>
                    </a:lnTo>
                    <a:lnTo>
                      <a:pt x="46" y="41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1"/>
                    </a:lnTo>
                    <a:lnTo>
                      <a:pt x="95" y="76"/>
                    </a:lnTo>
                    <a:lnTo>
                      <a:pt x="95" y="84"/>
                    </a:lnTo>
                    <a:lnTo>
                      <a:pt x="88" y="97"/>
                    </a:lnTo>
                    <a:lnTo>
                      <a:pt x="83" y="102"/>
                    </a:lnTo>
                    <a:lnTo>
                      <a:pt x="69" y="109"/>
                    </a:lnTo>
                    <a:lnTo>
                      <a:pt x="46" y="110"/>
                    </a:lnTo>
                    <a:lnTo>
                      <a:pt x="36" y="110"/>
                    </a:lnTo>
                    <a:lnTo>
                      <a:pt x="24" y="109"/>
                    </a:lnTo>
                    <a:lnTo>
                      <a:pt x="13" y="106"/>
                    </a:lnTo>
                    <a:lnTo>
                      <a:pt x="1" y="103"/>
                    </a:lnTo>
                    <a:lnTo>
                      <a:pt x="1" y="79"/>
                    </a:lnTo>
                    <a:lnTo>
                      <a:pt x="11" y="83"/>
                    </a:lnTo>
                    <a:lnTo>
                      <a:pt x="21" y="86"/>
                    </a:lnTo>
                    <a:lnTo>
                      <a:pt x="33" y="87"/>
                    </a:lnTo>
                    <a:lnTo>
                      <a:pt x="43" y="87"/>
                    </a:lnTo>
                    <a:lnTo>
                      <a:pt x="53" y="87"/>
                    </a:lnTo>
                    <a:lnTo>
                      <a:pt x="59" y="84"/>
                    </a:lnTo>
                    <a:lnTo>
                      <a:pt x="62" y="82"/>
                    </a:lnTo>
                    <a:lnTo>
                      <a:pt x="63" y="77"/>
                    </a:lnTo>
                    <a:lnTo>
                      <a:pt x="63" y="73"/>
                    </a:lnTo>
                    <a:lnTo>
                      <a:pt x="60" y="70"/>
                    </a:lnTo>
                    <a:lnTo>
                      <a:pt x="55" y="69"/>
                    </a:lnTo>
                    <a:lnTo>
                      <a:pt x="46" y="67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7"/>
                    </a:lnTo>
                    <a:lnTo>
                      <a:pt x="0" y="33"/>
                    </a:lnTo>
                    <a:lnTo>
                      <a:pt x="1" y="18"/>
                    </a:lnTo>
                    <a:lnTo>
                      <a:pt x="11" y="8"/>
                    </a:lnTo>
                    <a:lnTo>
                      <a:pt x="24" y="1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1"/>
                    </a:lnTo>
                    <a:lnTo>
                      <a:pt x="76" y="2"/>
                    </a:lnTo>
                    <a:lnTo>
                      <a:pt x="8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8" name="Freeform 140"/>
              <p:cNvSpPr/>
              <p:nvPr/>
            </p:nvSpPr>
            <p:spPr bwMode="auto">
              <a:xfrm>
                <a:off x="1790" y="1142"/>
                <a:ext cx="521" cy="125"/>
              </a:xfrm>
              <a:custGeom>
                <a:avLst/>
                <a:gdLst>
                  <a:gd name="T0" fmla="*/ 0 w 1564"/>
                  <a:gd name="T1" fmla="*/ 375 h 375"/>
                  <a:gd name="T2" fmla="*/ 43 w 1564"/>
                  <a:gd name="T3" fmla="*/ 330 h 375"/>
                  <a:gd name="T4" fmla="*/ 135 w 1564"/>
                  <a:gd name="T5" fmla="*/ 249 h 375"/>
                  <a:gd name="T6" fmla="*/ 229 w 1564"/>
                  <a:gd name="T7" fmla="*/ 180 h 375"/>
                  <a:gd name="T8" fmla="*/ 327 w 1564"/>
                  <a:gd name="T9" fmla="*/ 123 h 375"/>
                  <a:gd name="T10" fmla="*/ 427 w 1564"/>
                  <a:gd name="T11" fmla="*/ 75 h 375"/>
                  <a:gd name="T12" fmla="*/ 527 w 1564"/>
                  <a:gd name="T13" fmla="*/ 39 h 375"/>
                  <a:gd name="T14" fmla="*/ 630 w 1564"/>
                  <a:gd name="T15" fmla="*/ 15 h 375"/>
                  <a:gd name="T16" fmla="*/ 732 w 1564"/>
                  <a:gd name="T17" fmla="*/ 2 h 375"/>
                  <a:gd name="T18" fmla="*/ 836 w 1564"/>
                  <a:gd name="T19" fmla="*/ 0 h 375"/>
                  <a:gd name="T20" fmla="*/ 938 w 1564"/>
                  <a:gd name="T21" fmla="*/ 9 h 375"/>
                  <a:gd name="T22" fmla="*/ 1041 w 1564"/>
                  <a:gd name="T23" fmla="*/ 29 h 375"/>
                  <a:gd name="T24" fmla="*/ 1141 w 1564"/>
                  <a:gd name="T25" fmla="*/ 61 h 375"/>
                  <a:gd name="T26" fmla="*/ 1239 w 1564"/>
                  <a:gd name="T27" fmla="*/ 104 h 375"/>
                  <a:gd name="T28" fmla="*/ 1336 w 1564"/>
                  <a:gd name="T29" fmla="*/ 159 h 375"/>
                  <a:gd name="T30" fmla="*/ 1430 w 1564"/>
                  <a:gd name="T31" fmla="*/ 223 h 375"/>
                  <a:gd name="T32" fmla="*/ 1519 w 1564"/>
                  <a:gd name="T33" fmla="*/ 300 h 375"/>
                  <a:gd name="T34" fmla="*/ 1564 w 1564"/>
                  <a:gd name="T35" fmla="*/ 343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4" h="375" extrusionOk="0">
                    <a:moveTo>
                      <a:pt x="0" y="375"/>
                    </a:moveTo>
                    <a:lnTo>
                      <a:pt x="43" y="330"/>
                    </a:lnTo>
                    <a:lnTo>
                      <a:pt x="135" y="249"/>
                    </a:lnTo>
                    <a:lnTo>
                      <a:pt x="229" y="180"/>
                    </a:lnTo>
                    <a:lnTo>
                      <a:pt x="327" y="123"/>
                    </a:lnTo>
                    <a:lnTo>
                      <a:pt x="427" y="75"/>
                    </a:lnTo>
                    <a:lnTo>
                      <a:pt x="527" y="39"/>
                    </a:lnTo>
                    <a:lnTo>
                      <a:pt x="630" y="15"/>
                    </a:lnTo>
                    <a:lnTo>
                      <a:pt x="732" y="2"/>
                    </a:lnTo>
                    <a:lnTo>
                      <a:pt x="836" y="0"/>
                    </a:lnTo>
                    <a:lnTo>
                      <a:pt x="938" y="9"/>
                    </a:lnTo>
                    <a:lnTo>
                      <a:pt x="1041" y="29"/>
                    </a:lnTo>
                    <a:lnTo>
                      <a:pt x="1141" y="61"/>
                    </a:lnTo>
                    <a:lnTo>
                      <a:pt x="1239" y="104"/>
                    </a:lnTo>
                    <a:lnTo>
                      <a:pt x="1336" y="159"/>
                    </a:lnTo>
                    <a:lnTo>
                      <a:pt x="1430" y="223"/>
                    </a:lnTo>
                    <a:lnTo>
                      <a:pt x="1519" y="300"/>
                    </a:lnTo>
                    <a:lnTo>
                      <a:pt x="1564" y="34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39" name="Freeform 141"/>
              <p:cNvSpPr/>
              <p:nvPr/>
            </p:nvSpPr>
            <p:spPr bwMode="auto">
              <a:xfrm>
                <a:off x="2198" y="1143"/>
                <a:ext cx="132" cy="133"/>
              </a:xfrm>
              <a:custGeom>
                <a:avLst/>
                <a:gdLst>
                  <a:gd name="T0" fmla="*/ 217 w 395"/>
                  <a:gd name="T1" fmla="*/ 0 h 398"/>
                  <a:gd name="T2" fmla="*/ 395 w 395"/>
                  <a:gd name="T3" fmla="*/ 398 h 398"/>
                  <a:gd name="T4" fmla="*/ 0 w 395"/>
                  <a:gd name="T5" fmla="*/ 211 h 398"/>
                  <a:gd name="T6" fmla="*/ 41 w 395"/>
                  <a:gd name="T7" fmla="*/ 204 h 398"/>
                  <a:gd name="T8" fmla="*/ 113 w 395"/>
                  <a:gd name="T9" fmla="*/ 168 h 398"/>
                  <a:gd name="T10" fmla="*/ 169 w 395"/>
                  <a:gd name="T11" fmla="*/ 111 h 398"/>
                  <a:gd name="T12" fmla="*/ 207 w 395"/>
                  <a:gd name="T13" fmla="*/ 41 h 398"/>
                  <a:gd name="T14" fmla="*/ 217 w 395"/>
                  <a:gd name="T15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8" extrusionOk="0">
                    <a:moveTo>
                      <a:pt x="217" y="0"/>
                    </a:moveTo>
                    <a:lnTo>
                      <a:pt x="395" y="398"/>
                    </a:lnTo>
                    <a:lnTo>
                      <a:pt x="0" y="211"/>
                    </a:lnTo>
                    <a:lnTo>
                      <a:pt x="41" y="204"/>
                    </a:lnTo>
                    <a:lnTo>
                      <a:pt x="113" y="168"/>
                    </a:lnTo>
                    <a:lnTo>
                      <a:pt x="169" y="111"/>
                    </a:lnTo>
                    <a:lnTo>
                      <a:pt x="207" y="41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40" name="Freeform 142"/>
              <p:cNvSpPr/>
              <p:nvPr/>
            </p:nvSpPr>
            <p:spPr bwMode="auto">
              <a:xfrm>
                <a:off x="2169" y="1396"/>
                <a:ext cx="232" cy="421"/>
              </a:xfrm>
              <a:custGeom>
                <a:avLst/>
                <a:gdLst>
                  <a:gd name="T0" fmla="*/ 647 w 694"/>
                  <a:gd name="T1" fmla="*/ 0 h 1263"/>
                  <a:gd name="T2" fmla="*/ 661 w 694"/>
                  <a:gd name="T3" fmla="*/ 64 h 1263"/>
                  <a:gd name="T4" fmla="*/ 681 w 694"/>
                  <a:gd name="T5" fmla="*/ 183 h 1263"/>
                  <a:gd name="T6" fmla="*/ 693 w 694"/>
                  <a:gd name="T7" fmla="*/ 299 h 1263"/>
                  <a:gd name="T8" fmla="*/ 694 w 694"/>
                  <a:gd name="T9" fmla="*/ 407 h 1263"/>
                  <a:gd name="T10" fmla="*/ 687 w 694"/>
                  <a:gd name="T11" fmla="*/ 510 h 1263"/>
                  <a:gd name="T12" fmla="*/ 671 w 694"/>
                  <a:gd name="T13" fmla="*/ 607 h 1263"/>
                  <a:gd name="T14" fmla="*/ 647 w 694"/>
                  <a:gd name="T15" fmla="*/ 699 h 1263"/>
                  <a:gd name="T16" fmla="*/ 614 w 694"/>
                  <a:gd name="T17" fmla="*/ 784 h 1263"/>
                  <a:gd name="T18" fmla="*/ 572 w 694"/>
                  <a:gd name="T19" fmla="*/ 863 h 1263"/>
                  <a:gd name="T20" fmla="*/ 523 w 694"/>
                  <a:gd name="T21" fmla="*/ 937 h 1263"/>
                  <a:gd name="T22" fmla="*/ 464 w 694"/>
                  <a:gd name="T23" fmla="*/ 1004 h 1263"/>
                  <a:gd name="T24" fmla="*/ 397 w 694"/>
                  <a:gd name="T25" fmla="*/ 1065 h 1263"/>
                  <a:gd name="T26" fmla="*/ 322 w 694"/>
                  <a:gd name="T27" fmla="*/ 1119 h 1263"/>
                  <a:gd name="T28" fmla="*/ 240 w 694"/>
                  <a:gd name="T29" fmla="*/ 1168 h 1263"/>
                  <a:gd name="T30" fmla="*/ 149 w 694"/>
                  <a:gd name="T31" fmla="*/ 1212 h 1263"/>
                  <a:gd name="T32" fmla="*/ 51 w 694"/>
                  <a:gd name="T33" fmla="*/ 1248 h 1263"/>
                  <a:gd name="T34" fmla="*/ 0 w 694"/>
                  <a:gd name="T35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4" h="1263" extrusionOk="0">
                    <a:moveTo>
                      <a:pt x="647" y="0"/>
                    </a:moveTo>
                    <a:lnTo>
                      <a:pt x="661" y="64"/>
                    </a:lnTo>
                    <a:lnTo>
                      <a:pt x="681" y="183"/>
                    </a:lnTo>
                    <a:lnTo>
                      <a:pt x="693" y="299"/>
                    </a:lnTo>
                    <a:lnTo>
                      <a:pt x="694" y="407"/>
                    </a:lnTo>
                    <a:lnTo>
                      <a:pt x="687" y="510"/>
                    </a:lnTo>
                    <a:lnTo>
                      <a:pt x="671" y="607"/>
                    </a:lnTo>
                    <a:lnTo>
                      <a:pt x="647" y="699"/>
                    </a:lnTo>
                    <a:lnTo>
                      <a:pt x="614" y="784"/>
                    </a:lnTo>
                    <a:lnTo>
                      <a:pt x="572" y="863"/>
                    </a:lnTo>
                    <a:lnTo>
                      <a:pt x="523" y="937"/>
                    </a:lnTo>
                    <a:lnTo>
                      <a:pt x="464" y="1004"/>
                    </a:lnTo>
                    <a:lnTo>
                      <a:pt x="397" y="1065"/>
                    </a:lnTo>
                    <a:lnTo>
                      <a:pt x="322" y="1119"/>
                    </a:lnTo>
                    <a:lnTo>
                      <a:pt x="240" y="1168"/>
                    </a:lnTo>
                    <a:lnTo>
                      <a:pt x="149" y="1212"/>
                    </a:lnTo>
                    <a:lnTo>
                      <a:pt x="51" y="1248"/>
                    </a:lnTo>
                    <a:lnTo>
                      <a:pt x="0" y="1263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41" name="Freeform 143"/>
              <p:cNvSpPr/>
              <p:nvPr/>
            </p:nvSpPr>
            <p:spPr bwMode="auto">
              <a:xfrm>
                <a:off x="2143" y="1740"/>
                <a:ext cx="145" cy="96"/>
              </a:xfrm>
              <a:custGeom>
                <a:avLst/>
                <a:gdLst>
                  <a:gd name="T0" fmla="*/ 436 w 436"/>
                  <a:gd name="T1" fmla="*/ 290 h 290"/>
                  <a:gd name="T2" fmla="*/ 0 w 436"/>
                  <a:gd name="T3" fmla="*/ 257 h 290"/>
                  <a:gd name="T4" fmla="*/ 353 w 436"/>
                  <a:gd name="T5" fmla="*/ 0 h 290"/>
                  <a:gd name="T6" fmla="*/ 340 w 436"/>
                  <a:gd name="T7" fmla="*/ 39 h 290"/>
                  <a:gd name="T8" fmla="*/ 339 w 436"/>
                  <a:gd name="T9" fmla="*/ 118 h 290"/>
                  <a:gd name="T10" fmla="*/ 361 w 436"/>
                  <a:gd name="T11" fmla="*/ 195 h 290"/>
                  <a:gd name="T12" fmla="*/ 404 w 436"/>
                  <a:gd name="T13" fmla="*/ 262 h 290"/>
                  <a:gd name="T14" fmla="*/ 436 w 436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6" h="290" extrusionOk="0">
                    <a:moveTo>
                      <a:pt x="436" y="290"/>
                    </a:moveTo>
                    <a:lnTo>
                      <a:pt x="0" y="257"/>
                    </a:lnTo>
                    <a:lnTo>
                      <a:pt x="353" y="0"/>
                    </a:lnTo>
                    <a:lnTo>
                      <a:pt x="340" y="39"/>
                    </a:lnTo>
                    <a:lnTo>
                      <a:pt x="339" y="118"/>
                    </a:lnTo>
                    <a:lnTo>
                      <a:pt x="361" y="195"/>
                    </a:lnTo>
                    <a:lnTo>
                      <a:pt x="404" y="262"/>
                    </a:lnTo>
                    <a:lnTo>
                      <a:pt x="43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42" name="Freeform 144"/>
              <p:cNvSpPr/>
              <p:nvPr/>
            </p:nvSpPr>
            <p:spPr bwMode="auto">
              <a:xfrm>
                <a:off x="1696" y="1432"/>
                <a:ext cx="266" cy="384"/>
              </a:xfrm>
              <a:custGeom>
                <a:avLst/>
                <a:gdLst>
                  <a:gd name="T0" fmla="*/ 798 w 798"/>
                  <a:gd name="T1" fmla="*/ 1152 h 1152"/>
                  <a:gd name="T2" fmla="*/ 729 w 798"/>
                  <a:gd name="T3" fmla="*/ 1148 h 1152"/>
                  <a:gd name="T4" fmla="*/ 602 w 798"/>
                  <a:gd name="T5" fmla="*/ 1130 h 1152"/>
                  <a:gd name="T6" fmla="*/ 488 w 798"/>
                  <a:gd name="T7" fmla="*/ 1104 h 1152"/>
                  <a:gd name="T8" fmla="*/ 389 w 798"/>
                  <a:gd name="T9" fmla="*/ 1068 h 1152"/>
                  <a:gd name="T10" fmla="*/ 301 w 798"/>
                  <a:gd name="T11" fmla="*/ 1022 h 1152"/>
                  <a:gd name="T12" fmla="*/ 225 w 798"/>
                  <a:gd name="T13" fmla="*/ 969 h 1152"/>
                  <a:gd name="T14" fmla="*/ 161 w 798"/>
                  <a:gd name="T15" fmla="*/ 906 h 1152"/>
                  <a:gd name="T16" fmla="*/ 109 w 798"/>
                  <a:gd name="T17" fmla="*/ 837 h 1152"/>
                  <a:gd name="T18" fmla="*/ 68 w 798"/>
                  <a:gd name="T19" fmla="*/ 759 h 1152"/>
                  <a:gd name="T20" fmla="*/ 36 w 798"/>
                  <a:gd name="T21" fmla="*/ 675 h 1152"/>
                  <a:gd name="T22" fmla="*/ 14 w 798"/>
                  <a:gd name="T23" fmla="*/ 585 h 1152"/>
                  <a:gd name="T24" fmla="*/ 3 w 798"/>
                  <a:gd name="T25" fmla="*/ 490 h 1152"/>
                  <a:gd name="T26" fmla="*/ 0 w 798"/>
                  <a:gd name="T27" fmla="*/ 389 h 1152"/>
                  <a:gd name="T28" fmla="*/ 6 w 798"/>
                  <a:gd name="T29" fmla="*/ 282 h 1152"/>
                  <a:gd name="T30" fmla="*/ 30 w 798"/>
                  <a:gd name="T31" fmla="*/ 115 h 1152"/>
                  <a:gd name="T32" fmla="*/ 56 w 798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8" h="1152" extrusionOk="0">
                    <a:moveTo>
                      <a:pt x="798" y="1152"/>
                    </a:moveTo>
                    <a:lnTo>
                      <a:pt x="729" y="1148"/>
                    </a:lnTo>
                    <a:lnTo>
                      <a:pt x="602" y="1130"/>
                    </a:lnTo>
                    <a:lnTo>
                      <a:pt x="488" y="1104"/>
                    </a:lnTo>
                    <a:lnTo>
                      <a:pt x="389" y="1068"/>
                    </a:lnTo>
                    <a:lnTo>
                      <a:pt x="301" y="1022"/>
                    </a:lnTo>
                    <a:lnTo>
                      <a:pt x="225" y="969"/>
                    </a:lnTo>
                    <a:lnTo>
                      <a:pt x="161" y="906"/>
                    </a:lnTo>
                    <a:lnTo>
                      <a:pt x="109" y="837"/>
                    </a:lnTo>
                    <a:lnTo>
                      <a:pt x="68" y="759"/>
                    </a:lnTo>
                    <a:lnTo>
                      <a:pt x="36" y="675"/>
                    </a:lnTo>
                    <a:lnTo>
                      <a:pt x="14" y="585"/>
                    </a:lnTo>
                    <a:lnTo>
                      <a:pt x="3" y="490"/>
                    </a:lnTo>
                    <a:lnTo>
                      <a:pt x="0" y="389"/>
                    </a:lnTo>
                    <a:lnTo>
                      <a:pt x="6" y="282"/>
                    </a:lnTo>
                    <a:lnTo>
                      <a:pt x="30" y="115"/>
                    </a:lnTo>
                    <a:lnTo>
                      <a:pt x="56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43" name="Freeform 145"/>
              <p:cNvSpPr/>
              <p:nvPr/>
            </p:nvSpPr>
            <p:spPr bwMode="auto">
              <a:xfrm>
                <a:off x="1639" y="1406"/>
                <a:ext cx="98" cy="145"/>
              </a:xfrm>
              <a:custGeom>
                <a:avLst/>
                <a:gdLst>
                  <a:gd name="T0" fmla="*/ 0 w 292"/>
                  <a:gd name="T1" fmla="*/ 362 h 434"/>
                  <a:gd name="T2" fmla="*/ 246 w 292"/>
                  <a:gd name="T3" fmla="*/ 0 h 434"/>
                  <a:gd name="T4" fmla="*/ 292 w 292"/>
                  <a:gd name="T5" fmla="*/ 434 h 434"/>
                  <a:gd name="T6" fmla="*/ 265 w 292"/>
                  <a:gd name="T7" fmla="*/ 403 h 434"/>
                  <a:gd name="T8" fmla="*/ 197 w 292"/>
                  <a:gd name="T9" fmla="*/ 362 h 434"/>
                  <a:gd name="T10" fmla="*/ 121 w 292"/>
                  <a:gd name="T11" fmla="*/ 343 h 434"/>
                  <a:gd name="T12" fmla="*/ 40 w 292"/>
                  <a:gd name="T13" fmla="*/ 347 h 434"/>
                  <a:gd name="T14" fmla="*/ 0 w 292"/>
                  <a:gd name="T15" fmla="*/ 36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4" extrusionOk="0">
                    <a:moveTo>
                      <a:pt x="0" y="362"/>
                    </a:moveTo>
                    <a:lnTo>
                      <a:pt x="246" y="0"/>
                    </a:lnTo>
                    <a:lnTo>
                      <a:pt x="292" y="434"/>
                    </a:lnTo>
                    <a:lnTo>
                      <a:pt x="265" y="403"/>
                    </a:lnTo>
                    <a:lnTo>
                      <a:pt x="197" y="362"/>
                    </a:lnTo>
                    <a:lnTo>
                      <a:pt x="121" y="343"/>
                    </a:lnTo>
                    <a:lnTo>
                      <a:pt x="40" y="347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44" name="Freeform 146"/>
              <p:cNvSpPr/>
              <p:nvPr/>
            </p:nvSpPr>
            <p:spPr bwMode="auto">
              <a:xfrm>
                <a:off x="1829" y="1204"/>
                <a:ext cx="434" cy="104"/>
              </a:xfrm>
              <a:custGeom>
                <a:avLst/>
                <a:gdLst>
                  <a:gd name="T0" fmla="*/ 0 w 1302"/>
                  <a:gd name="T1" fmla="*/ 312 h 312"/>
                  <a:gd name="T2" fmla="*/ 36 w 1302"/>
                  <a:gd name="T3" fmla="*/ 275 h 312"/>
                  <a:gd name="T4" fmla="*/ 113 w 1302"/>
                  <a:gd name="T5" fmla="*/ 207 h 312"/>
                  <a:gd name="T6" fmla="*/ 190 w 1302"/>
                  <a:gd name="T7" fmla="*/ 150 h 312"/>
                  <a:gd name="T8" fmla="*/ 273 w 1302"/>
                  <a:gd name="T9" fmla="*/ 101 h 312"/>
                  <a:gd name="T10" fmla="*/ 355 w 1302"/>
                  <a:gd name="T11" fmla="*/ 62 h 312"/>
                  <a:gd name="T12" fmla="*/ 440 w 1302"/>
                  <a:gd name="T13" fmla="*/ 33 h 312"/>
                  <a:gd name="T14" fmla="*/ 525 w 1302"/>
                  <a:gd name="T15" fmla="*/ 13 h 312"/>
                  <a:gd name="T16" fmla="*/ 610 w 1302"/>
                  <a:gd name="T17" fmla="*/ 1 h 312"/>
                  <a:gd name="T18" fmla="*/ 696 w 1302"/>
                  <a:gd name="T19" fmla="*/ 0 h 312"/>
                  <a:gd name="T20" fmla="*/ 781 w 1302"/>
                  <a:gd name="T21" fmla="*/ 7 h 312"/>
                  <a:gd name="T22" fmla="*/ 866 w 1302"/>
                  <a:gd name="T23" fmla="*/ 24 h 312"/>
                  <a:gd name="T24" fmla="*/ 950 w 1302"/>
                  <a:gd name="T25" fmla="*/ 50 h 312"/>
                  <a:gd name="T26" fmla="*/ 1032 w 1302"/>
                  <a:gd name="T27" fmla="*/ 86 h 312"/>
                  <a:gd name="T28" fmla="*/ 1113 w 1302"/>
                  <a:gd name="T29" fmla="*/ 131 h 312"/>
                  <a:gd name="T30" fmla="*/ 1191 w 1302"/>
                  <a:gd name="T31" fmla="*/ 186 h 312"/>
                  <a:gd name="T32" fmla="*/ 1266 w 1302"/>
                  <a:gd name="T33" fmla="*/ 251 h 312"/>
                  <a:gd name="T34" fmla="*/ 1302 w 1302"/>
                  <a:gd name="T35" fmla="*/ 28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2" h="312" extrusionOk="0">
                    <a:moveTo>
                      <a:pt x="0" y="312"/>
                    </a:moveTo>
                    <a:lnTo>
                      <a:pt x="36" y="275"/>
                    </a:lnTo>
                    <a:lnTo>
                      <a:pt x="113" y="207"/>
                    </a:lnTo>
                    <a:lnTo>
                      <a:pt x="190" y="150"/>
                    </a:lnTo>
                    <a:lnTo>
                      <a:pt x="273" y="101"/>
                    </a:lnTo>
                    <a:lnTo>
                      <a:pt x="355" y="62"/>
                    </a:lnTo>
                    <a:lnTo>
                      <a:pt x="440" y="33"/>
                    </a:lnTo>
                    <a:lnTo>
                      <a:pt x="525" y="13"/>
                    </a:lnTo>
                    <a:lnTo>
                      <a:pt x="610" y="1"/>
                    </a:lnTo>
                    <a:lnTo>
                      <a:pt x="696" y="0"/>
                    </a:lnTo>
                    <a:lnTo>
                      <a:pt x="781" y="7"/>
                    </a:lnTo>
                    <a:lnTo>
                      <a:pt x="866" y="24"/>
                    </a:lnTo>
                    <a:lnTo>
                      <a:pt x="950" y="50"/>
                    </a:lnTo>
                    <a:lnTo>
                      <a:pt x="1032" y="86"/>
                    </a:lnTo>
                    <a:lnTo>
                      <a:pt x="1113" y="131"/>
                    </a:lnTo>
                    <a:lnTo>
                      <a:pt x="1191" y="186"/>
                    </a:lnTo>
                    <a:lnTo>
                      <a:pt x="1266" y="251"/>
                    </a:lnTo>
                    <a:lnTo>
                      <a:pt x="1302" y="285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45" name="Freeform 147"/>
              <p:cNvSpPr/>
              <p:nvPr/>
            </p:nvSpPr>
            <p:spPr bwMode="auto">
              <a:xfrm>
                <a:off x="2170" y="1205"/>
                <a:ext cx="109" cy="110"/>
              </a:xfrm>
              <a:custGeom>
                <a:avLst/>
                <a:gdLst>
                  <a:gd name="T0" fmla="*/ 180 w 329"/>
                  <a:gd name="T1" fmla="*/ 0 h 331"/>
                  <a:gd name="T2" fmla="*/ 329 w 329"/>
                  <a:gd name="T3" fmla="*/ 331 h 331"/>
                  <a:gd name="T4" fmla="*/ 0 w 329"/>
                  <a:gd name="T5" fmla="*/ 176 h 331"/>
                  <a:gd name="T6" fmla="*/ 33 w 329"/>
                  <a:gd name="T7" fmla="*/ 170 h 331"/>
                  <a:gd name="T8" fmla="*/ 94 w 329"/>
                  <a:gd name="T9" fmla="*/ 140 h 331"/>
                  <a:gd name="T10" fmla="*/ 140 w 329"/>
                  <a:gd name="T11" fmla="*/ 93 h 331"/>
                  <a:gd name="T12" fmla="*/ 172 w 329"/>
                  <a:gd name="T13" fmla="*/ 34 h 331"/>
                  <a:gd name="T14" fmla="*/ 180 w 32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331" extrusionOk="0">
                    <a:moveTo>
                      <a:pt x="180" y="0"/>
                    </a:moveTo>
                    <a:lnTo>
                      <a:pt x="329" y="331"/>
                    </a:lnTo>
                    <a:lnTo>
                      <a:pt x="0" y="176"/>
                    </a:lnTo>
                    <a:lnTo>
                      <a:pt x="33" y="170"/>
                    </a:lnTo>
                    <a:lnTo>
                      <a:pt x="94" y="140"/>
                    </a:lnTo>
                    <a:lnTo>
                      <a:pt x="140" y="93"/>
                    </a:lnTo>
                    <a:lnTo>
                      <a:pt x="172" y="34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46" name="Freeform 148"/>
              <p:cNvSpPr/>
              <p:nvPr/>
            </p:nvSpPr>
            <p:spPr bwMode="auto">
              <a:xfrm>
                <a:off x="2145" y="1416"/>
                <a:ext cx="193" cy="351"/>
              </a:xfrm>
              <a:custGeom>
                <a:avLst/>
                <a:gdLst>
                  <a:gd name="T0" fmla="*/ 540 w 580"/>
                  <a:gd name="T1" fmla="*/ 0 h 1052"/>
                  <a:gd name="T2" fmla="*/ 563 w 580"/>
                  <a:gd name="T3" fmla="*/ 103 h 1052"/>
                  <a:gd name="T4" fmla="*/ 578 w 580"/>
                  <a:gd name="T5" fmla="*/ 248 h 1052"/>
                  <a:gd name="T6" fmla="*/ 580 w 580"/>
                  <a:gd name="T7" fmla="*/ 339 h 1052"/>
                  <a:gd name="T8" fmla="*/ 574 w 580"/>
                  <a:gd name="T9" fmla="*/ 424 h 1052"/>
                  <a:gd name="T10" fmla="*/ 561 w 580"/>
                  <a:gd name="T11" fmla="*/ 506 h 1052"/>
                  <a:gd name="T12" fmla="*/ 540 w 580"/>
                  <a:gd name="T13" fmla="*/ 581 h 1052"/>
                  <a:gd name="T14" fmla="*/ 512 w 580"/>
                  <a:gd name="T15" fmla="*/ 653 h 1052"/>
                  <a:gd name="T16" fmla="*/ 478 w 580"/>
                  <a:gd name="T17" fmla="*/ 719 h 1052"/>
                  <a:gd name="T18" fmla="*/ 436 w 580"/>
                  <a:gd name="T19" fmla="*/ 780 h 1052"/>
                  <a:gd name="T20" fmla="*/ 387 w 580"/>
                  <a:gd name="T21" fmla="*/ 836 h 1052"/>
                  <a:gd name="T22" fmla="*/ 332 w 580"/>
                  <a:gd name="T23" fmla="*/ 886 h 1052"/>
                  <a:gd name="T24" fmla="*/ 270 w 580"/>
                  <a:gd name="T25" fmla="*/ 932 h 1052"/>
                  <a:gd name="T26" fmla="*/ 201 w 580"/>
                  <a:gd name="T27" fmla="*/ 974 h 1052"/>
                  <a:gd name="T28" fmla="*/ 87 w 580"/>
                  <a:gd name="T29" fmla="*/ 1026 h 1052"/>
                  <a:gd name="T30" fmla="*/ 0 w 580"/>
                  <a:gd name="T31" fmla="*/ 1052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2" extrusionOk="0">
                    <a:moveTo>
                      <a:pt x="540" y="0"/>
                    </a:moveTo>
                    <a:lnTo>
                      <a:pt x="563" y="103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4"/>
                    </a:lnTo>
                    <a:lnTo>
                      <a:pt x="561" y="506"/>
                    </a:lnTo>
                    <a:lnTo>
                      <a:pt x="540" y="581"/>
                    </a:lnTo>
                    <a:lnTo>
                      <a:pt x="512" y="653"/>
                    </a:lnTo>
                    <a:lnTo>
                      <a:pt x="478" y="719"/>
                    </a:lnTo>
                    <a:lnTo>
                      <a:pt x="436" y="780"/>
                    </a:lnTo>
                    <a:lnTo>
                      <a:pt x="387" y="836"/>
                    </a:lnTo>
                    <a:lnTo>
                      <a:pt x="332" y="886"/>
                    </a:lnTo>
                    <a:lnTo>
                      <a:pt x="270" y="932"/>
                    </a:lnTo>
                    <a:lnTo>
                      <a:pt x="201" y="974"/>
                    </a:lnTo>
                    <a:lnTo>
                      <a:pt x="87" y="1026"/>
                    </a:lnTo>
                    <a:lnTo>
                      <a:pt x="0" y="1052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47" name="Freeform 149"/>
              <p:cNvSpPr/>
              <p:nvPr/>
            </p:nvSpPr>
            <p:spPr bwMode="auto">
              <a:xfrm>
                <a:off x="2123" y="1702"/>
                <a:ext cx="121" cy="80"/>
              </a:xfrm>
              <a:custGeom>
                <a:avLst/>
                <a:gdLst>
                  <a:gd name="T0" fmla="*/ 363 w 363"/>
                  <a:gd name="T1" fmla="*/ 242 h 242"/>
                  <a:gd name="T2" fmla="*/ 0 w 363"/>
                  <a:gd name="T3" fmla="*/ 215 h 242"/>
                  <a:gd name="T4" fmla="*/ 294 w 363"/>
                  <a:gd name="T5" fmla="*/ 0 h 242"/>
                  <a:gd name="T6" fmla="*/ 284 w 363"/>
                  <a:gd name="T7" fmla="*/ 34 h 242"/>
                  <a:gd name="T8" fmla="*/ 283 w 363"/>
                  <a:gd name="T9" fmla="*/ 100 h 242"/>
                  <a:gd name="T10" fmla="*/ 300 w 363"/>
                  <a:gd name="T11" fmla="*/ 163 h 242"/>
                  <a:gd name="T12" fmla="*/ 337 w 363"/>
                  <a:gd name="T13" fmla="*/ 219 h 242"/>
                  <a:gd name="T14" fmla="*/ 363 w 363"/>
                  <a:gd name="T15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2" extrusionOk="0">
                    <a:moveTo>
                      <a:pt x="363" y="242"/>
                    </a:moveTo>
                    <a:lnTo>
                      <a:pt x="0" y="215"/>
                    </a:lnTo>
                    <a:lnTo>
                      <a:pt x="294" y="0"/>
                    </a:lnTo>
                    <a:lnTo>
                      <a:pt x="284" y="34"/>
                    </a:lnTo>
                    <a:lnTo>
                      <a:pt x="283" y="100"/>
                    </a:lnTo>
                    <a:lnTo>
                      <a:pt x="300" y="163"/>
                    </a:lnTo>
                    <a:lnTo>
                      <a:pt x="337" y="219"/>
                    </a:lnTo>
                    <a:lnTo>
                      <a:pt x="363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48" name="Freeform 150"/>
              <p:cNvSpPr/>
              <p:nvPr/>
            </p:nvSpPr>
            <p:spPr bwMode="auto">
              <a:xfrm>
                <a:off x="1751" y="1446"/>
                <a:ext cx="222" cy="320"/>
              </a:xfrm>
              <a:custGeom>
                <a:avLst/>
                <a:gdLst>
                  <a:gd name="T0" fmla="*/ 664 w 664"/>
                  <a:gd name="T1" fmla="*/ 959 h 959"/>
                  <a:gd name="T2" fmla="*/ 606 w 664"/>
                  <a:gd name="T3" fmla="*/ 956 h 959"/>
                  <a:gd name="T4" fmla="*/ 501 w 664"/>
                  <a:gd name="T5" fmla="*/ 942 h 959"/>
                  <a:gd name="T6" fmla="*/ 406 w 664"/>
                  <a:gd name="T7" fmla="*/ 920 h 959"/>
                  <a:gd name="T8" fmla="*/ 322 w 664"/>
                  <a:gd name="T9" fmla="*/ 890 h 959"/>
                  <a:gd name="T10" fmla="*/ 249 w 664"/>
                  <a:gd name="T11" fmla="*/ 853 h 959"/>
                  <a:gd name="T12" fmla="*/ 187 w 664"/>
                  <a:gd name="T13" fmla="*/ 807 h 959"/>
                  <a:gd name="T14" fmla="*/ 134 w 664"/>
                  <a:gd name="T15" fmla="*/ 755 h 959"/>
                  <a:gd name="T16" fmla="*/ 89 w 664"/>
                  <a:gd name="T17" fmla="*/ 697 h 959"/>
                  <a:gd name="T18" fmla="*/ 54 w 664"/>
                  <a:gd name="T19" fmla="*/ 632 h 959"/>
                  <a:gd name="T20" fmla="*/ 28 w 664"/>
                  <a:gd name="T21" fmla="*/ 563 h 959"/>
                  <a:gd name="T22" fmla="*/ 11 w 664"/>
                  <a:gd name="T23" fmla="*/ 488 h 959"/>
                  <a:gd name="T24" fmla="*/ 1 w 664"/>
                  <a:gd name="T25" fmla="*/ 408 h 959"/>
                  <a:gd name="T26" fmla="*/ 0 w 664"/>
                  <a:gd name="T27" fmla="*/ 281 h 959"/>
                  <a:gd name="T28" fmla="*/ 23 w 664"/>
                  <a:gd name="T29" fmla="*/ 97 h 959"/>
                  <a:gd name="T30" fmla="*/ 46 w 664"/>
                  <a:gd name="T31" fmla="*/ 0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4" h="959" extrusionOk="0">
                    <a:moveTo>
                      <a:pt x="664" y="959"/>
                    </a:moveTo>
                    <a:lnTo>
                      <a:pt x="606" y="956"/>
                    </a:lnTo>
                    <a:lnTo>
                      <a:pt x="501" y="942"/>
                    </a:lnTo>
                    <a:lnTo>
                      <a:pt x="406" y="920"/>
                    </a:lnTo>
                    <a:lnTo>
                      <a:pt x="322" y="890"/>
                    </a:lnTo>
                    <a:lnTo>
                      <a:pt x="249" y="853"/>
                    </a:lnTo>
                    <a:lnTo>
                      <a:pt x="187" y="807"/>
                    </a:lnTo>
                    <a:lnTo>
                      <a:pt x="134" y="755"/>
                    </a:lnTo>
                    <a:lnTo>
                      <a:pt x="89" y="697"/>
                    </a:lnTo>
                    <a:lnTo>
                      <a:pt x="54" y="632"/>
                    </a:lnTo>
                    <a:lnTo>
                      <a:pt x="28" y="563"/>
                    </a:lnTo>
                    <a:lnTo>
                      <a:pt x="11" y="488"/>
                    </a:lnTo>
                    <a:lnTo>
                      <a:pt x="1" y="408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49" name="Freeform 151"/>
              <p:cNvSpPr/>
              <p:nvPr/>
            </p:nvSpPr>
            <p:spPr bwMode="auto">
              <a:xfrm>
                <a:off x="1704" y="1423"/>
                <a:ext cx="81" cy="120"/>
              </a:xfrm>
              <a:custGeom>
                <a:avLst/>
                <a:gdLst>
                  <a:gd name="T0" fmla="*/ 0 w 243"/>
                  <a:gd name="T1" fmla="*/ 301 h 361"/>
                  <a:gd name="T2" fmla="*/ 205 w 243"/>
                  <a:gd name="T3" fmla="*/ 0 h 361"/>
                  <a:gd name="T4" fmla="*/ 243 w 243"/>
                  <a:gd name="T5" fmla="*/ 361 h 361"/>
                  <a:gd name="T6" fmla="*/ 220 w 243"/>
                  <a:gd name="T7" fmla="*/ 337 h 361"/>
                  <a:gd name="T8" fmla="*/ 164 w 243"/>
                  <a:gd name="T9" fmla="*/ 301 h 361"/>
                  <a:gd name="T10" fmla="*/ 99 w 243"/>
                  <a:gd name="T11" fmla="*/ 285 h 361"/>
                  <a:gd name="T12" fmla="*/ 33 w 243"/>
                  <a:gd name="T13" fmla="*/ 289 h 361"/>
                  <a:gd name="T14" fmla="*/ 0 w 243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61" extrusionOk="0">
                    <a:moveTo>
                      <a:pt x="0" y="301"/>
                    </a:moveTo>
                    <a:lnTo>
                      <a:pt x="205" y="0"/>
                    </a:lnTo>
                    <a:lnTo>
                      <a:pt x="243" y="361"/>
                    </a:lnTo>
                    <a:lnTo>
                      <a:pt x="220" y="337"/>
                    </a:lnTo>
                    <a:lnTo>
                      <a:pt x="164" y="301"/>
                    </a:lnTo>
                    <a:lnTo>
                      <a:pt x="99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0" name="Freeform 152"/>
              <p:cNvSpPr/>
              <p:nvPr/>
            </p:nvSpPr>
            <p:spPr bwMode="auto">
              <a:xfrm>
                <a:off x="1875" y="1275"/>
                <a:ext cx="333" cy="80"/>
              </a:xfrm>
              <a:custGeom>
                <a:avLst/>
                <a:gdLst>
                  <a:gd name="T0" fmla="*/ 0 w 999"/>
                  <a:gd name="T1" fmla="*/ 239 h 239"/>
                  <a:gd name="T2" fmla="*/ 56 w 999"/>
                  <a:gd name="T3" fmla="*/ 182 h 239"/>
                  <a:gd name="T4" fmla="*/ 177 w 999"/>
                  <a:gd name="T5" fmla="*/ 94 h 239"/>
                  <a:gd name="T6" fmla="*/ 304 w 999"/>
                  <a:gd name="T7" fmla="*/ 33 h 239"/>
                  <a:gd name="T8" fmla="*/ 435 w 999"/>
                  <a:gd name="T9" fmla="*/ 3 h 239"/>
                  <a:gd name="T10" fmla="*/ 566 w 999"/>
                  <a:gd name="T11" fmla="*/ 0 h 239"/>
                  <a:gd name="T12" fmla="*/ 698 w 999"/>
                  <a:gd name="T13" fmla="*/ 26 h 239"/>
                  <a:gd name="T14" fmla="*/ 823 w 999"/>
                  <a:gd name="T15" fmla="*/ 81 h 239"/>
                  <a:gd name="T16" fmla="*/ 943 w 999"/>
                  <a:gd name="T17" fmla="*/ 164 h 239"/>
                  <a:gd name="T18" fmla="*/ 999 w 999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9" h="239" extrusionOk="0">
                    <a:moveTo>
                      <a:pt x="0" y="239"/>
                    </a:moveTo>
                    <a:lnTo>
                      <a:pt x="56" y="182"/>
                    </a:lnTo>
                    <a:lnTo>
                      <a:pt x="177" y="94"/>
                    </a:lnTo>
                    <a:lnTo>
                      <a:pt x="304" y="33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8" y="26"/>
                    </a:lnTo>
                    <a:lnTo>
                      <a:pt x="823" y="81"/>
                    </a:lnTo>
                    <a:lnTo>
                      <a:pt x="943" y="164"/>
                    </a:lnTo>
                    <a:lnTo>
                      <a:pt x="999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1" name="Freeform 153"/>
              <p:cNvSpPr/>
              <p:nvPr/>
            </p:nvSpPr>
            <p:spPr bwMode="auto">
              <a:xfrm>
                <a:off x="2136" y="1276"/>
                <a:ext cx="84" cy="84"/>
              </a:xfrm>
              <a:custGeom>
                <a:avLst/>
                <a:gdLst>
                  <a:gd name="T0" fmla="*/ 137 w 252"/>
                  <a:gd name="T1" fmla="*/ 0 h 254"/>
                  <a:gd name="T2" fmla="*/ 252 w 252"/>
                  <a:gd name="T3" fmla="*/ 254 h 254"/>
                  <a:gd name="T4" fmla="*/ 0 w 252"/>
                  <a:gd name="T5" fmla="*/ 135 h 254"/>
                  <a:gd name="T6" fmla="*/ 26 w 252"/>
                  <a:gd name="T7" fmla="*/ 129 h 254"/>
                  <a:gd name="T8" fmla="*/ 72 w 252"/>
                  <a:gd name="T9" fmla="*/ 106 h 254"/>
                  <a:gd name="T10" fmla="*/ 108 w 252"/>
                  <a:gd name="T11" fmla="*/ 70 h 254"/>
                  <a:gd name="T12" fmla="*/ 131 w 252"/>
                  <a:gd name="T13" fmla="*/ 25 h 254"/>
                  <a:gd name="T14" fmla="*/ 137 w 252"/>
                  <a:gd name="T15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4" extrusionOk="0">
                    <a:moveTo>
                      <a:pt x="137" y="0"/>
                    </a:moveTo>
                    <a:lnTo>
                      <a:pt x="252" y="254"/>
                    </a:lnTo>
                    <a:lnTo>
                      <a:pt x="0" y="135"/>
                    </a:lnTo>
                    <a:lnTo>
                      <a:pt x="26" y="129"/>
                    </a:lnTo>
                    <a:lnTo>
                      <a:pt x="72" y="106"/>
                    </a:lnTo>
                    <a:lnTo>
                      <a:pt x="108" y="70"/>
                    </a:lnTo>
                    <a:lnTo>
                      <a:pt x="131" y="2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2" name="Freeform 154"/>
              <p:cNvSpPr/>
              <p:nvPr/>
            </p:nvSpPr>
            <p:spPr bwMode="auto">
              <a:xfrm>
                <a:off x="2117" y="1437"/>
                <a:ext cx="149" cy="269"/>
              </a:xfrm>
              <a:custGeom>
                <a:avLst/>
                <a:gdLst>
                  <a:gd name="T0" fmla="*/ 414 w 445"/>
                  <a:gd name="T1" fmla="*/ 0 h 806"/>
                  <a:gd name="T2" fmla="*/ 431 w 445"/>
                  <a:gd name="T3" fmla="*/ 79 h 806"/>
                  <a:gd name="T4" fmla="*/ 445 w 445"/>
                  <a:gd name="T5" fmla="*/ 226 h 806"/>
                  <a:gd name="T6" fmla="*/ 435 w 445"/>
                  <a:gd name="T7" fmla="*/ 357 h 806"/>
                  <a:gd name="T8" fmla="*/ 405 w 445"/>
                  <a:gd name="T9" fmla="*/ 474 h 806"/>
                  <a:gd name="T10" fmla="*/ 352 w 445"/>
                  <a:gd name="T11" fmla="*/ 576 h 806"/>
                  <a:gd name="T12" fmla="*/ 277 w 445"/>
                  <a:gd name="T13" fmla="*/ 662 h 806"/>
                  <a:gd name="T14" fmla="*/ 181 w 445"/>
                  <a:gd name="T15" fmla="*/ 731 h 806"/>
                  <a:gd name="T16" fmla="*/ 66 w 445"/>
                  <a:gd name="T17" fmla="*/ 786 h 806"/>
                  <a:gd name="T18" fmla="*/ 0 w 445"/>
                  <a:gd name="T19" fmla="*/ 806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6" extrusionOk="0">
                    <a:moveTo>
                      <a:pt x="414" y="0"/>
                    </a:moveTo>
                    <a:lnTo>
                      <a:pt x="431" y="79"/>
                    </a:lnTo>
                    <a:lnTo>
                      <a:pt x="445" y="226"/>
                    </a:lnTo>
                    <a:lnTo>
                      <a:pt x="435" y="357"/>
                    </a:lnTo>
                    <a:lnTo>
                      <a:pt x="405" y="474"/>
                    </a:lnTo>
                    <a:lnTo>
                      <a:pt x="352" y="576"/>
                    </a:lnTo>
                    <a:lnTo>
                      <a:pt x="277" y="662"/>
                    </a:lnTo>
                    <a:lnTo>
                      <a:pt x="181" y="731"/>
                    </a:lnTo>
                    <a:lnTo>
                      <a:pt x="66" y="786"/>
                    </a:lnTo>
                    <a:lnTo>
                      <a:pt x="0" y="806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3" name="Freeform 155"/>
              <p:cNvSpPr/>
              <p:nvPr/>
            </p:nvSpPr>
            <p:spPr bwMode="auto">
              <a:xfrm>
                <a:off x="2100" y="1657"/>
                <a:ext cx="93" cy="61"/>
              </a:xfrm>
              <a:custGeom>
                <a:avLst/>
                <a:gdLst>
                  <a:gd name="T0" fmla="*/ 279 w 279"/>
                  <a:gd name="T1" fmla="*/ 184 h 184"/>
                  <a:gd name="T2" fmla="*/ 0 w 279"/>
                  <a:gd name="T3" fmla="*/ 164 h 184"/>
                  <a:gd name="T4" fmla="*/ 225 w 279"/>
                  <a:gd name="T5" fmla="*/ 0 h 184"/>
                  <a:gd name="T6" fmla="*/ 218 w 279"/>
                  <a:gd name="T7" fmla="*/ 24 h 184"/>
                  <a:gd name="T8" fmla="*/ 217 w 279"/>
                  <a:gd name="T9" fmla="*/ 76 h 184"/>
                  <a:gd name="T10" fmla="*/ 230 w 279"/>
                  <a:gd name="T11" fmla="*/ 124 h 184"/>
                  <a:gd name="T12" fmla="*/ 258 w 279"/>
                  <a:gd name="T13" fmla="*/ 167 h 184"/>
                  <a:gd name="T14" fmla="*/ 279 w 279"/>
                  <a:gd name="T15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9" h="184" extrusionOk="0">
                    <a:moveTo>
                      <a:pt x="279" y="184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4"/>
                    </a:lnTo>
                    <a:lnTo>
                      <a:pt x="217" y="76"/>
                    </a:lnTo>
                    <a:lnTo>
                      <a:pt x="230" y="124"/>
                    </a:lnTo>
                    <a:lnTo>
                      <a:pt x="258" y="167"/>
                    </a:lnTo>
                    <a:lnTo>
                      <a:pt x="279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4" name="Freeform 156"/>
              <p:cNvSpPr/>
              <p:nvPr/>
            </p:nvSpPr>
            <p:spPr bwMode="auto">
              <a:xfrm>
                <a:off x="1815" y="1460"/>
                <a:ext cx="170" cy="246"/>
              </a:xfrm>
              <a:custGeom>
                <a:avLst/>
                <a:gdLst>
                  <a:gd name="T0" fmla="*/ 509 w 509"/>
                  <a:gd name="T1" fmla="*/ 737 h 737"/>
                  <a:gd name="T2" fmla="*/ 466 w 509"/>
                  <a:gd name="T3" fmla="*/ 734 h 737"/>
                  <a:gd name="T4" fmla="*/ 384 w 509"/>
                  <a:gd name="T5" fmla="*/ 724 h 737"/>
                  <a:gd name="T6" fmla="*/ 312 w 509"/>
                  <a:gd name="T7" fmla="*/ 707 h 737"/>
                  <a:gd name="T8" fmla="*/ 248 w 509"/>
                  <a:gd name="T9" fmla="*/ 684 h 737"/>
                  <a:gd name="T10" fmla="*/ 192 w 509"/>
                  <a:gd name="T11" fmla="*/ 655 h 737"/>
                  <a:gd name="T12" fmla="*/ 143 w 509"/>
                  <a:gd name="T13" fmla="*/ 621 h 737"/>
                  <a:gd name="T14" fmla="*/ 103 w 509"/>
                  <a:gd name="T15" fmla="*/ 580 h 737"/>
                  <a:gd name="T16" fmla="*/ 69 w 509"/>
                  <a:gd name="T17" fmla="*/ 536 h 737"/>
                  <a:gd name="T18" fmla="*/ 42 w 509"/>
                  <a:gd name="T19" fmla="*/ 487 h 737"/>
                  <a:gd name="T20" fmla="*/ 22 w 509"/>
                  <a:gd name="T21" fmla="*/ 432 h 737"/>
                  <a:gd name="T22" fmla="*/ 3 w 509"/>
                  <a:gd name="T23" fmla="*/ 346 h 737"/>
                  <a:gd name="T24" fmla="*/ 0 w 509"/>
                  <a:gd name="T25" fmla="*/ 216 h 737"/>
                  <a:gd name="T26" fmla="*/ 18 w 509"/>
                  <a:gd name="T27" fmla="*/ 75 h 737"/>
                  <a:gd name="T28" fmla="*/ 35 w 509"/>
                  <a:gd name="T29" fmla="*/ 0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9" h="737" extrusionOk="0">
                    <a:moveTo>
                      <a:pt x="509" y="737"/>
                    </a:moveTo>
                    <a:lnTo>
                      <a:pt x="466" y="734"/>
                    </a:lnTo>
                    <a:lnTo>
                      <a:pt x="384" y="724"/>
                    </a:lnTo>
                    <a:lnTo>
                      <a:pt x="312" y="707"/>
                    </a:lnTo>
                    <a:lnTo>
                      <a:pt x="248" y="684"/>
                    </a:lnTo>
                    <a:lnTo>
                      <a:pt x="192" y="655"/>
                    </a:lnTo>
                    <a:lnTo>
                      <a:pt x="143" y="621"/>
                    </a:lnTo>
                    <a:lnTo>
                      <a:pt x="103" y="580"/>
                    </a:lnTo>
                    <a:lnTo>
                      <a:pt x="69" y="536"/>
                    </a:lnTo>
                    <a:lnTo>
                      <a:pt x="42" y="487"/>
                    </a:lnTo>
                    <a:lnTo>
                      <a:pt x="22" y="432"/>
                    </a:lnTo>
                    <a:lnTo>
                      <a:pt x="3" y="346"/>
                    </a:lnTo>
                    <a:lnTo>
                      <a:pt x="0" y="216"/>
                    </a:lnTo>
                    <a:lnTo>
                      <a:pt x="18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5" name="Freeform 157"/>
              <p:cNvSpPr/>
              <p:nvPr/>
            </p:nvSpPr>
            <p:spPr bwMode="auto">
              <a:xfrm>
                <a:off x="1779" y="1444"/>
                <a:ext cx="62" cy="92"/>
              </a:xfrm>
              <a:custGeom>
                <a:avLst/>
                <a:gdLst>
                  <a:gd name="T0" fmla="*/ 0 w 187"/>
                  <a:gd name="T1" fmla="*/ 230 h 276"/>
                  <a:gd name="T2" fmla="*/ 157 w 187"/>
                  <a:gd name="T3" fmla="*/ 0 h 276"/>
                  <a:gd name="T4" fmla="*/ 187 w 187"/>
                  <a:gd name="T5" fmla="*/ 276 h 276"/>
                  <a:gd name="T6" fmla="*/ 168 w 187"/>
                  <a:gd name="T7" fmla="*/ 257 h 276"/>
                  <a:gd name="T8" fmla="*/ 125 w 187"/>
                  <a:gd name="T9" fmla="*/ 230 h 276"/>
                  <a:gd name="T10" fmla="*/ 76 w 187"/>
                  <a:gd name="T11" fmla="*/ 218 h 276"/>
                  <a:gd name="T12" fmla="*/ 24 w 187"/>
                  <a:gd name="T13" fmla="*/ 221 h 276"/>
                  <a:gd name="T14" fmla="*/ 0 w 187"/>
                  <a:gd name="T15" fmla="*/ 23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276" extrusionOk="0">
                    <a:moveTo>
                      <a:pt x="0" y="230"/>
                    </a:moveTo>
                    <a:lnTo>
                      <a:pt x="157" y="0"/>
                    </a:lnTo>
                    <a:lnTo>
                      <a:pt x="187" y="276"/>
                    </a:lnTo>
                    <a:lnTo>
                      <a:pt x="168" y="257"/>
                    </a:lnTo>
                    <a:lnTo>
                      <a:pt x="125" y="230"/>
                    </a:lnTo>
                    <a:lnTo>
                      <a:pt x="76" y="218"/>
                    </a:lnTo>
                    <a:lnTo>
                      <a:pt x="24" y="221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6" name="Freeform 158"/>
              <p:cNvSpPr>
                <a:spLocks noEditPoints="1"/>
              </p:cNvSpPr>
              <p:nvPr/>
            </p:nvSpPr>
            <p:spPr bwMode="auto">
              <a:xfrm>
                <a:off x="2362" y="1289"/>
                <a:ext cx="49" cy="47"/>
              </a:xfrm>
              <a:custGeom>
                <a:avLst/>
                <a:gdLst>
                  <a:gd name="T0" fmla="*/ 102 w 147"/>
                  <a:gd name="T1" fmla="*/ 116 h 141"/>
                  <a:gd name="T2" fmla="*/ 44 w 147"/>
                  <a:gd name="T3" fmla="*/ 116 h 141"/>
                  <a:gd name="T4" fmla="*/ 36 w 147"/>
                  <a:gd name="T5" fmla="*/ 141 h 141"/>
                  <a:gd name="T6" fmla="*/ 0 w 147"/>
                  <a:gd name="T7" fmla="*/ 141 h 141"/>
                  <a:gd name="T8" fmla="*/ 51 w 147"/>
                  <a:gd name="T9" fmla="*/ 0 h 141"/>
                  <a:gd name="T10" fmla="*/ 95 w 147"/>
                  <a:gd name="T11" fmla="*/ 0 h 141"/>
                  <a:gd name="T12" fmla="*/ 147 w 147"/>
                  <a:gd name="T13" fmla="*/ 141 h 141"/>
                  <a:gd name="T14" fmla="*/ 111 w 147"/>
                  <a:gd name="T15" fmla="*/ 141 h 141"/>
                  <a:gd name="T16" fmla="*/ 102 w 147"/>
                  <a:gd name="T17" fmla="*/ 116 h 141"/>
                  <a:gd name="T18" fmla="*/ 54 w 147"/>
                  <a:gd name="T19" fmla="*/ 90 h 141"/>
                  <a:gd name="T20" fmla="*/ 92 w 147"/>
                  <a:gd name="T21" fmla="*/ 90 h 141"/>
                  <a:gd name="T22" fmla="*/ 73 w 147"/>
                  <a:gd name="T23" fmla="*/ 33 h 141"/>
                  <a:gd name="T24" fmla="*/ 54 w 147"/>
                  <a:gd name="T25" fmla="*/ 9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41" extrusionOk="0">
                    <a:moveTo>
                      <a:pt x="102" y="116"/>
                    </a:moveTo>
                    <a:lnTo>
                      <a:pt x="44" y="116"/>
                    </a:lnTo>
                    <a:lnTo>
                      <a:pt x="36" y="141"/>
                    </a:lnTo>
                    <a:lnTo>
                      <a:pt x="0" y="141"/>
                    </a:lnTo>
                    <a:lnTo>
                      <a:pt x="51" y="0"/>
                    </a:lnTo>
                    <a:lnTo>
                      <a:pt x="95" y="0"/>
                    </a:lnTo>
                    <a:lnTo>
                      <a:pt x="147" y="141"/>
                    </a:lnTo>
                    <a:lnTo>
                      <a:pt x="111" y="141"/>
                    </a:lnTo>
                    <a:lnTo>
                      <a:pt x="102" y="116"/>
                    </a:lnTo>
                    <a:close/>
                    <a:moveTo>
                      <a:pt x="54" y="90"/>
                    </a:moveTo>
                    <a:lnTo>
                      <a:pt x="92" y="90"/>
                    </a:lnTo>
                    <a:lnTo>
                      <a:pt x="73" y="33"/>
                    </a:lnTo>
                    <a:lnTo>
                      <a:pt x="54" y="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7" name="Freeform 159"/>
              <p:cNvSpPr>
                <a:spLocks noEditPoints="1"/>
              </p:cNvSpPr>
              <p:nvPr/>
            </p:nvSpPr>
            <p:spPr bwMode="auto">
              <a:xfrm>
                <a:off x="2417" y="1299"/>
                <a:ext cx="37" cy="49"/>
              </a:xfrm>
              <a:custGeom>
                <a:avLst/>
                <a:gdLst>
                  <a:gd name="T0" fmla="*/ 33 w 112"/>
                  <a:gd name="T1" fmla="*/ 93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3 h 147"/>
                  <a:gd name="T40" fmla="*/ 78 w 112"/>
                  <a:gd name="T41" fmla="*/ 110 h 147"/>
                  <a:gd name="T42" fmla="*/ 68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0 w 112"/>
                  <a:gd name="T49" fmla="*/ 101 h 147"/>
                  <a:gd name="T50" fmla="*/ 33 w 112"/>
                  <a:gd name="T51" fmla="*/ 93 h 147"/>
                  <a:gd name="T52" fmla="*/ 55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70 h 147"/>
                  <a:gd name="T64" fmla="*/ 39 w 112"/>
                  <a:gd name="T65" fmla="*/ 78 h 147"/>
                  <a:gd name="T66" fmla="*/ 46 w 112"/>
                  <a:gd name="T67" fmla="*/ 85 h 147"/>
                  <a:gd name="T68" fmla="*/ 55 w 112"/>
                  <a:gd name="T69" fmla="*/ 85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70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5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 extrusionOk="0">
                    <a:moveTo>
                      <a:pt x="33" y="93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3"/>
                    </a:lnTo>
                    <a:lnTo>
                      <a:pt x="78" y="110"/>
                    </a:lnTo>
                    <a:lnTo>
                      <a:pt x="68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0" y="101"/>
                    </a:lnTo>
                    <a:lnTo>
                      <a:pt x="33" y="93"/>
                    </a:lnTo>
                    <a:close/>
                    <a:moveTo>
                      <a:pt x="55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70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5" y="85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70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8" name="Freeform 160"/>
              <p:cNvSpPr>
                <a:spLocks noEditPoints="1"/>
              </p:cNvSpPr>
              <p:nvPr/>
            </p:nvSpPr>
            <p:spPr bwMode="auto">
              <a:xfrm>
                <a:off x="2462" y="1299"/>
                <a:ext cx="38" cy="49"/>
              </a:xfrm>
              <a:custGeom>
                <a:avLst/>
                <a:gdLst>
                  <a:gd name="T0" fmla="*/ 34 w 112"/>
                  <a:gd name="T1" fmla="*/ 93 h 147"/>
                  <a:gd name="T2" fmla="*/ 34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4 w 112"/>
                  <a:gd name="T9" fmla="*/ 3 h 147"/>
                  <a:gd name="T10" fmla="*/ 34 w 112"/>
                  <a:gd name="T11" fmla="*/ 18 h 147"/>
                  <a:gd name="T12" fmla="*/ 42 w 112"/>
                  <a:gd name="T13" fmla="*/ 9 h 147"/>
                  <a:gd name="T14" fmla="*/ 49 w 112"/>
                  <a:gd name="T15" fmla="*/ 5 h 147"/>
                  <a:gd name="T16" fmla="*/ 57 w 112"/>
                  <a:gd name="T17" fmla="*/ 0 h 147"/>
                  <a:gd name="T18" fmla="*/ 69 w 112"/>
                  <a:gd name="T19" fmla="*/ 0 h 147"/>
                  <a:gd name="T20" fmla="*/ 78 w 112"/>
                  <a:gd name="T21" fmla="*/ 0 h 147"/>
                  <a:gd name="T22" fmla="*/ 93 w 112"/>
                  <a:gd name="T23" fmla="*/ 9 h 147"/>
                  <a:gd name="T24" fmla="*/ 101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4 h 147"/>
                  <a:gd name="T30" fmla="*/ 112 w 112"/>
                  <a:gd name="T31" fmla="*/ 55 h 147"/>
                  <a:gd name="T32" fmla="*/ 112 w 112"/>
                  <a:gd name="T33" fmla="*/ 67 h 147"/>
                  <a:gd name="T34" fmla="*/ 106 w 112"/>
                  <a:gd name="T35" fmla="*/ 87 h 147"/>
                  <a:gd name="T36" fmla="*/ 101 w 112"/>
                  <a:gd name="T37" fmla="*/ 95 h 147"/>
                  <a:gd name="T38" fmla="*/ 93 w 112"/>
                  <a:gd name="T39" fmla="*/ 103 h 147"/>
                  <a:gd name="T40" fmla="*/ 78 w 112"/>
                  <a:gd name="T41" fmla="*/ 110 h 147"/>
                  <a:gd name="T42" fmla="*/ 69 w 112"/>
                  <a:gd name="T43" fmla="*/ 110 h 147"/>
                  <a:gd name="T44" fmla="*/ 57 w 112"/>
                  <a:gd name="T45" fmla="*/ 110 h 147"/>
                  <a:gd name="T46" fmla="*/ 49 w 112"/>
                  <a:gd name="T47" fmla="*/ 106 h 147"/>
                  <a:gd name="T48" fmla="*/ 42 w 112"/>
                  <a:gd name="T49" fmla="*/ 101 h 147"/>
                  <a:gd name="T50" fmla="*/ 34 w 112"/>
                  <a:gd name="T51" fmla="*/ 93 h 147"/>
                  <a:gd name="T52" fmla="*/ 56 w 112"/>
                  <a:gd name="T53" fmla="*/ 25 h 147"/>
                  <a:gd name="T54" fmla="*/ 46 w 112"/>
                  <a:gd name="T55" fmla="*/ 26 h 147"/>
                  <a:gd name="T56" fmla="*/ 40 w 112"/>
                  <a:gd name="T57" fmla="*/ 32 h 147"/>
                  <a:gd name="T58" fmla="*/ 34 w 112"/>
                  <a:gd name="T59" fmla="*/ 42 h 147"/>
                  <a:gd name="T60" fmla="*/ 34 w 112"/>
                  <a:gd name="T61" fmla="*/ 55 h 147"/>
                  <a:gd name="T62" fmla="*/ 34 w 112"/>
                  <a:gd name="T63" fmla="*/ 70 h 147"/>
                  <a:gd name="T64" fmla="*/ 40 w 112"/>
                  <a:gd name="T65" fmla="*/ 78 h 147"/>
                  <a:gd name="T66" fmla="*/ 46 w 112"/>
                  <a:gd name="T67" fmla="*/ 85 h 147"/>
                  <a:gd name="T68" fmla="*/ 56 w 112"/>
                  <a:gd name="T69" fmla="*/ 85 h 147"/>
                  <a:gd name="T70" fmla="*/ 66 w 112"/>
                  <a:gd name="T71" fmla="*/ 85 h 147"/>
                  <a:gd name="T72" fmla="*/ 72 w 112"/>
                  <a:gd name="T73" fmla="*/ 78 h 147"/>
                  <a:gd name="T74" fmla="*/ 78 w 112"/>
                  <a:gd name="T75" fmla="*/ 70 h 147"/>
                  <a:gd name="T76" fmla="*/ 78 w 112"/>
                  <a:gd name="T77" fmla="*/ 55 h 147"/>
                  <a:gd name="T78" fmla="*/ 78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 extrusionOk="0">
                    <a:moveTo>
                      <a:pt x="34" y="93"/>
                    </a:moveTo>
                    <a:lnTo>
                      <a:pt x="34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4" y="3"/>
                    </a:lnTo>
                    <a:lnTo>
                      <a:pt x="34" y="18"/>
                    </a:lnTo>
                    <a:lnTo>
                      <a:pt x="42" y="9"/>
                    </a:lnTo>
                    <a:lnTo>
                      <a:pt x="49" y="5"/>
                    </a:lnTo>
                    <a:lnTo>
                      <a:pt x="57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93" y="9"/>
                    </a:lnTo>
                    <a:lnTo>
                      <a:pt x="101" y="16"/>
                    </a:lnTo>
                    <a:lnTo>
                      <a:pt x="106" y="23"/>
                    </a:lnTo>
                    <a:lnTo>
                      <a:pt x="112" y="44"/>
                    </a:lnTo>
                    <a:lnTo>
                      <a:pt x="112" y="55"/>
                    </a:lnTo>
                    <a:lnTo>
                      <a:pt x="112" y="67"/>
                    </a:lnTo>
                    <a:lnTo>
                      <a:pt x="106" y="87"/>
                    </a:lnTo>
                    <a:lnTo>
                      <a:pt x="101" y="95"/>
                    </a:lnTo>
                    <a:lnTo>
                      <a:pt x="93" y="103"/>
                    </a:lnTo>
                    <a:lnTo>
                      <a:pt x="78" y="110"/>
                    </a:lnTo>
                    <a:lnTo>
                      <a:pt x="69" y="110"/>
                    </a:lnTo>
                    <a:lnTo>
                      <a:pt x="57" y="110"/>
                    </a:lnTo>
                    <a:lnTo>
                      <a:pt x="49" y="106"/>
                    </a:lnTo>
                    <a:lnTo>
                      <a:pt x="42" y="101"/>
                    </a:lnTo>
                    <a:lnTo>
                      <a:pt x="34" y="93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0" y="32"/>
                    </a:lnTo>
                    <a:lnTo>
                      <a:pt x="34" y="42"/>
                    </a:lnTo>
                    <a:lnTo>
                      <a:pt x="34" y="55"/>
                    </a:lnTo>
                    <a:lnTo>
                      <a:pt x="34" y="70"/>
                    </a:lnTo>
                    <a:lnTo>
                      <a:pt x="40" y="78"/>
                    </a:lnTo>
                    <a:lnTo>
                      <a:pt x="46" y="85"/>
                    </a:lnTo>
                    <a:lnTo>
                      <a:pt x="56" y="85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70"/>
                    </a:lnTo>
                    <a:lnTo>
                      <a:pt x="78" y="55"/>
                    </a:lnTo>
                    <a:lnTo>
                      <a:pt x="78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9" name="Rectangle 161"/>
              <p:cNvSpPr>
                <a:spLocks noChangeArrowheads="1"/>
              </p:cNvSpPr>
              <p:nvPr/>
            </p:nvSpPr>
            <p:spPr bwMode="auto">
              <a:xfrm>
                <a:off x="2508" y="1288"/>
                <a:ext cx="11" cy="4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0" name="Freeform 162"/>
              <p:cNvSpPr>
                <a:spLocks noEditPoints="1"/>
              </p:cNvSpPr>
              <p:nvPr/>
            </p:nvSpPr>
            <p:spPr bwMode="auto">
              <a:xfrm>
                <a:off x="2530" y="1288"/>
                <a:ext cx="12" cy="48"/>
              </a:xfrm>
              <a:custGeom>
                <a:avLst/>
                <a:gdLst>
                  <a:gd name="T0" fmla="*/ 0 w 34"/>
                  <a:gd name="T1" fmla="*/ 41 h 146"/>
                  <a:gd name="T2" fmla="*/ 34 w 34"/>
                  <a:gd name="T3" fmla="*/ 41 h 146"/>
                  <a:gd name="T4" fmla="*/ 34 w 34"/>
                  <a:gd name="T5" fmla="*/ 146 h 146"/>
                  <a:gd name="T6" fmla="*/ 0 w 34"/>
                  <a:gd name="T7" fmla="*/ 146 h 146"/>
                  <a:gd name="T8" fmla="*/ 0 w 34"/>
                  <a:gd name="T9" fmla="*/ 41 h 146"/>
                  <a:gd name="T10" fmla="*/ 0 w 34"/>
                  <a:gd name="T11" fmla="*/ 0 h 146"/>
                  <a:gd name="T12" fmla="*/ 34 w 34"/>
                  <a:gd name="T13" fmla="*/ 0 h 146"/>
                  <a:gd name="T14" fmla="*/ 34 w 34"/>
                  <a:gd name="T15" fmla="*/ 27 h 146"/>
                  <a:gd name="T16" fmla="*/ 0 w 34"/>
                  <a:gd name="T17" fmla="*/ 27 h 146"/>
                  <a:gd name="T18" fmla="*/ 0 w 34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146" extrusionOk="0">
                    <a:moveTo>
                      <a:pt x="0" y="41"/>
                    </a:moveTo>
                    <a:lnTo>
                      <a:pt x="34" y="41"/>
                    </a:lnTo>
                    <a:lnTo>
                      <a:pt x="34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1" name="Freeform 163"/>
              <p:cNvSpPr/>
              <p:nvPr/>
            </p:nvSpPr>
            <p:spPr bwMode="auto">
              <a:xfrm>
                <a:off x="2550" y="1299"/>
                <a:ext cx="30" cy="37"/>
              </a:xfrm>
              <a:custGeom>
                <a:avLst/>
                <a:gdLst>
                  <a:gd name="T0" fmla="*/ 92 w 92"/>
                  <a:gd name="T1" fmla="*/ 6 h 110"/>
                  <a:gd name="T2" fmla="*/ 92 w 92"/>
                  <a:gd name="T3" fmla="*/ 34 h 110"/>
                  <a:gd name="T4" fmla="*/ 87 w 92"/>
                  <a:gd name="T5" fmla="*/ 29 h 110"/>
                  <a:gd name="T6" fmla="*/ 79 w 92"/>
                  <a:gd name="T7" fmla="*/ 26 h 110"/>
                  <a:gd name="T8" fmla="*/ 72 w 92"/>
                  <a:gd name="T9" fmla="*/ 25 h 110"/>
                  <a:gd name="T10" fmla="*/ 65 w 92"/>
                  <a:gd name="T11" fmla="*/ 23 h 110"/>
                  <a:gd name="T12" fmla="*/ 52 w 92"/>
                  <a:gd name="T13" fmla="*/ 25 h 110"/>
                  <a:gd name="T14" fmla="*/ 43 w 92"/>
                  <a:gd name="T15" fmla="*/ 32 h 110"/>
                  <a:gd name="T16" fmla="*/ 36 w 92"/>
                  <a:gd name="T17" fmla="*/ 42 h 110"/>
                  <a:gd name="T18" fmla="*/ 35 w 92"/>
                  <a:gd name="T19" fmla="*/ 55 h 110"/>
                  <a:gd name="T20" fmla="*/ 36 w 92"/>
                  <a:gd name="T21" fmla="*/ 70 h 110"/>
                  <a:gd name="T22" fmla="*/ 43 w 92"/>
                  <a:gd name="T23" fmla="*/ 78 h 110"/>
                  <a:gd name="T24" fmla="*/ 52 w 92"/>
                  <a:gd name="T25" fmla="*/ 85 h 110"/>
                  <a:gd name="T26" fmla="*/ 65 w 92"/>
                  <a:gd name="T27" fmla="*/ 87 h 110"/>
                  <a:gd name="T28" fmla="*/ 72 w 92"/>
                  <a:gd name="T29" fmla="*/ 85 h 110"/>
                  <a:gd name="T30" fmla="*/ 79 w 92"/>
                  <a:gd name="T31" fmla="*/ 84 h 110"/>
                  <a:gd name="T32" fmla="*/ 87 w 92"/>
                  <a:gd name="T33" fmla="*/ 81 h 110"/>
                  <a:gd name="T34" fmla="*/ 92 w 92"/>
                  <a:gd name="T35" fmla="*/ 77 h 110"/>
                  <a:gd name="T36" fmla="*/ 92 w 92"/>
                  <a:gd name="T37" fmla="*/ 104 h 110"/>
                  <a:gd name="T38" fmla="*/ 85 w 92"/>
                  <a:gd name="T39" fmla="*/ 107 h 110"/>
                  <a:gd name="T40" fmla="*/ 76 w 92"/>
                  <a:gd name="T41" fmla="*/ 108 h 110"/>
                  <a:gd name="T42" fmla="*/ 69 w 92"/>
                  <a:gd name="T43" fmla="*/ 110 h 110"/>
                  <a:gd name="T44" fmla="*/ 61 w 92"/>
                  <a:gd name="T45" fmla="*/ 110 h 110"/>
                  <a:gd name="T46" fmla="*/ 46 w 92"/>
                  <a:gd name="T47" fmla="*/ 110 h 110"/>
                  <a:gd name="T48" fmla="*/ 25 w 92"/>
                  <a:gd name="T49" fmla="*/ 103 h 110"/>
                  <a:gd name="T50" fmla="*/ 16 w 92"/>
                  <a:gd name="T51" fmla="*/ 95 h 110"/>
                  <a:gd name="T52" fmla="*/ 9 w 92"/>
                  <a:gd name="T53" fmla="*/ 88 h 110"/>
                  <a:gd name="T54" fmla="*/ 0 w 92"/>
                  <a:gd name="T55" fmla="*/ 68 h 110"/>
                  <a:gd name="T56" fmla="*/ 0 w 92"/>
                  <a:gd name="T57" fmla="*/ 55 h 110"/>
                  <a:gd name="T58" fmla="*/ 0 w 92"/>
                  <a:gd name="T59" fmla="*/ 42 h 110"/>
                  <a:gd name="T60" fmla="*/ 9 w 92"/>
                  <a:gd name="T61" fmla="*/ 22 h 110"/>
                  <a:gd name="T62" fmla="*/ 16 w 92"/>
                  <a:gd name="T63" fmla="*/ 15 h 110"/>
                  <a:gd name="T64" fmla="*/ 25 w 92"/>
                  <a:gd name="T65" fmla="*/ 8 h 110"/>
                  <a:gd name="T66" fmla="*/ 46 w 92"/>
                  <a:gd name="T67" fmla="*/ 0 h 110"/>
                  <a:gd name="T68" fmla="*/ 61 w 92"/>
                  <a:gd name="T69" fmla="*/ 0 h 110"/>
                  <a:gd name="T70" fmla="*/ 69 w 92"/>
                  <a:gd name="T71" fmla="*/ 0 h 110"/>
                  <a:gd name="T72" fmla="*/ 76 w 92"/>
                  <a:gd name="T73" fmla="*/ 2 h 110"/>
                  <a:gd name="T74" fmla="*/ 85 w 92"/>
                  <a:gd name="T75" fmla="*/ 3 h 110"/>
                  <a:gd name="T76" fmla="*/ 92 w 92"/>
                  <a:gd name="T77" fmla="*/ 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0" extrusionOk="0">
                    <a:moveTo>
                      <a:pt x="92" y="6"/>
                    </a:moveTo>
                    <a:lnTo>
                      <a:pt x="92" y="34"/>
                    </a:lnTo>
                    <a:lnTo>
                      <a:pt x="87" y="29"/>
                    </a:lnTo>
                    <a:lnTo>
                      <a:pt x="79" y="26"/>
                    </a:lnTo>
                    <a:lnTo>
                      <a:pt x="72" y="25"/>
                    </a:lnTo>
                    <a:lnTo>
                      <a:pt x="65" y="23"/>
                    </a:lnTo>
                    <a:lnTo>
                      <a:pt x="52" y="25"/>
                    </a:lnTo>
                    <a:lnTo>
                      <a:pt x="43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3" y="78"/>
                    </a:lnTo>
                    <a:lnTo>
                      <a:pt x="52" y="85"/>
                    </a:lnTo>
                    <a:lnTo>
                      <a:pt x="65" y="87"/>
                    </a:lnTo>
                    <a:lnTo>
                      <a:pt x="72" y="85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4"/>
                    </a:lnTo>
                    <a:lnTo>
                      <a:pt x="85" y="107"/>
                    </a:lnTo>
                    <a:lnTo>
                      <a:pt x="76" y="108"/>
                    </a:lnTo>
                    <a:lnTo>
                      <a:pt x="69" y="110"/>
                    </a:lnTo>
                    <a:lnTo>
                      <a:pt x="61" y="110"/>
                    </a:lnTo>
                    <a:lnTo>
                      <a:pt x="46" y="110"/>
                    </a:lnTo>
                    <a:lnTo>
                      <a:pt x="25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2"/>
                    </a:lnTo>
                    <a:lnTo>
                      <a:pt x="85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2" name="Freeform 164"/>
              <p:cNvSpPr>
                <a:spLocks noEditPoints="1"/>
              </p:cNvSpPr>
              <p:nvPr/>
            </p:nvSpPr>
            <p:spPr bwMode="auto">
              <a:xfrm>
                <a:off x="2588" y="1299"/>
                <a:ext cx="35" cy="37"/>
              </a:xfrm>
              <a:custGeom>
                <a:avLst/>
                <a:gdLst>
                  <a:gd name="T0" fmla="*/ 55 w 107"/>
                  <a:gd name="T1" fmla="*/ 61 h 110"/>
                  <a:gd name="T2" fmla="*/ 46 w 107"/>
                  <a:gd name="T3" fmla="*/ 61 h 110"/>
                  <a:gd name="T4" fmla="*/ 39 w 107"/>
                  <a:gd name="T5" fmla="*/ 64 h 110"/>
                  <a:gd name="T6" fmla="*/ 35 w 107"/>
                  <a:gd name="T7" fmla="*/ 68 h 110"/>
                  <a:gd name="T8" fmla="*/ 35 w 107"/>
                  <a:gd name="T9" fmla="*/ 74 h 110"/>
                  <a:gd name="T10" fmla="*/ 35 w 107"/>
                  <a:gd name="T11" fmla="*/ 81 h 110"/>
                  <a:gd name="T12" fmla="*/ 39 w 107"/>
                  <a:gd name="T13" fmla="*/ 84 h 110"/>
                  <a:gd name="T14" fmla="*/ 43 w 107"/>
                  <a:gd name="T15" fmla="*/ 87 h 110"/>
                  <a:gd name="T16" fmla="*/ 50 w 107"/>
                  <a:gd name="T17" fmla="*/ 88 h 110"/>
                  <a:gd name="T18" fmla="*/ 59 w 107"/>
                  <a:gd name="T19" fmla="*/ 87 h 110"/>
                  <a:gd name="T20" fmla="*/ 66 w 107"/>
                  <a:gd name="T21" fmla="*/ 81 h 110"/>
                  <a:gd name="T22" fmla="*/ 72 w 107"/>
                  <a:gd name="T23" fmla="*/ 74 h 110"/>
                  <a:gd name="T24" fmla="*/ 72 w 107"/>
                  <a:gd name="T25" fmla="*/ 64 h 110"/>
                  <a:gd name="T26" fmla="*/ 72 w 107"/>
                  <a:gd name="T27" fmla="*/ 61 h 110"/>
                  <a:gd name="T28" fmla="*/ 55 w 107"/>
                  <a:gd name="T29" fmla="*/ 61 h 110"/>
                  <a:gd name="T30" fmla="*/ 107 w 107"/>
                  <a:gd name="T31" fmla="*/ 48 h 110"/>
                  <a:gd name="T32" fmla="*/ 107 w 107"/>
                  <a:gd name="T33" fmla="*/ 108 h 110"/>
                  <a:gd name="T34" fmla="*/ 72 w 107"/>
                  <a:gd name="T35" fmla="*/ 108 h 110"/>
                  <a:gd name="T36" fmla="*/ 72 w 107"/>
                  <a:gd name="T37" fmla="*/ 93 h 110"/>
                  <a:gd name="T38" fmla="*/ 66 w 107"/>
                  <a:gd name="T39" fmla="*/ 101 h 110"/>
                  <a:gd name="T40" fmla="*/ 58 w 107"/>
                  <a:gd name="T41" fmla="*/ 106 h 110"/>
                  <a:gd name="T42" fmla="*/ 49 w 107"/>
                  <a:gd name="T43" fmla="*/ 110 h 110"/>
                  <a:gd name="T44" fmla="*/ 37 w 107"/>
                  <a:gd name="T45" fmla="*/ 110 h 110"/>
                  <a:gd name="T46" fmla="*/ 22 w 107"/>
                  <a:gd name="T47" fmla="*/ 108 h 110"/>
                  <a:gd name="T48" fmla="*/ 10 w 107"/>
                  <a:gd name="T49" fmla="*/ 101 h 110"/>
                  <a:gd name="T50" fmla="*/ 1 w 107"/>
                  <a:gd name="T51" fmla="*/ 91 h 110"/>
                  <a:gd name="T52" fmla="*/ 0 w 107"/>
                  <a:gd name="T53" fmla="*/ 77 h 110"/>
                  <a:gd name="T54" fmla="*/ 1 w 107"/>
                  <a:gd name="T55" fmla="*/ 67 h 110"/>
                  <a:gd name="T56" fmla="*/ 7 w 107"/>
                  <a:gd name="T57" fmla="*/ 54 h 110"/>
                  <a:gd name="T58" fmla="*/ 13 w 107"/>
                  <a:gd name="T59" fmla="*/ 49 h 110"/>
                  <a:gd name="T60" fmla="*/ 27 w 107"/>
                  <a:gd name="T61" fmla="*/ 42 h 110"/>
                  <a:gd name="T62" fmla="*/ 53 w 107"/>
                  <a:gd name="T63" fmla="*/ 41 h 110"/>
                  <a:gd name="T64" fmla="*/ 72 w 107"/>
                  <a:gd name="T65" fmla="*/ 41 h 110"/>
                  <a:gd name="T66" fmla="*/ 72 w 107"/>
                  <a:gd name="T67" fmla="*/ 38 h 110"/>
                  <a:gd name="T68" fmla="*/ 72 w 107"/>
                  <a:gd name="T69" fmla="*/ 31 h 110"/>
                  <a:gd name="T70" fmla="*/ 66 w 107"/>
                  <a:gd name="T71" fmla="*/ 26 h 110"/>
                  <a:gd name="T72" fmla="*/ 59 w 107"/>
                  <a:gd name="T73" fmla="*/ 23 h 110"/>
                  <a:gd name="T74" fmla="*/ 46 w 107"/>
                  <a:gd name="T75" fmla="*/ 22 h 110"/>
                  <a:gd name="T76" fmla="*/ 36 w 107"/>
                  <a:gd name="T77" fmla="*/ 23 h 110"/>
                  <a:gd name="T78" fmla="*/ 27 w 107"/>
                  <a:gd name="T79" fmla="*/ 25 h 110"/>
                  <a:gd name="T80" fmla="*/ 17 w 107"/>
                  <a:gd name="T81" fmla="*/ 28 h 110"/>
                  <a:gd name="T82" fmla="*/ 10 w 107"/>
                  <a:gd name="T83" fmla="*/ 31 h 110"/>
                  <a:gd name="T84" fmla="*/ 10 w 107"/>
                  <a:gd name="T85" fmla="*/ 6 h 110"/>
                  <a:gd name="T86" fmla="*/ 20 w 107"/>
                  <a:gd name="T87" fmla="*/ 3 h 110"/>
                  <a:gd name="T88" fmla="*/ 32 w 107"/>
                  <a:gd name="T89" fmla="*/ 2 h 110"/>
                  <a:gd name="T90" fmla="*/ 42 w 107"/>
                  <a:gd name="T91" fmla="*/ 0 h 110"/>
                  <a:gd name="T92" fmla="*/ 53 w 107"/>
                  <a:gd name="T93" fmla="*/ 0 h 110"/>
                  <a:gd name="T94" fmla="*/ 66 w 107"/>
                  <a:gd name="T95" fmla="*/ 0 h 110"/>
                  <a:gd name="T96" fmla="*/ 86 w 107"/>
                  <a:gd name="T97" fmla="*/ 6 h 110"/>
                  <a:gd name="T98" fmla="*/ 94 w 107"/>
                  <a:gd name="T99" fmla="*/ 12 h 110"/>
                  <a:gd name="T100" fmla="*/ 99 w 107"/>
                  <a:gd name="T101" fmla="*/ 18 h 110"/>
                  <a:gd name="T102" fmla="*/ 107 w 107"/>
                  <a:gd name="T103" fmla="*/ 36 h 110"/>
                  <a:gd name="T104" fmla="*/ 107 w 107"/>
                  <a:gd name="T105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10" extrusionOk="0">
                    <a:moveTo>
                      <a:pt x="55" y="61"/>
                    </a:moveTo>
                    <a:lnTo>
                      <a:pt x="46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5" y="74"/>
                    </a:lnTo>
                    <a:lnTo>
                      <a:pt x="35" y="81"/>
                    </a:lnTo>
                    <a:lnTo>
                      <a:pt x="39" y="84"/>
                    </a:lnTo>
                    <a:lnTo>
                      <a:pt x="43" y="87"/>
                    </a:lnTo>
                    <a:lnTo>
                      <a:pt x="50" y="88"/>
                    </a:lnTo>
                    <a:lnTo>
                      <a:pt x="59" y="87"/>
                    </a:lnTo>
                    <a:lnTo>
                      <a:pt x="66" y="81"/>
                    </a:lnTo>
                    <a:lnTo>
                      <a:pt x="72" y="74"/>
                    </a:lnTo>
                    <a:lnTo>
                      <a:pt x="72" y="64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7" y="48"/>
                    </a:moveTo>
                    <a:lnTo>
                      <a:pt x="107" y="108"/>
                    </a:lnTo>
                    <a:lnTo>
                      <a:pt x="72" y="108"/>
                    </a:lnTo>
                    <a:lnTo>
                      <a:pt x="72" y="93"/>
                    </a:lnTo>
                    <a:lnTo>
                      <a:pt x="66" y="101"/>
                    </a:lnTo>
                    <a:lnTo>
                      <a:pt x="58" y="106"/>
                    </a:lnTo>
                    <a:lnTo>
                      <a:pt x="49" y="110"/>
                    </a:lnTo>
                    <a:lnTo>
                      <a:pt x="37" y="110"/>
                    </a:lnTo>
                    <a:lnTo>
                      <a:pt x="22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7"/>
                    </a:lnTo>
                    <a:lnTo>
                      <a:pt x="7" y="54"/>
                    </a:lnTo>
                    <a:lnTo>
                      <a:pt x="13" y="49"/>
                    </a:lnTo>
                    <a:lnTo>
                      <a:pt x="27" y="42"/>
                    </a:lnTo>
                    <a:lnTo>
                      <a:pt x="53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2" y="31"/>
                    </a:lnTo>
                    <a:lnTo>
                      <a:pt x="66" y="26"/>
                    </a:lnTo>
                    <a:lnTo>
                      <a:pt x="59" y="23"/>
                    </a:lnTo>
                    <a:lnTo>
                      <a:pt x="46" y="22"/>
                    </a:lnTo>
                    <a:lnTo>
                      <a:pt x="36" y="23"/>
                    </a:lnTo>
                    <a:lnTo>
                      <a:pt x="27" y="25"/>
                    </a:lnTo>
                    <a:lnTo>
                      <a:pt x="17" y="28"/>
                    </a:lnTo>
                    <a:lnTo>
                      <a:pt x="10" y="31"/>
                    </a:lnTo>
                    <a:lnTo>
                      <a:pt x="10" y="6"/>
                    </a:lnTo>
                    <a:lnTo>
                      <a:pt x="20" y="3"/>
                    </a:lnTo>
                    <a:lnTo>
                      <a:pt x="32" y="2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66" y="0"/>
                    </a:lnTo>
                    <a:lnTo>
                      <a:pt x="86" y="6"/>
                    </a:lnTo>
                    <a:lnTo>
                      <a:pt x="94" y="12"/>
                    </a:lnTo>
                    <a:lnTo>
                      <a:pt x="99" y="18"/>
                    </a:lnTo>
                    <a:lnTo>
                      <a:pt x="107" y="36"/>
                    </a:lnTo>
                    <a:lnTo>
                      <a:pt x="107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3" name="Freeform 165"/>
              <p:cNvSpPr/>
              <p:nvPr/>
            </p:nvSpPr>
            <p:spPr bwMode="auto">
              <a:xfrm>
                <a:off x="2629" y="1291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2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6 w 85"/>
                  <a:gd name="T29" fmla="*/ 127 h 135"/>
                  <a:gd name="T30" fmla="*/ 19 w 85"/>
                  <a:gd name="T31" fmla="*/ 117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 extrusionOk="0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2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6" y="127"/>
                    </a:lnTo>
                    <a:lnTo>
                      <a:pt x="19" y="117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4" name="Freeform 166"/>
              <p:cNvSpPr>
                <a:spLocks noEditPoints="1"/>
              </p:cNvSpPr>
              <p:nvPr/>
            </p:nvSpPr>
            <p:spPr bwMode="auto">
              <a:xfrm>
                <a:off x="2665" y="1288"/>
                <a:ext cx="11" cy="48"/>
              </a:xfrm>
              <a:custGeom>
                <a:avLst/>
                <a:gdLst>
                  <a:gd name="T0" fmla="*/ 0 w 33"/>
                  <a:gd name="T1" fmla="*/ 41 h 146"/>
                  <a:gd name="T2" fmla="*/ 33 w 33"/>
                  <a:gd name="T3" fmla="*/ 41 h 146"/>
                  <a:gd name="T4" fmla="*/ 33 w 33"/>
                  <a:gd name="T5" fmla="*/ 146 h 146"/>
                  <a:gd name="T6" fmla="*/ 0 w 33"/>
                  <a:gd name="T7" fmla="*/ 146 h 146"/>
                  <a:gd name="T8" fmla="*/ 0 w 33"/>
                  <a:gd name="T9" fmla="*/ 41 h 146"/>
                  <a:gd name="T10" fmla="*/ 0 w 33"/>
                  <a:gd name="T11" fmla="*/ 0 h 146"/>
                  <a:gd name="T12" fmla="*/ 33 w 33"/>
                  <a:gd name="T13" fmla="*/ 0 h 146"/>
                  <a:gd name="T14" fmla="*/ 33 w 33"/>
                  <a:gd name="T15" fmla="*/ 27 h 146"/>
                  <a:gd name="T16" fmla="*/ 0 w 33"/>
                  <a:gd name="T17" fmla="*/ 27 h 146"/>
                  <a:gd name="T18" fmla="*/ 0 w 33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6" extrusionOk="0">
                    <a:moveTo>
                      <a:pt x="0" y="41"/>
                    </a:moveTo>
                    <a:lnTo>
                      <a:pt x="33" y="41"/>
                    </a:lnTo>
                    <a:lnTo>
                      <a:pt x="33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5" name="Freeform 167"/>
              <p:cNvSpPr>
                <a:spLocks noEditPoints="1"/>
              </p:cNvSpPr>
              <p:nvPr/>
            </p:nvSpPr>
            <p:spPr bwMode="auto">
              <a:xfrm>
                <a:off x="2684" y="1299"/>
                <a:ext cx="38" cy="37"/>
              </a:xfrm>
              <a:custGeom>
                <a:avLst/>
                <a:gdLst>
                  <a:gd name="T0" fmla="*/ 58 w 116"/>
                  <a:gd name="T1" fmla="*/ 23 h 110"/>
                  <a:gd name="T2" fmla="*/ 48 w 116"/>
                  <a:gd name="T3" fmla="*/ 25 h 110"/>
                  <a:gd name="T4" fmla="*/ 41 w 116"/>
                  <a:gd name="T5" fmla="*/ 32 h 110"/>
                  <a:gd name="T6" fmla="*/ 36 w 116"/>
                  <a:gd name="T7" fmla="*/ 41 h 110"/>
                  <a:gd name="T8" fmla="*/ 35 w 116"/>
                  <a:gd name="T9" fmla="*/ 55 h 110"/>
                  <a:gd name="T10" fmla="*/ 36 w 116"/>
                  <a:gd name="T11" fmla="*/ 70 h 110"/>
                  <a:gd name="T12" fmla="*/ 41 w 116"/>
                  <a:gd name="T13" fmla="*/ 78 h 110"/>
                  <a:gd name="T14" fmla="*/ 48 w 116"/>
                  <a:gd name="T15" fmla="*/ 85 h 110"/>
                  <a:gd name="T16" fmla="*/ 58 w 116"/>
                  <a:gd name="T17" fmla="*/ 87 h 110"/>
                  <a:gd name="T18" fmla="*/ 68 w 116"/>
                  <a:gd name="T19" fmla="*/ 85 h 110"/>
                  <a:gd name="T20" fmla="*/ 75 w 116"/>
                  <a:gd name="T21" fmla="*/ 78 h 110"/>
                  <a:gd name="T22" fmla="*/ 79 w 116"/>
                  <a:gd name="T23" fmla="*/ 70 h 110"/>
                  <a:gd name="T24" fmla="*/ 81 w 116"/>
                  <a:gd name="T25" fmla="*/ 55 h 110"/>
                  <a:gd name="T26" fmla="*/ 79 w 116"/>
                  <a:gd name="T27" fmla="*/ 41 h 110"/>
                  <a:gd name="T28" fmla="*/ 75 w 116"/>
                  <a:gd name="T29" fmla="*/ 32 h 110"/>
                  <a:gd name="T30" fmla="*/ 68 w 116"/>
                  <a:gd name="T31" fmla="*/ 25 h 110"/>
                  <a:gd name="T32" fmla="*/ 58 w 116"/>
                  <a:gd name="T33" fmla="*/ 23 h 110"/>
                  <a:gd name="T34" fmla="*/ 58 w 116"/>
                  <a:gd name="T35" fmla="*/ 0 h 110"/>
                  <a:gd name="T36" fmla="*/ 71 w 116"/>
                  <a:gd name="T37" fmla="*/ 0 h 110"/>
                  <a:gd name="T38" fmla="*/ 92 w 116"/>
                  <a:gd name="T39" fmla="*/ 8 h 110"/>
                  <a:gd name="T40" fmla="*/ 100 w 116"/>
                  <a:gd name="T41" fmla="*/ 15 h 110"/>
                  <a:gd name="T42" fmla="*/ 107 w 116"/>
                  <a:gd name="T43" fmla="*/ 22 h 110"/>
                  <a:gd name="T44" fmla="*/ 116 w 116"/>
                  <a:gd name="T45" fmla="*/ 42 h 110"/>
                  <a:gd name="T46" fmla="*/ 116 w 116"/>
                  <a:gd name="T47" fmla="*/ 55 h 110"/>
                  <a:gd name="T48" fmla="*/ 116 w 116"/>
                  <a:gd name="T49" fmla="*/ 68 h 110"/>
                  <a:gd name="T50" fmla="*/ 107 w 116"/>
                  <a:gd name="T51" fmla="*/ 88 h 110"/>
                  <a:gd name="T52" fmla="*/ 100 w 116"/>
                  <a:gd name="T53" fmla="*/ 95 h 110"/>
                  <a:gd name="T54" fmla="*/ 92 w 116"/>
                  <a:gd name="T55" fmla="*/ 103 h 110"/>
                  <a:gd name="T56" fmla="*/ 71 w 116"/>
                  <a:gd name="T57" fmla="*/ 110 h 110"/>
                  <a:gd name="T58" fmla="*/ 58 w 116"/>
                  <a:gd name="T59" fmla="*/ 110 h 110"/>
                  <a:gd name="T60" fmla="*/ 45 w 116"/>
                  <a:gd name="T61" fmla="*/ 110 h 110"/>
                  <a:gd name="T62" fmla="*/ 23 w 116"/>
                  <a:gd name="T63" fmla="*/ 103 h 110"/>
                  <a:gd name="T64" fmla="*/ 16 w 116"/>
                  <a:gd name="T65" fmla="*/ 95 h 110"/>
                  <a:gd name="T66" fmla="*/ 9 w 116"/>
                  <a:gd name="T67" fmla="*/ 88 h 110"/>
                  <a:gd name="T68" fmla="*/ 0 w 116"/>
                  <a:gd name="T69" fmla="*/ 68 h 110"/>
                  <a:gd name="T70" fmla="*/ 0 w 116"/>
                  <a:gd name="T71" fmla="*/ 55 h 110"/>
                  <a:gd name="T72" fmla="*/ 0 w 116"/>
                  <a:gd name="T73" fmla="*/ 42 h 110"/>
                  <a:gd name="T74" fmla="*/ 9 w 116"/>
                  <a:gd name="T75" fmla="*/ 22 h 110"/>
                  <a:gd name="T76" fmla="*/ 16 w 116"/>
                  <a:gd name="T77" fmla="*/ 15 h 110"/>
                  <a:gd name="T78" fmla="*/ 23 w 116"/>
                  <a:gd name="T79" fmla="*/ 8 h 110"/>
                  <a:gd name="T80" fmla="*/ 45 w 116"/>
                  <a:gd name="T81" fmla="*/ 0 h 110"/>
                  <a:gd name="T82" fmla="*/ 58 w 11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0" extrusionOk="0">
                    <a:moveTo>
                      <a:pt x="58" y="23"/>
                    </a:moveTo>
                    <a:lnTo>
                      <a:pt x="48" y="25"/>
                    </a:lnTo>
                    <a:lnTo>
                      <a:pt x="41" y="32"/>
                    </a:lnTo>
                    <a:lnTo>
                      <a:pt x="36" y="41"/>
                    </a:lnTo>
                    <a:lnTo>
                      <a:pt x="35" y="55"/>
                    </a:lnTo>
                    <a:lnTo>
                      <a:pt x="36" y="70"/>
                    </a:lnTo>
                    <a:lnTo>
                      <a:pt x="41" y="78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8"/>
                    </a:lnTo>
                    <a:lnTo>
                      <a:pt x="79" y="70"/>
                    </a:lnTo>
                    <a:lnTo>
                      <a:pt x="81" y="55"/>
                    </a:lnTo>
                    <a:lnTo>
                      <a:pt x="79" y="41"/>
                    </a:lnTo>
                    <a:lnTo>
                      <a:pt x="75" y="32"/>
                    </a:lnTo>
                    <a:lnTo>
                      <a:pt x="68" y="25"/>
                    </a:lnTo>
                    <a:lnTo>
                      <a:pt x="58" y="23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2" y="8"/>
                    </a:lnTo>
                    <a:lnTo>
                      <a:pt x="100" y="15"/>
                    </a:lnTo>
                    <a:lnTo>
                      <a:pt x="107" y="22"/>
                    </a:lnTo>
                    <a:lnTo>
                      <a:pt x="116" y="42"/>
                    </a:lnTo>
                    <a:lnTo>
                      <a:pt x="116" y="55"/>
                    </a:lnTo>
                    <a:lnTo>
                      <a:pt x="116" y="68"/>
                    </a:lnTo>
                    <a:lnTo>
                      <a:pt x="107" y="88"/>
                    </a:lnTo>
                    <a:lnTo>
                      <a:pt x="100" y="95"/>
                    </a:lnTo>
                    <a:lnTo>
                      <a:pt x="92" y="103"/>
                    </a:lnTo>
                    <a:lnTo>
                      <a:pt x="71" y="110"/>
                    </a:lnTo>
                    <a:lnTo>
                      <a:pt x="58" y="110"/>
                    </a:lnTo>
                    <a:lnTo>
                      <a:pt x="45" y="110"/>
                    </a:lnTo>
                    <a:lnTo>
                      <a:pt x="23" y="103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6" name="Freeform 168"/>
              <p:cNvSpPr/>
              <p:nvPr/>
            </p:nvSpPr>
            <p:spPr bwMode="auto">
              <a:xfrm>
                <a:off x="2730" y="1299"/>
                <a:ext cx="35" cy="36"/>
              </a:xfrm>
              <a:custGeom>
                <a:avLst/>
                <a:gdLst>
                  <a:gd name="T0" fmla="*/ 105 w 105"/>
                  <a:gd name="T1" fmla="*/ 44 h 108"/>
                  <a:gd name="T2" fmla="*/ 105 w 105"/>
                  <a:gd name="T3" fmla="*/ 108 h 108"/>
                  <a:gd name="T4" fmla="*/ 72 w 105"/>
                  <a:gd name="T5" fmla="*/ 108 h 108"/>
                  <a:gd name="T6" fmla="*/ 72 w 105"/>
                  <a:gd name="T7" fmla="*/ 97 h 108"/>
                  <a:gd name="T8" fmla="*/ 72 w 105"/>
                  <a:gd name="T9" fmla="*/ 59 h 108"/>
                  <a:gd name="T10" fmla="*/ 72 w 105"/>
                  <a:gd name="T11" fmla="*/ 47 h 108"/>
                  <a:gd name="T12" fmla="*/ 71 w 105"/>
                  <a:gd name="T13" fmla="*/ 39 h 108"/>
                  <a:gd name="T14" fmla="*/ 71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3 w 105"/>
                  <a:gd name="T21" fmla="*/ 28 h 108"/>
                  <a:gd name="T22" fmla="*/ 61 w 105"/>
                  <a:gd name="T23" fmla="*/ 26 h 108"/>
                  <a:gd name="T24" fmla="*/ 56 w 105"/>
                  <a:gd name="T25" fmla="*/ 25 h 108"/>
                  <a:gd name="T26" fmla="*/ 46 w 105"/>
                  <a:gd name="T27" fmla="*/ 26 h 108"/>
                  <a:gd name="T28" fmla="*/ 40 w 105"/>
                  <a:gd name="T29" fmla="*/ 34 h 108"/>
                  <a:gd name="T30" fmla="*/ 35 w 105"/>
                  <a:gd name="T31" fmla="*/ 42 h 108"/>
                  <a:gd name="T32" fmla="*/ 33 w 105"/>
                  <a:gd name="T33" fmla="*/ 57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2 w 105"/>
                  <a:gd name="T45" fmla="*/ 9 h 108"/>
                  <a:gd name="T46" fmla="*/ 50 w 105"/>
                  <a:gd name="T47" fmla="*/ 5 h 108"/>
                  <a:gd name="T48" fmla="*/ 59 w 105"/>
                  <a:gd name="T49" fmla="*/ 0 h 108"/>
                  <a:gd name="T50" fmla="*/ 69 w 105"/>
                  <a:gd name="T51" fmla="*/ 0 h 108"/>
                  <a:gd name="T52" fmla="*/ 85 w 105"/>
                  <a:gd name="T53" fmla="*/ 2 h 108"/>
                  <a:gd name="T54" fmla="*/ 97 w 105"/>
                  <a:gd name="T55" fmla="*/ 12 h 108"/>
                  <a:gd name="T56" fmla="*/ 104 w 105"/>
                  <a:gd name="T57" fmla="*/ 23 h 108"/>
                  <a:gd name="T58" fmla="*/ 105 w 105"/>
                  <a:gd name="T59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 extrusionOk="0">
                    <a:moveTo>
                      <a:pt x="105" y="44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7"/>
                    </a:lnTo>
                    <a:lnTo>
                      <a:pt x="72" y="59"/>
                    </a:lnTo>
                    <a:lnTo>
                      <a:pt x="72" y="47"/>
                    </a:lnTo>
                    <a:lnTo>
                      <a:pt x="71" y="39"/>
                    </a:lnTo>
                    <a:lnTo>
                      <a:pt x="71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3" y="28"/>
                    </a:lnTo>
                    <a:lnTo>
                      <a:pt x="61" y="26"/>
                    </a:lnTo>
                    <a:lnTo>
                      <a:pt x="56" y="25"/>
                    </a:lnTo>
                    <a:lnTo>
                      <a:pt x="46" y="26"/>
                    </a:lnTo>
                    <a:lnTo>
                      <a:pt x="40" y="34"/>
                    </a:lnTo>
                    <a:lnTo>
                      <a:pt x="35" y="42"/>
                    </a:lnTo>
                    <a:lnTo>
                      <a:pt x="33" y="57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2" y="9"/>
                    </a:lnTo>
                    <a:lnTo>
                      <a:pt x="50" y="5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85" y="2"/>
                    </a:lnTo>
                    <a:lnTo>
                      <a:pt x="97" y="12"/>
                    </a:lnTo>
                    <a:lnTo>
                      <a:pt x="104" y="23"/>
                    </a:lnTo>
                    <a:lnTo>
                      <a:pt x="105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7" name="Freeform 169"/>
              <p:cNvSpPr/>
              <p:nvPr/>
            </p:nvSpPr>
            <p:spPr bwMode="auto">
              <a:xfrm>
                <a:off x="2748" y="320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 extrusionOk="0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8" name="Freeform 170"/>
              <p:cNvSpPr/>
              <p:nvPr/>
            </p:nvSpPr>
            <p:spPr bwMode="auto">
              <a:xfrm>
                <a:off x="2765" y="3197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3 h 174"/>
                  <a:gd name="T4" fmla="*/ 76 w 78"/>
                  <a:gd name="T5" fmla="*/ 138 h 174"/>
                  <a:gd name="T6" fmla="*/ 78 w 78"/>
                  <a:gd name="T7" fmla="*/ 134 h 174"/>
                  <a:gd name="T8" fmla="*/ 69 w 78"/>
                  <a:gd name="T9" fmla="*/ 105 h 174"/>
                  <a:gd name="T10" fmla="*/ 44 w 78"/>
                  <a:gd name="T11" fmla="*/ 56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3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 extrusionOk="0">
                    <a:moveTo>
                      <a:pt x="42" y="174"/>
                    </a:moveTo>
                    <a:lnTo>
                      <a:pt x="59" y="163"/>
                    </a:lnTo>
                    <a:lnTo>
                      <a:pt x="76" y="138"/>
                    </a:lnTo>
                    <a:lnTo>
                      <a:pt x="78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9" name="Freeform 171"/>
              <p:cNvSpPr/>
              <p:nvPr/>
            </p:nvSpPr>
            <p:spPr bwMode="auto">
              <a:xfrm>
                <a:off x="2715" y="3269"/>
                <a:ext cx="171" cy="47"/>
              </a:xfrm>
              <a:custGeom>
                <a:avLst/>
                <a:gdLst>
                  <a:gd name="T0" fmla="*/ 69 w 514"/>
                  <a:gd name="T1" fmla="*/ 0 h 140"/>
                  <a:gd name="T2" fmla="*/ 445 w 514"/>
                  <a:gd name="T3" fmla="*/ 0 h 140"/>
                  <a:gd name="T4" fmla="*/ 460 w 514"/>
                  <a:gd name="T5" fmla="*/ 0 h 140"/>
                  <a:gd name="T6" fmla="*/ 484 w 514"/>
                  <a:gd name="T7" fmla="*/ 12 h 140"/>
                  <a:gd name="T8" fmla="*/ 503 w 514"/>
                  <a:gd name="T9" fmla="*/ 31 h 140"/>
                  <a:gd name="T10" fmla="*/ 513 w 514"/>
                  <a:gd name="T11" fmla="*/ 55 h 140"/>
                  <a:gd name="T12" fmla="*/ 514 w 514"/>
                  <a:gd name="T13" fmla="*/ 70 h 140"/>
                  <a:gd name="T14" fmla="*/ 513 w 514"/>
                  <a:gd name="T15" fmla="*/ 84 h 140"/>
                  <a:gd name="T16" fmla="*/ 503 w 514"/>
                  <a:gd name="T17" fmla="*/ 110 h 140"/>
                  <a:gd name="T18" fmla="*/ 484 w 514"/>
                  <a:gd name="T19" fmla="*/ 129 h 140"/>
                  <a:gd name="T20" fmla="*/ 460 w 514"/>
                  <a:gd name="T21" fmla="*/ 139 h 140"/>
                  <a:gd name="T22" fmla="*/ 445 w 514"/>
                  <a:gd name="T23" fmla="*/ 140 h 140"/>
                  <a:gd name="T24" fmla="*/ 69 w 514"/>
                  <a:gd name="T25" fmla="*/ 140 h 140"/>
                  <a:gd name="T26" fmla="*/ 55 w 514"/>
                  <a:gd name="T27" fmla="*/ 139 h 140"/>
                  <a:gd name="T28" fmla="*/ 30 w 514"/>
                  <a:gd name="T29" fmla="*/ 129 h 140"/>
                  <a:gd name="T30" fmla="*/ 11 w 514"/>
                  <a:gd name="T31" fmla="*/ 110 h 140"/>
                  <a:gd name="T32" fmla="*/ 1 w 514"/>
                  <a:gd name="T33" fmla="*/ 84 h 140"/>
                  <a:gd name="T34" fmla="*/ 0 w 514"/>
                  <a:gd name="T35" fmla="*/ 70 h 140"/>
                  <a:gd name="T36" fmla="*/ 1 w 514"/>
                  <a:gd name="T37" fmla="*/ 55 h 140"/>
                  <a:gd name="T38" fmla="*/ 11 w 514"/>
                  <a:gd name="T39" fmla="*/ 31 h 140"/>
                  <a:gd name="T40" fmla="*/ 30 w 514"/>
                  <a:gd name="T41" fmla="*/ 12 h 140"/>
                  <a:gd name="T42" fmla="*/ 55 w 514"/>
                  <a:gd name="T43" fmla="*/ 0 h 140"/>
                  <a:gd name="T44" fmla="*/ 69 w 514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4" h="140" extrusionOk="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5"/>
                    </a:lnTo>
                    <a:lnTo>
                      <a:pt x="514" y="70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60" y="139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39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0"/>
                    </a:lnTo>
                    <a:lnTo>
                      <a:pt x="1" y="55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70" name="Freeform 172"/>
              <p:cNvSpPr/>
              <p:nvPr/>
            </p:nvSpPr>
            <p:spPr bwMode="auto">
              <a:xfrm>
                <a:off x="2718" y="3194"/>
                <a:ext cx="167" cy="115"/>
              </a:xfrm>
              <a:custGeom>
                <a:avLst/>
                <a:gdLst>
                  <a:gd name="T0" fmla="*/ 154 w 500"/>
                  <a:gd name="T1" fmla="*/ 345 h 345"/>
                  <a:gd name="T2" fmla="*/ 359 w 500"/>
                  <a:gd name="T3" fmla="*/ 345 h 345"/>
                  <a:gd name="T4" fmla="*/ 381 w 500"/>
                  <a:gd name="T5" fmla="*/ 343 h 345"/>
                  <a:gd name="T6" fmla="*/ 421 w 500"/>
                  <a:gd name="T7" fmla="*/ 334 h 345"/>
                  <a:gd name="T8" fmla="*/ 458 w 500"/>
                  <a:gd name="T9" fmla="*/ 314 h 345"/>
                  <a:gd name="T10" fmla="*/ 486 w 500"/>
                  <a:gd name="T11" fmla="*/ 283 h 345"/>
                  <a:gd name="T12" fmla="*/ 494 w 500"/>
                  <a:gd name="T13" fmla="*/ 261 h 345"/>
                  <a:gd name="T14" fmla="*/ 500 w 500"/>
                  <a:gd name="T15" fmla="*/ 238 h 345"/>
                  <a:gd name="T16" fmla="*/ 499 w 500"/>
                  <a:gd name="T17" fmla="*/ 177 h 345"/>
                  <a:gd name="T18" fmla="*/ 471 w 500"/>
                  <a:gd name="T19" fmla="*/ 107 h 345"/>
                  <a:gd name="T20" fmla="*/ 430 w 500"/>
                  <a:gd name="T21" fmla="*/ 54 h 345"/>
                  <a:gd name="T22" fmla="*/ 392 w 500"/>
                  <a:gd name="T23" fmla="*/ 18 h 345"/>
                  <a:gd name="T24" fmla="*/ 369 w 500"/>
                  <a:gd name="T25" fmla="*/ 0 h 345"/>
                  <a:gd name="T26" fmla="*/ 127 w 500"/>
                  <a:gd name="T27" fmla="*/ 0 h 345"/>
                  <a:gd name="T28" fmla="*/ 104 w 500"/>
                  <a:gd name="T29" fmla="*/ 16 h 345"/>
                  <a:gd name="T30" fmla="*/ 65 w 500"/>
                  <a:gd name="T31" fmla="*/ 51 h 345"/>
                  <a:gd name="T32" fmla="*/ 36 w 500"/>
                  <a:gd name="T33" fmla="*/ 85 h 345"/>
                  <a:gd name="T34" fmla="*/ 16 w 500"/>
                  <a:gd name="T35" fmla="*/ 121 h 345"/>
                  <a:gd name="T36" fmla="*/ 0 w 500"/>
                  <a:gd name="T37" fmla="*/ 175 h 345"/>
                  <a:gd name="T38" fmla="*/ 1 w 500"/>
                  <a:gd name="T39" fmla="*/ 238 h 345"/>
                  <a:gd name="T40" fmla="*/ 12 w 500"/>
                  <a:gd name="T41" fmla="*/ 264 h 345"/>
                  <a:gd name="T42" fmla="*/ 23 w 500"/>
                  <a:gd name="T43" fmla="*/ 288 h 345"/>
                  <a:gd name="T44" fmla="*/ 53 w 500"/>
                  <a:gd name="T45" fmla="*/ 320 h 345"/>
                  <a:gd name="T46" fmla="*/ 89 w 500"/>
                  <a:gd name="T47" fmla="*/ 337 h 345"/>
                  <a:gd name="T48" fmla="*/ 131 w 500"/>
                  <a:gd name="T49" fmla="*/ 345 h 345"/>
                  <a:gd name="T50" fmla="*/ 154 w 500"/>
                  <a:gd name="T51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5" extrusionOk="0">
                    <a:moveTo>
                      <a:pt x="154" y="345"/>
                    </a:moveTo>
                    <a:lnTo>
                      <a:pt x="359" y="345"/>
                    </a:lnTo>
                    <a:lnTo>
                      <a:pt x="381" y="343"/>
                    </a:lnTo>
                    <a:lnTo>
                      <a:pt x="421" y="334"/>
                    </a:lnTo>
                    <a:lnTo>
                      <a:pt x="458" y="314"/>
                    </a:lnTo>
                    <a:lnTo>
                      <a:pt x="486" y="283"/>
                    </a:lnTo>
                    <a:lnTo>
                      <a:pt x="494" y="261"/>
                    </a:lnTo>
                    <a:lnTo>
                      <a:pt x="500" y="238"/>
                    </a:lnTo>
                    <a:lnTo>
                      <a:pt x="499" y="177"/>
                    </a:lnTo>
                    <a:lnTo>
                      <a:pt x="471" y="107"/>
                    </a:lnTo>
                    <a:lnTo>
                      <a:pt x="430" y="54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51"/>
                    </a:lnTo>
                    <a:lnTo>
                      <a:pt x="36" y="85"/>
                    </a:lnTo>
                    <a:lnTo>
                      <a:pt x="16" y="121"/>
                    </a:lnTo>
                    <a:lnTo>
                      <a:pt x="0" y="175"/>
                    </a:lnTo>
                    <a:lnTo>
                      <a:pt x="1" y="238"/>
                    </a:lnTo>
                    <a:lnTo>
                      <a:pt x="12" y="264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89" y="337"/>
                    </a:lnTo>
                    <a:lnTo>
                      <a:pt x="131" y="345"/>
                    </a:lnTo>
                    <a:lnTo>
                      <a:pt x="154" y="345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71" name="Freeform 173"/>
              <p:cNvSpPr/>
              <p:nvPr/>
            </p:nvSpPr>
            <p:spPr bwMode="auto">
              <a:xfrm>
                <a:off x="2853" y="3240"/>
                <a:ext cx="25" cy="58"/>
              </a:xfrm>
              <a:custGeom>
                <a:avLst/>
                <a:gdLst>
                  <a:gd name="T0" fmla="*/ 41 w 76"/>
                  <a:gd name="T1" fmla="*/ 174 h 174"/>
                  <a:gd name="T2" fmla="*/ 59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7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6 h 174"/>
                  <a:gd name="T18" fmla="*/ 31 w 76"/>
                  <a:gd name="T19" fmla="*/ 98 h 174"/>
                  <a:gd name="T20" fmla="*/ 43 w 76"/>
                  <a:gd name="T21" fmla="*/ 154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 extrusionOk="0">
                    <a:moveTo>
                      <a:pt x="41" y="174"/>
                    </a:moveTo>
                    <a:lnTo>
                      <a:pt x="59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7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8"/>
                    </a:lnTo>
                    <a:lnTo>
                      <a:pt x="43" y="154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72" name="Freeform 174"/>
              <p:cNvSpPr/>
              <p:nvPr/>
            </p:nvSpPr>
            <p:spPr bwMode="auto">
              <a:xfrm>
                <a:off x="2728" y="3243"/>
                <a:ext cx="24" cy="58"/>
              </a:xfrm>
              <a:custGeom>
                <a:avLst/>
                <a:gdLst>
                  <a:gd name="T0" fmla="*/ 34 w 72"/>
                  <a:gd name="T1" fmla="*/ 174 h 174"/>
                  <a:gd name="T2" fmla="*/ 19 w 72"/>
                  <a:gd name="T3" fmla="*/ 164 h 174"/>
                  <a:gd name="T4" fmla="*/ 1 w 72"/>
                  <a:gd name="T5" fmla="*/ 141 h 174"/>
                  <a:gd name="T6" fmla="*/ 0 w 72"/>
                  <a:gd name="T7" fmla="*/ 138 h 174"/>
                  <a:gd name="T8" fmla="*/ 7 w 72"/>
                  <a:gd name="T9" fmla="*/ 108 h 174"/>
                  <a:gd name="T10" fmla="*/ 30 w 72"/>
                  <a:gd name="T11" fmla="*/ 57 h 174"/>
                  <a:gd name="T12" fmla="*/ 65 w 72"/>
                  <a:gd name="T13" fmla="*/ 7 h 174"/>
                  <a:gd name="T14" fmla="*/ 72 w 72"/>
                  <a:gd name="T15" fmla="*/ 0 h 174"/>
                  <a:gd name="T16" fmla="*/ 66 w 72"/>
                  <a:gd name="T17" fmla="*/ 16 h 174"/>
                  <a:gd name="T18" fmla="*/ 43 w 72"/>
                  <a:gd name="T19" fmla="*/ 98 h 174"/>
                  <a:gd name="T20" fmla="*/ 33 w 72"/>
                  <a:gd name="T21" fmla="*/ 152 h 174"/>
                  <a:gd name="T22" fmla="*/ 34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 extrusionOk="0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30" y="57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2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73" name="Freeform 175"/>
              <p:cNvSpPr/>
              <p:nvPr/>
            </p:nvSpPr>
            <p:spPr bwMode="auto">
              <a:xfrm>
                <a:off x="2722" y="3198"/>
                <a:ext cx="159" cy="105"/>
              </a:xfrm>
              <a:custGeom>
                <a:avLst/>
                <a:gdLst>
                  <a:gd name="T0" fmla="*/ 138 w 475"/>
                  <a:gd name="T1" fmla="*/ 317 h 317"/>
                  <a:gd name="T2" fmla="*/ 347 w 475"/>
                  <a:gd name="T3" fmla="*/ 317 h 317"/>
                  <a:gd name="T4" fmla="*/ 366 w 475"/>
                  <a:gd name="T5" fmla="*/ 317 h 317"/>
                  <a:gd name="T6" fmla="*/ 403 w 475"/>
                  <a:gd name="T7" fmla="*/ 308 h 317"/>
                  <a:gd name="T8" fmla="*/ 436 w 475"/>
                  <a:gd name="T9" fmla="*/ 289 h 317"/>
                  <a:gd name="T10" fmla="*/ 462 w 475"/>
                  <a:gd name="T11" fmla="*/ 261 h 317"/>
                  <a:gd name="T12" fmla="*/ 469 w 475"/>
                  <a:gd name="T13" fmla="*/ 240 h 317"/>
                  <a:gd name="T14" fmla="*/ 475 w 475"/>
                  <a:gd name="T15" fmla="*/ 220 h 317"/>
                  <a:gd name="T16" fmla="*/ 472 w 475"/>
                  <a:gd name="T17" fmla="*/ 165 h 317"/>
                  <a:gd name="T18" fmla="*/ 446 w 475"/>
                  <a:gd name="T19" fmla="*/ 102 h 317"/>
                  <a:gd name="T20" fmla="*/ 392 w 475"/>
                  <a:gd name="T21" fmla="*/ 36 h 317"/>
                  <a:gd name="T22" fmla="*/ 351 w 475"/>
                  <a:gd name="T23" fmla="*/ 4 h 317"/>
                  <a:gd name="T24" fmla="*/ 121 w 475"/>
                  <a:gd name="T25" fmla="*/ 0 h 317"/>
                  <a:gd name="T26" fmla="*/ 80 w 475"/>
                  <a:gd name="T27" fmla="*/ 29 h 317"/>
                  <a:gd name="T28" fmla="*/ 25 w 475"/>
                  <a:gd name="T29" fmla="*/ 93 h 317"/>
                  <a:gd name="T30" fmla="*/ 0 w 475"/>
                  <a:gd name="T31" fmla="*/ 158 h 317"/>
                  <a:gd name="T32" fmla="*/ 0 w 475"/>
                  <a:gd name="T33" fmla="*/ 219 h 317"/>
                  <a:gd name="T34" fmla="*/ 8 w 475"/>
                  <a:gd name="T35" fmla="*/ 245 h 317"/>
                  <a:gd name="T36" fmla="*/ 20 w 475"/>
                  <a:gd name="T37" fmla="*/ 266 h 317"/>
                  <a:gd name="T38" fmla="*/ 44 w 475"/>
                  <a:gd name="T39" fmla="*/ 297 h 317"/>
                  <a:gd name="T40" fmla="*/ 76 w 475"/>
                  <a:gd name="T41" fmla="*/ 311 h 317"/>
                  <a:gd name="T42" fmla="*/ 115 w 475"/>
                  <a:gd name="T43" fmla="*/ 317 h 317"/>
                  <a:gd name="T44" fmla="*/ 138 w 475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7" extrusionOk="0">
                    <a:moveTo>
                      <a:pt x="138" y="317"/>
                    </a:moveTo>
                    <a:lnTo>
                      <a:pt x="347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89"/>
                    </a:lnTo>
                    <a:lnTo>
                      <a:pt x="462" y="261"/>
                    </a:lnTo>
                    <a:lnTo>
                      <a:pt x="469" y="240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6"/>
                    </a:lnTo>
                    <a:lnTo>
                      <a:pt x="351" y="4"/>
                    </a:lnTo>
                    <a:lnTo>
                      <a:pt x="121" y="0"/>
                    </a:lnTo>
                    <a:lnTo>
                      <a:pt x="80" y="29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20" y="266"/>
                    </a:lnTo>
                    <a:lnTo>
                      <a:pt x="44" y="297"/>
                    </a:lnTo>
                    <a:lnTo>
                      <a:pt x="76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74" name="Freeform 176"/>
              <p:cNvSpPr/>
              <p:nvPr/>
            </p:nvSpPr>
            <p:spPr bwMode="auto">
              <a:xfrm>
                <a:off x="2746" y="312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6 h 340"/>
                  <a:gd name="T6" fmla="*/ 260 w 333"/>
                  <a:gd name="T7" fmla="*/ 312 h 340"/>
                  <a:gd name="T8" fmla="*/ 200 w 333"/>
                  <a:gd name="T9" fmla="*/ 338 h 340"/>
                  <a:gd name="T10" fmla="*/ 167 w 333"/>
                  <a:gd name="T11" fmla="*/ 340 h 340"/>
                  <a:gd name="T12" fmla="*/ 132 w 333"/>
                  <a:gd name="T13" fmla="*/ 338 h 340"/>
                  <a:gd name="T14" fmla="*/ 73 w 333"/>
                  <a:gd name="T15" fmla="*/ 312 h 340"/>
                  <a:gd name="T16" fmla="*/ 27 w 333"/>
                  <a:gd name="T17" fmla="*/ 266 h 340"/>
                  <a:gd name="T18" fmla="*/ 2 w 333"/>
                  <a:gd name="T19" fmla="*/ 204 h 340"/>
                  <a:gd name="T20" fmla="*/ 0 w 333"/>
                  <a:gd name="T21" fmla="*/ 170 h 340"/>
                  <a:gd name="T22" fmla="*/ 2 w 333"/>
                  <a:gd name="T23" fmla="*/ 135 h 340"/>
                  <a:gd name="T24" fmla="*/ 27 w 333"/>
                  <a:gd name="T25" fmla="*/ 75 h 340"/>
                  <a:gd name="T26" fmla="*/ 73 w 333"/>
                  <a:gd name="T27" fmla="*/ 29 h 340"/>
                  <a:gd name="T28" fmla="*/ 132 w 333"/>
                  <a:gd name="T29" fmla="*/ 3 h 340"/>
                  <a:gd name="T30" fmla="*/ 167 w 333"/>
                  <a:gd name="T31" fmla="*/ 0 h 340"/>
                  <a:gd name="T32" fmla="*/ 200 w 333"/>
                  <a:gd name="T33" fmla="*/ 3 h 340"/>
                  <a:gd name="T34" fmla="*/ 260 w 333"/>
                  <a:gd name="T35" fmla="*/ 29 h 340"/>
                  <a:gd name="T36" fmla="*/ 305 w 333"/>
                  <a:gd name="T37" fmla="*/ 75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 extrusionOk="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6"/>
                    </a:lnTo>
                    <a:lnTo>
                      <a:pt x="260" y="312"/>
                    </a:lnTo>
                    <a:lnTo>
                      <a:pt x="200" y="338"/>
                    </a:lnTo>
                    <a:lnTo>
                      <a:pt x="167" y="340"/>
                    </a:lnTo>
                    <a:lnTo>
                      <a:pt x="132" y="338"/>
                    </a:lnTo>
                    <a:lnTo>
                      <a:pt x="73" y="312"/>
                    </a:lnTo>
                    <a:lnTo>
                      <a:pt x="27" y="266"/>
                    </a:lnTo>
                    <a:lnTo>
                      <a:pt x="2" y="204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7" y="75"/>
                    </a:lnTo>
                    <a:lnTo>
                      <a:pt x="73" y="29"/>
                    </a:lnTo>
                    <a:lnTo>
                      <a:pt x="132" y="3"/>
                    </a:lnTo>
                    <a:lnTo>
                      <a:pt x="167" y="0"/>
                    </a:lnTo>
                    <a:lnTo>
                      <a:pt x="200" y="3"/>
                    </a:lnTo>
                    <a:lnTo>
                      <a:pt x="260" y="29"/>
                    </a:lnTo>
                    <a:lnTo>
                      <a:pt x="305" y="75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75" name="Freeform 177"/>
              <p:cNvSpPr/>
              <p:nvPr/>
            </p:nvSpPr>
            <p:spPr bwMode="auto">
              <a:xfrm>
                <a:off x="2747" y="310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5 h 340"/>
                  <a:gd name="T4" fmla="*/ 306 w 333"/>
                  <a:gd name="T5" fmla="*/ 265 h 340"/>
                  <a:gd name="T6" fmla="*/ 260 w 333"/>
                  <a:gd name="T7" fmla="*/ 311 h 340"/>
                  <a:gd name="T8" fmla="*/ 201 w 333"/>
                  <a:gd name="T9" fmla="*/ 337 h 340"/>
                  <a:gd name="T10" fmla="*/ 166 w 333"/>
                  <a:gd name="T11" fmla="*/ 340 h 340"/>
                  <a:gd name="T12" fmla="*/ 133 w 333"/>
                  <a:gd name="T13" fmla="*/ 337 h 340"/>
                  <a:gd name="T14" fmla="*/ 73 w 333"/>
                  <a:gd name="T15" fmla="*/ 311 h 340"/>
                  <a:gd name="T16" fmla="*/ 28 w 333"/>
                  <a:gd name="T17" fmla="*/ 265 h 340"/>
                  <a:gd name="T18" fmla="*/ 2 w 333"/>
                  <a:gd name="T19" fmla="*/ 205 h 340"/>
                  <a:gd name="T20" fmla="*/ 0 w 333"/>
                  <a:gd name="T21" fmla="*/ 170 h 340"/>
                  <a:gd name="T22" fmla="*/ 2 w 333"/>
                  <a:gd name="T23" fmla="*/ 135 h 340"/>
                  <a:gd name="T24" fmla="*/ 28 w 333"/>
                  <a:gd name="T25" fmla="*/ 73 h 340"/>
                  <a:gd name="T26" fmla="*/ 73 w 333"/>
                  <a:gd name="T27" fmla="*/ 27 h 340"/>
                  <a:gd name="T28" fmla="*/ 133 w 333"/>
                  <a:gd name="T29" fmla="*/ 1 h 340"/>
                  <a:gd name="T30" fmla="*/ 166 w 333"/>
                  <a:gd name="T31" fmla="*/ 0 h 340"/>
                  <a:gd name="T32" fmla="*/ 201 w 333"/>
                  <a:gd name="T33" fmla="*/ 1 h 340"/>
                  <a:gd name="T34" fmla="*/ 260 w 333"/>
                  <a:gd name="T35" fmla="*/ 27 h 340"/>
                  <a:gd name="T36" fmla="*/ 306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 extrusionOk="0">
                    <a:moveTo>
                      <a:pt x="333" y="170"/>
                    </a:moveTo>
                    <a:lnTo>
                      <a:pt x="331" y="205"/>
                    </a:lnTo>
                    <a:lnTo>
                      <a:pt x="306" y="265"/>
                    </a:lnTo>
                    <a:lnTo>
                      <a:pt x="260" y="311"/>
                    </a:lnTo>
                    <a:lnTo>
                      <a:pt x="201" y="337"/>
                    </a:lnTo>
                    <a:lnTo>
                      <a:pt x="166" y="340"/>
                    </a:lnTo>
                    <a:lnTo>
                      <a:pt x="133" y="337"/>
                    </a:lnTo>
                    <a:lnTo>
                      <a:pt x="73" y="311"/>
                    </a:lnTo>
                    <a:lnTo>
                      <a:pt x="28" y="265"/>
                    </a:lnTo>
                    <a:lnTo>
                      <a:pt x="2" y="205"/>
                    </a:lnTo>
                    <a:lnTo>
                      <a:pt x="0" y="170"/>
                    </a:lnTo>
                    <a:lnTo>
                      <a:pt x="2" y="135"/>
                    </a:lnTo>
                    <a:lnTo>
                      <a:pt x="28" y="73"/>
                    </a:lnTo>
                    <a:lnTo>
                      <a:pt x="73" y="27"/>
                    </a:lnTo>
                    <a:lnTo>
                      <a:pt x="133" y="1"/>
                    </a:lnTo>
                    <a:lnTo>
                      <a:pt x="166" y="0"/>
                    </a:lnTo>
                    <a:lnTo>
                      <a:pt x="201" y="1"/>
                    </a:lnTo>
                    <a:lnTo>
                      <a:pt x="260" y="27"/>
                    </a:lnTo>
                    <a:lnTo>
                      <a:pt x="306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76" name="Freeform 178"/>
              <p:cNvSpPr/>
              <p:nvPr/>
            </p:nvSpPr>
            <p:spPr bwMode="auto">
              <a:xfrm>
                <a:off x="2752" y="310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6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6 h 308"/>
                  <a:gd name="T26" fmla="*/ 66 w 303"/>
                  <a:gd name="T27" fmla="*/ 24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4 h 308"/>
                  <a:gd name="T36" fmla="*/ 278 w 303"/>
                  <a:gd name="T37" fmla="*/ 66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 extrusionOk="0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6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6"/>
                    </a:lnTo>
                    <a:lnTo>
                      <a:pt x="66" y="24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4"/>
                    </a:lnTo>
                    <a:lnTo>
                      <a:pt x="278" y="66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77" name="Freeform 179"/>
              <p:cNvSpPr/>
              <p:nvPr/>
            </p:nvSpPr>
            <p:spPr bwMode="auto">
              <a:xfrm>
                <a:off x="2307" y="3182"/>
                <a:ext cx="32" cy="56"/>
              </a:xfrm>
              <a:custGeom>
                <a:avLst/>
                <a:gdLst>
                  <a:gd name="T0" fmla="*/ 0 w 97"/>
                  <a:gd name="T1" fmla="*/ 0 h 169"/>
                  <a:gd name="T2" fmla="*/ 97 w 97"/>
                  <a:gd name="T3" fmla="*/ 0 h 169"/>
                  <a:gd name="T4" fmla="*/ 97 w 97"/>
                  <a:gd name="T5" fmla="*/ 19 h 169"/>
                  <a:gd name="T6" fmla="*/ 23 w 97"/>
                  <a:gd name="T7" fmla="*/ 19 h 169"/>
                  <a:gd name="T8" fmla="*/ 23 w 97"/>
                  <a:gd name="T9" fmla="*/ 69 h 169"/>
                  <a:gd name="T10" fmla="*/ 90 w 97"/>
                  <a:gd name="T11" fmla="*/ 69 h 169"/>
                  <a:gd name="T12" fmla="*/ 90 w 97"/>
                  <a:gd name="T13" fmla="*/ 88 h 169"/>
                  <a:gd name="T14" fmla="*/ 23 w 97"/>
                  <a:gd name="T15" fmla="*/ 88 h 169"/>
                  <a:gd name="T16" fmla="*/ 23 w 97"/>
                  <a:gd name="T17" fmla="*/ 169 h 169"/>
                  <a:gd name="T18" fmla="*/ 0 w 97"/>
                  <a:gd name="T19" fmla="*/ 169 h 169"/>
                  <a:gd name="T20" fmla="*/ 0 w 97"/>
                  <a:gd name="T2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169" extrusionOk="0">
                    <a:moveTo>
                      <a:pt x="0" y="0"/>
                    </a:moveTo>
                    <a:lnTo>
                      <a:pt x="97" y="0"/>
                    </a:lnTo>
                    <a:lnTo>
                      <a:pt x="97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90" y="69"/>
                    </a:lnTo>
                    <a:lnTo>
                      <a:pt x="90" y="88"/>
                    </a:lnTo>
                    <a:lnTo>
                      <a:pt x="23" y="88"/>
                    </a:lnTo>
                    <a:lnTo>
                      <a:pt x="23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78" name="Freeform 180"/>
              <p:cNvSpPr>
                <a:spLocks noEditPoints="1"/>
              </p:cNvSpPr>
              <p:nvPr/>
            </p:nvSpPr>
            <p:spPr bwMode="auto">
              <a:xfrm>
                <a:off x="2346" y="3179"/>
                <a:ext cx="7" cy="59"/>
              </a:xfrm>
              <a:custGeom>
                <a:avLst/>
                <a:gdLst>
                  <a:gd name="T0" fmla="*/ 0 w 21"/>
                  <a:gd name="T1" fmla="*/ 49 h 176"/>
                  <a:gd name="T2" fmla="*/ 21 w 21"/>
                  <a:gd name="T3" fmla="*/ 49 h 176"/>
                  <a:gd name="T4" fmla="*/ 21 w 21"/>
                  <a:gd name="T5" fmla="*/ 176 h 176"/>
                  <a:gd name="T6" fmla="*/ 0 w 21"/>
                  <a:gd name="T7" fmla="*/ 176 h 176"/>
                  <a:gd name="T8" fmla="*/ 0 w 21"/>
                  <a:gd name="T9" fmla="*/ 49 h 176"/>
                  <a:gd name="T10" fmla="*/ 0 w 21"/>
                  <a:gd name="T11" fmla="*/ 0 h 176"/>
                  <a:gd name="T12" fmla="*/ 21 w 21"/>
                  <a:gd name="T13" fmla="*/ 0 h 176"/>
                  <a:gd name="T14" fmla="*/ 21 w 21"/>
                  <a:gd name="T15" fmla="*/ 26 h 176"/>
                  <a:gd name="T16" fmla="*/ 0 w 21"/>
                  <a:gd name="T17" fmla="*/ 26 h 176"/>
                  <a:gd name="T18" fmla="*/ 0 w 21"/>
                  <a:gd name="T1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176" extrusionOk="0">
                    <a:moveTo>
                      <a:pt x="0" y="49"/>
                    </a:moveTo>
                    <a:lnTo>
                      <a:pt x="21" y="49"/>
                    </a:lnTo>
                    <a:lnTo>
                      <a:pt x="21" y="176"/>
                    </a:lnTo>
                    <a:lnTo>
                      <a:pt x="0" y="176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79" name="Freeform 181"/>
              <p:cNvSpPr/>
              <p:nvPr/>
            </p:nvSpPr>
            <p:spPr bwMode="auto">
              <a:xfrm>
                <a:off x="2367" y="3195"/>
                <a:ext cx="35" cy="43"/>
              </a:xfrm>
              <a:custGeom>
                <a:avLst/>
                <a:gdLst>
                  <a:gd name="T0" fmla="*/ 107 w 107"/>
                  <a:gd name="T1" fmla="*/ 54 h 130"/>
                  <a:gd name="T2" fmla="*/ 107 w 107"/>
                  <a:gd name="T3" fmla="*/ 130 h 130"/>
                  <a:gd name="T4" fmla="*/ 85 w 107"/>
                  <a:gd name="T5" fmla="*/ 130 h 130"/>
                  <a:gd name="T6" fmla="*/ 85 w 107"/>
                  <a:gd name="T7" fmla="*/ 54 h 130"/>
                  <a:gd name="T8" fmla="*/ 84 w 107"/>
                  <a:gd name="T9" fmla="*/ 38 h 130"/>
                  <a:gd name="T10" fmla="*/ 78 w 107"/>
                  <a:gd name="T11" fmla="*/ 28 h 130"/>
                  <a:gd name="T12" fmla="*/ 71 w 107"/>
                  <a:gd name="T13" fmla="*/ 20 h 130"/>
                  <a:gd name="T14" fmla="*/ 58 w 107"/>
                  <a:gd name="T15" fmla="*/ 19 h 130"/>
                  <a:gd name="T16" fmla="*/ 42 w 107"/>
                  <a:gd name="T17" fmla="*/ 20 h 130"/>
                  <a:gd name="T18" fmla="*/ 30 w 107"/>
                  <a:gd name="T19" fmla="*/ 29 h 130"/>
                  <a:gd name="T20" fmla="*/ 23 w 107"/>
                  <a:gd name="T21" fmla="*/ 41 h 130"/>
                  <a:gd name="T22" fmla="*/ 22 w 107"/>
                  <a:gd name="T23" fmla="*/ 58 h 130"/>
                  <a:gd name="T24" fmla="*/ 22 w 107"/>
                  <a:gd name="T25" fmla="*/ 130 h 130"/>
                  <a:gd name="T26" fmla="*/ 0 w 107"/>
                  <a:gd name="T27" fmla="*/ 130 h 130"/>
                  <a:gd name="T28" fmla="*/ 0 w 107"/>
                  <a:gd name="T29" fmla="*/ 3 h 130"/>
                  <a:gd name="T30" fmla="*/ 22 w 107"/>
                  <a:gd name="T31" fmla="*/ 3 h 130"/>
                  <a:gd name="T32" fmla="*/ 22 w 107"/>
                  <a:gd name="T33" fmla="*/ 23 h 130"/>
                  <a:gd name="T34" fmla="*/ 29 w 107"/>
                  <a:gd name="T35" fmla="*/ 13 h 130"/>
                  <a:gd name="T36" fmla="*/ 39 w 107"/>
                  <a:gd name="T37" fmla="*/ 6 h 130"/>
                  <a:gd name="T38" fmla="*/ 49 w 107"/>
                  <a:gd name="T39" fmla="*/ 2 h 130"/>
                  <a:gd name="T40" fmla="*/ 62 w 107"/>
                  <a:gd name="T41" fmla="*/ 0 h 130"/>
                  <a:gd name="T42" fmla="*/ 72 w 107"/>
                  <a:gd name="T43" fmla="*/ 2 h 130"/>
                  <a:gd name="T44" fmla="*/ 89 w 107"/>
                  <a:gd name="T45" fmla="*/ 7 h 130"/>
                  <a:gd name="T46" fmla="*/ 95 w 107"/>
                  <a:gd name="T47" fmla="*/ 15 h 130"/>
                  <a:gd name="T48" fmla="*/ 104 w 107"/>
                  <a:gd name="T49" fmla="*/ 29 h 130"/>
                  <a:gd name="T50" fmla="*/ 107 w 107"/>
                  <a:gd name="T51" fmla="*/ 5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" h="130" extrusionOk="0">
                    <a:moveTo>
                      <a:pt x="107" y="54"/>
                    </a:moveTo>
                    <a:lnTo>
                      <a:pt x="107" y="130"/>
                    </a:lnTo>
                    <a:lnTo>
                      <a:pt x="85" y="130"/>
                    </a:lnTo>
                    <a:lnTo>
                      <a:pt x="85" y="54"/>
                    </a:lnTo>
                    <a:lnTo>
                      <a:pt x="84" y="38"/>
                    </a:lnTo>
                    <a:lnTo>
                      <a:pt x="78" y="28"/>
                    </a:lnTo>
                    <a:lnTo>
                      <a:pt x="71" y="20"/>
                    </a:lnTo>
                    <a:lnTo>
                      <a:pt x="58" y="19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3" y="41"/>
                    </a:lnTo>
                    <a:lnTo>
                      <a:pt x="22" y="58"/>
                    </a:lnTo>
                    <a:lnTo>
                      <a:pt x="22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2"/>
                    </a:lnTo>
                    <a:lnTo>
                      <a:pt x="62" y="0"/>
                    </a:lnTo>
                    <a:lnTo>
                      <a:pt x="72" y="2"/>
                    </a:lnTo>
                    <a:lnTo>
                      <a:pt x="89" y="7"/>
                    </a:lnTo>
                    <a:lnTo>
                      <a:pt x="95" y="15"/>
                    </a:lnTo>
                    <a:lnTo>
                      <a:pt x="104" y="29"/>
                    </a:lnTo>
                    <a:lnTo>
                      <a:pt x="10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0" name="Freeform 182"/>
              <p:cNvSpPr>
                <a:spLocks noEditPoints="1"/>
              </p:cNvSpPr>
              <p:nvPr/>
            </p:nvSpPr>
            <p:spPr bwMode="auto">
              <a:xfrm>
                <a:off x="2413" y="3195"/>
                <a:ext cx="36" cy="44"/>
              </a:xfrm>
              <a:custGeom>
                <a:avLst/>
                <a:gdLst>
                  <a:gd name="T0" fmla="*/ 65 w 106"/>
                  <a:gd name="T1" fmla="*/ 66 h 133"/>
                  <a:gd name="T2" fmla="*/ 42 w 106"/>
                  <a:gd name="T3" fmla="*/ 66 h 133"/>
                  <a:gd name="T4" fmla="*/ 30 w 106"/>
                  <a:gd name="T5" fmla="*/ 72 h 133"/>
                  <a:gd name="T6" fmla="*/ 21 w 106"/>
                  <a:gd name="T7" fmla="*/ 79 h 133"/>
                  <a:gd name="T8" fmla="*/ 20 w 106"/>
                  <a:gd name="T9" fmla="*/ 91 h 133"/>
                  <a:gd name="T10" fmla="*/ 21 w 106"/>
                  <a:gd name="T11" fmla="*/ 102 h 133"/>
                  <a:gd name="T12" fmla="*/ 27 w 106"/>
                  <a:gd name="T13" fmla="*/ 110 h 133"/>
                  <a:gd name="T14" fmla="*/ 36 w 106"/>
                  <a:gd name="T15" fmla="*/ 114 h 133"/>
                  <a:gd name="T16" fmla="*/ 47 w 106"/>
                  <a:gd name="T17" fmla="*/ 115 h 133"/>
                  <a:gd name="T18" fmla="*/ 63 w 106"/>
                  <a:gd name="T19" fmla="*/ 114 h 133"/>
                  <a:gd name="T20" fmla="*/ 75 w 106"/>
                  <a:gd name="T21" fmla="*/ 104 h 133"/>
                  <a:gd name="T22" fmla="*/ 83 w 106"/>
                  <a:gd name="T23" fmla="*/ 90 h 133"/>
                  <a:gd name="T24" fmla="*/ 85 w 106"/>
                  <a:gd name="T25" fmla="*/ 71 h 133"/>
                  <a:gd name="T26" fmla="*/ 85 w 106"/>
                  <a:gd name="T27" fmla="*/ 66 h 133"/>
                  <a:gd name="T28" fmla="*/ 65 w 106"/>
                  <a:gd name="T29" fmla="*/ 66 h 133"/>
                  <a:gd name="T30" fmla="*/ 106 w 106"/>
                  <a:gd name="T31" fmla="*/ 58 h 133"/>
                  <a:gd name="T32" fmla="*/ 106 w 106"/>
                  <a:gd name="T33" fmla="*/ 130 h 133"/>
                  <a:gd name="T34" fmla="*/ 85 w 106"/>
                  <a:gd name="T35" fmla="*/ 130 h 133"/>
                  <a:gd name="T36" fmla="*/ 85 w 106"/>
                  <a:gd name="T37" fmla="*/ 111 h 133"/>
                  <a:gd name="T38" fmla="*/ 78 w 106"/>
                  <a:gd name="T39" fmla="*/ 121 h 133"/>
                  <a:gd name="T40" fmla="*/ 67 w 106"/>
                  <a:gd name="T41" fmla="*/ 127 h 133"/>
                  <a:gd name="T42" fmla="*/ 56 w 106"/>
                  <a:gd name="T43" fmla="*/ 131 h 133"/>
                  <a:gd name="T44" fmla="*/ 42 w 106"/>
                  <a:gd name="T45" fmla="*/ 133 h 133"/>
                  <a:gd name="T46" fmla="*/ 24 w 106"/>
                  <a:gd name="T47" fmla="*/ 131 h 133"/>
                  <a:gd name="T48" fmla="*/ 11 w 106"/>
                  <a:gd name="T49" fmla="*/ 123 h 133"/>
                  <a:gd name="T50" fmla="*/ 1 w 106"/>
                  <a:gd name="T51" fmla="*/ 110 h 133"/>
                  <a:gd name="T52" fmla="*/ 0 w 106"/>
                  <a:gd name="T53" fmla="*/ 92 h 133"/>
                  <a:gd name="T54" fmla="*/ 0 w 106"/>
                  <a:gd name="T55" fmla="*/ 82 h 133"/>
                  <a:gd name="T56" fmla="*/ 7 w 106"/>
                  <a:gd name="T57" fmla="*/ 66 h 133"/>
                  <a:gd name="T58" fmla="*/ 14 w 106"/>
                  <a:gd name="T59" fmla="*/ 61 h 133"/>
                  <a:gd name="T60" fmla="*/ 30 w 106"/>
                  <a:gd name="T61" fmla="*/ 52 h 133"/>
                  <a:gd name="T62" fmla="*/ 56 w 106"/>
                  <a:gd name="T63" fmla="*/ 51 h 133"/>
                  <a:gd name="T64" fmla="*/ 85 w 106"/>
                  <a:gd name="T65" fmla="*/ 51 h 133"/>
                  <a:gd name="T66" fmla="*/ 85 w 106"/>
                  <a:gd name="T67" fmla="*/ 48 h 133"/>
                  <a:gd name="T68" fmla="*/ 83 w 106"/>
                  <a:gd name="T69" fmla="*/ 35 h 133"/>
                  <a:gd name="T70" fmla="*/ 76 w 106"/>
                  <a:gd name="T71" fmla="*/ 26 h 133"/>
                  <a:gd name="T72" fmla="*/ 65 w 106"/>
                  <a:gd name="T73" fmla="*/ 19 h 133"/>
                  <a:gd name="T74" fmla="*/ 50 w 106"/>
                  <a:gd name="T75" fmla="*/ 18 h 133"/>
                  <a:gd name="T76" fmla="*/ 39 w 106"/>
                  <a:gd name="T77" fmla="*/ 19 h 133"/>
                  <a:gd name="T78" fmla="*/ 29 w 106"/>
                  <a:gd name="T79" fmla="*/ 20 h 133"/>
                  <a:gd name="T80" fmla="*/ 18 w 106"/>
                  <a:gd name="T81" fmla="*/ 23 h 133"/>
                  <a:gd name="T82" fmla="*/ 8 w 106"/>
                  <a:gd name="T83" fmla="*/ 29 h 133"/>
                  <a:gd name="T84" fmla="*/ 8 w 106"/>
                  <a:gd name="T85" fmla="*/ 9 h 133"/>
                  <a:gd name="T86" fmla="*/ 20 w 106"/>
                  <a:gd name="T87" fmla="*/ 6 h 133"/>
                  <a:gd name="T88" fmla="*/ 31 w 106"/>
                  <a:gd name="T89" fmla="*/ 3 h 133"/>
                  <a:gd name="T90" fmla="*/ 42 w 106"/>
                  <a:gd name="T91" fmla="*/ 0 h 133"/>
                  <a:gd name="T92" fmla="*/ 52 w 106"/>
                  <a:gd name="T93" fmla="*/ 0 h 133"/>
                  <a:gd name="T94" fmla="*/ 65 w 106"/>
                  <a:gd name="T95" fmla="*/ 2 h 133"/>
                  <a:gd name="T96" fmla="*/ 85 w 106"/>
                  <a:gd name="T97" fmla="*/ 9 h 133"/>
                  <a:gd name="T98" fmla="*/ 92 w 106"/>
                  <a:gd name="T99" fmla="*/ 15 h 133"/>
                  <a:gd name="T100" fmla="*/ 99 w 106"/>
                  <a:gd name="T101" fmla="*/ 22 h 133"/>
                  <a:gd name="T102" fmla="*/ 105 w 106"/>
                  <a:gd name="T103" fmla="*/ 43 h 133"/>
                  <a:gd name="T104" fmla="*/ 106 w 106"/>
                  <a:gd name="T105" fmla="*/ 5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33" extrusionOk="0">
                    <a:moveTo>
                      <a:pt x="65" y="66"/>
                    </a:moveTo>
                    <a:lnTo>
                      <a:pt x="42" y="66"/>
                    </a:lnTo>
                    <a:lnTo>
                      <a:pt x="30" y="72"/>
                    </a:lnTo>
                    <a:lnTo>
                      <a:pt x="21" y="79"/>
                    </a:lnTo>
                    <a:lnTo>
                      <a:pt x="20" y="91"/>
                    </a:lnTo>
                    <a:lnTo>
                      <a:pt x="21" y="102"/>
                    </a:lnTo>
                    <a:lnTo>
                      <a:pt x="27" y="110"/>
                    </a:lnTo>
                    <a:lnTo>
                      <a:pt x="36" y="114"/>
                    </a:lnTo>
                    <a:lnTo>
                      <a:pt x="47" y="115"/>
                    </a:lnTo>
                    <a:lnTo>
                      <a:pt x="63" y="114"/>
                    </a:lnTo>
                    <a:lnTo>
                      <a:pt x="75" y="104"/>
                    </a:lnTo>
                    <a:lnTo>
                      <a:pt x="83" y="90"/>
                    </a:lnTo>
                    <a:lnTo>
                      <a:pt x="85" y="71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6" y="58"/>
                    </a:move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6" y="131"/>
                    </a:lnTo>
                    <a:lnTo>
                      <a:pt x="42" y="133"/>
                    </a:lnTo>
                    <a:lnTo>
                      <a:pt x="24" y="131"/>
                    </a:lnTo>
                    <a:lnTo>
                      <a:pt x="11" y="123"/>
                    </a:lnTo>
                    <a:lnTo>
                      <a:pt x="1" y="110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4" y="61"/>
                    </a:lnTo>
                    <a:lnTo>
                      <a:pt x="30" y="52"/>
                    </a:lnTo>
                    <a:lnTo>
                      <a:pt x="56" y="51"/>
                    </a:lnTo>
                    <a:lnTo>
                      <a:pt x="85" y="51"/>
                    </a:lnTo>
                    <a:lnTo>
                      <a:pt x="85" y="48"/>
                    </a:lnTo>
                    <a:lnTo>
                      <a:pt x="83" y="35"/>
                    </a:lnTo>
                    <a:lnTo>
                      <a:pt x="76" y="26"/>
                    </a:lnTo>
                    <a:lnTo>
                      <a:pt x="65" y="19"/>
                    </a:lnTo>
                    <a:lnTo>
                      <a:pt x="50" y="18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8" y="23"/>
                    </a:lnTo>
                    <a:lnTo>
                      <a:pt x="8" y="29"/>
                    </a:lnTo>
                    <a:lnTo>
                      <a:pt x="8" y="9"/>
                    </a:lnTo>
                    <a:lnTo>
                      <a:pt x="20" y="6"/>
                    </a:lnTo>
                    <a:lnTo>
                      <a:pt x="31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2"/>
                    </a:lnTo>
                    <a:lnTo>
                      <a:pt x="85" y="9"/>
                    </a:lnTo>
                    <a:lnTo>
                      <a:pt x="92" y="15"/>
                    </a:lnTo>
                    <a:lnTo>
                      <a:pt x="99" y="22"/>
                    </a:lnTo>
                    <a:lnTo>
                      <a:pt x="105" y="43"/>
                    </a:lnTo>
                    <a:lnTo>
                      <a:pt x="106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1" name="Rectangle 183"/>
              <p:cNvSpPr>
                <a:spLocks noChangeArrowheads="1"/>
              </p:cNvSpPr>
              <p:nvPr/>
            </p:nvSpPr>
            <p:spPr bwMode="auto">
              <a:xfrm>
                <a:off x="2463" y="3179"/>
                <a:ext cx="7" cy="5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2" name="Freeform 184"/>
              <p:cNvSpPr>
                <a:spLocks noEditPoints="1"/>
              </p:cNvSpPr>
              <p:nvPr/>
            </p:nvSpPr>
            <p:spPr bwMode="auto">
              <a:xfrm>
                <a:off x="2508" y="3195"/>
                <a:ext cx="35" cy="44"/>
              </a:xfrm>
              <a:custGeom>
                <a:avLst/>
                <a:gdLst>
                  <a:gd name="T0" fmla="*/ 0 w 106"/>
                  <a:gd name="T1" fmla="*/ 79 h 133"/>
                  <a:gd name="T2" fmla="*/ 0 w 106"/>
                  <a:gd name="T3" fmla="*/ 3 h 133"/>
                  <a:gd name="T4" fmla="*/ 21 w 106"/>
                  <a:gd name="T5" fmla="*/ 3 h 133"/>
                  <a:gd name="T6" fmla="*/ 21 w 106"/>
                  <a:gd name="T7" fmla="*/ 79 h 133"/>
                  <a:gd name="T8" fmla="*/ 21 w 106"/>
                  <a:gd name="T9" fmla="*/ 95 h 133"/>
                  <a:gd name="T10" fmla="*/ 29 w 106"/>
                  <a:gd name="T11" fmla="*/ 105 h 133"/>
                  <a:gd name="T12" fmla="*/ 36 w 106"/>
                  <a:gd name="T13" fmla="*/ 114 h 133"/>
                  <a:gd name="T14" fmla="*/ 49 w 106"/>
                  <a:gd name="T15" fmla="*/ 115 h 133"/>
                  <a:gd name="T16" fmla="*/ 65 w 106"/>
                  <a:gd name="T17" fmla="*/ 113 h 133"/>
                  <a:gd name="T18" fmla="*/ 75 w 106"/>
                  <a:gd name="T19" fmla="*/ 104 h 133"/>
                  <a:gd name="T20" fmla="*/ 83 w 106"/>
                  <a:gd name="T21" fmla="*/ 92 h 133"/>
                  <a:gd name="T22" fmla="*/ 85 w 106"/>
                  <a:gd name="T23" fmla="*/ 75 h 133"/>
                  <a:gd name="T24" fmla="*/ 85 w 106"/>
                  <a:gd name="T25" fmla="*/ 3 h 133"/>
                  <a:gd name="T26" fmla="*/ 106 w 106"/>
                  <a:gd name="T27" fmla="*/ 3 h 133"/>
                  <a:gd name="T28" fmla="*/ 106 w 106"/>
                  <a:gd name="T29" fmla="*/ 130 h 133"/>
                  <a:gd name="T30" fmla="*/ 85 w 106"/>
                  <a:gd name="T31" fmla="*/ 130 h 133"/>
                  <a:gd name="T32" fmla="*/ 85 w 106"/>
                  <a:gd name="T33" fmla="*/ 110 h 133"/>
                  <a:gd name="T34" fmla="*/ 78 w 106"/>
                  <a:gd name="T35" fmla="*/ 121 h 133"/>
                  <a:gd name="T36" fmla="*/ 67 w 106"/>
                  <a:gd name="T37" fmla="*/ 127 h 133"/>
                  <a:gd name="T38" fmla="*/ 57 w 106"/>
                  <a:gd name="T39" fmla="*/ 131 h 133"/>
                  <a:gd name="T40" fmla="*/ 44 w 106"/>
                  <a:gd name="T41" fmla="*/ 133 h 133"/>
                  <a:gd name="T42" fmla="*/ 34 w 106"/>
                  <a:gd name="T43" fmla="*/ 133 h 133"/>
                  <a:gd name="T44" fmla="*/ 17 w 106"/>
                  <a:gd name="T45" fmla="*/ 126 h 133"/>
                  <a:gd name="T46" fmla="*/ 11 w 106"/>
                  <a:gd name="T47" fmla="*/ 120 h 133"/>
                  <a:gd name="T48" fmla="*/ 3 w 106"/>
                  <a:gd name="T49" fmla="*/ 104 h 133"/>
                  <a:gd name="T50" fmla="*/ 0 w 106"/>
                  <a:gd name="T51" fmla="*/ 79 h 133"/>
                  <a:gd name="T52" fmla="*/ 52 w 106"/>
                  <a:gd name="T53" fmla="*/ 0 h 133"/>
                  <a:gd name="T54" fmla="*/ 52 w 106"/>
                  <a:gd name="T5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6" h="133" extrusionOk="0">
                    <a:moveTo>
                      <a:pt x="0" y="79"/>
                    </a:moveTo>
                    <a:lnTo>
                      <a:pt x="0" y="3"/>
                    </a:lnTo>
                    <a:lnTo>
                      <a:pt x="21" y="3"/>
                    </a:lnTo>
                    <a:lnTo>
                      <a:pt x="21" y="79"/>
                    </a:lnTo>
                    <a:lnTo>
                      <a:pt x="21" y="95"/>
                    </a:lnTo>
                    <a:lnTo>
                      <a:pt x="29" y="105"/>
                    </a:lnTo>
                    <a:lnTo>
                      <a:pt x="36" y="114"/>
                    </a:lnTo>
                    <a:lnTo>
                      <a:pt x="49" y="115"/>
                    </a:lnTo>
                    <a:lnTo>
                      <a:pt x="65" y="113"/>
                    </a:lnTo>
                    <a:lnTo>
                      <a:pt x="75" y="104"/>
                    </a:lnTo>
                    <a:lnTo>
                      <a:pt x="83" y="92"/>
                    </a:lnTo>
                    <a:lnTo>
                      <a:pt x="85" y="75"/>
                    </a:lnTo>
                    <a:lnTo>
                      <a:pt x="85" y="3"/>
                    </a:lnTo>
                    <a:lnTo>
                      <a:pt x="106" y="3"/>
                    </a:lnTo>
                    <a:lnTo>
                      <a:pt x="106" y="130"/>
                    </a:lnTo>
                    <a:lnTo>
                      <a:pt x="85" y="130"/>
                    </a:lnTo>
                    <a:lnTo>
                      <a:pt x="85" y="110"/>
                    </a:lnTo>
                    <a:lnTo>
                      <a:pt x="78" y="121"/>
                    </a:lnTo>
                    <a:lnTo>
                      <a:pt x="67" y="127"/>
                    </a:lnTo>
                    <a:lnTo>
                      <a:pt x="57" y="131"/>
                    </a:lnTo>
                    <a:lnTo>
                      <a:pt x="44" y="133"/>
                    </a:lnTo>
                    <a:lnTo>
                      <a:pt x="34" y="133"/>
                    </a:lnTo>
                    <a:lnTo>
                      <a:pt x="17" y="126"/>
                    </a:lnTo>
                    <a:lnTo>
                      <a:pt x="11" y="120"/>
                    </a:lnTo>
                    <a:lnTo>
                      <a:pt x="3" y="104"/>
                    </a:lnTo>
                    <a:lnTo>
                      <a:pt x="0" y="79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3" name="Freeform 185"/>
              <p:cNvSpPr/>
              <p:nvPr/>
            </p:nvSpPr>
            <p:spPr bwMode="auto">
              <a:xfrm>
                <a:off x="2554" y="3195"/>
                <a:ext cx="33" cy="44"/>
              </a:xfrm>
              <a:custGeom>
                <a:avLst/>
                <a:gdLst>
                  <a:gd name="T0" fmla="*/ 90 w 97"/>
                  <a:gd name="T1" fmla="*/ 7 h 133"/>
                  <a:gd name="T2" fmla="*/ 90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8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1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4 w 97"/>
                  <a:gd name="T25" fmla="*/ 52 h 133"/>
                  <a:gd name="T26" fmla="*/ 50 w 97"/>
                  <a:gd name="T27" fmla="*/ 56 h 133"/>
                  <a:gd name="T28" fmla="*/ 57 w 97"/>
                  <a:gd name="T29" fmla="*/ 58 h 133"/>
                  <a:gd name="T30" fmla="*/ 75 w 97"/>
                  <a:gd name="T31" fmla="*/ 62 h 133"/>
                  <a:gd name="T32" fmla="*/ 87 w 97"/>
                  <a:gd name="T33" fmla="*/ 71 h 133"/>
                  <a:gd name="T34" fmla="*/ 96 w 97"/>
                  <a:gd name="T35" fmla="*/ 81 h 133"/>
                  <a:gd name="T36" fmla="*/ 97 w 97"/>
                  <a:gd name="T37" fmla="*/ 95 h 133"/>
                  <a:gd name="T38" fmla="*/ 96 w 97"/>
                  <a:gd name="T39" fmla="*/ 104 h 133"/>
                  <a:gd name="T40" fmla="*/ 90 w 97"/>
                  <a:gd name="T41" fmla="*/ 117 h 133"/>
                  <a:gd name="T42" fmla="*/ 83 w 97"/>
                  <a:gd name="T43" fmla="*/ 123 h 133"/>
                  <a:gd name="T44" fmla="*/ 67 w 97"/>
                  <a:gd name="T45" fmla="*/ 131 h 133"/>
                  <a:gd name="T46" fmla="*/ 45 w 97"/>
                  <a:gd name="T47" fmla="*/ 133 h 133"/>
                  <a:gd name="T48" fmla="*/ 34 w 97"/>
                  <a:gd name="T49" fmla="*/ 133 h 133"/>
                  <a:gd name="T50" fmla="*/ 24 w 97"/>
                  <a:gd name="T51" fmla="*/ 131 h 133"/>
                  <a:gd name="T52" fmla="*/ 12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2 w 97"/>
                  <a:gd name="T59" fmla="*/ 110 h 133"/>
                  <a:gd name="T60" fmla="*/ 24 w 97"/>
                  <a:gd name="T61" fmla="*/ 113 h 133"/>
                  <a:gd name="T62" fmla="*/ 34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8 w 97"/>
                  <a:gd name="T69" fmla="*/ 111 h 133"/>
                  <a:gd name="T70" fmla="*/ 74 w 97"/>
                  <a:gd name="T71" fmla="*/ 105 h 133"/>
                  <a:gd name="T72" fmla="*/ 75 w 97"/>
                  <a:gd name="T73" fmla="*/ 97 h 133"/>
                  <a:gd name="T74" fmla="*/ 74 w 97"/>
                  <a:gd name="T75" fmla="*/ 88 h 133"/>
                  <a:gd name="T76" fmla="*/ 70 w 97"/>
                  <a:gd name="T77" fmla="*/ 84 h 133"/>
                  <a:gd name="T78" fmla="*/ 62 w 97"/>
                  <a:gd name="T79" fmla="*/ 79 h 133"/>
                  <a:gd name="T80" fmla="*/ 45 w 97"/>
                  <a:gd name="T81" fmla="*/ 75 h 133"/>
                  <a:gd name="T82" fmla="*/ 38 w 97"/>
                  <a:gd name="T83" fmla="*/ 74 h 133"/>
                  <a:gd name="T84" fmla="*/ 21 w 97"/>
                  <a:gd name="T85" fmla="*/ 68 h 133"/>
                  <a:gd name="T86" fmla="*/ 9 w 97"/>
                  <a:gd name="T87" fmla="*/ 61 h 133"/>
                  <a:gd name="T88" fmla="*/ 3 w 97"/>
                  <a:gd name="T89" fmla="*/ 51 h 133"/>
                  <a:gd name="T90" fmla="*/ 2 w 97"/>
                  <a:gd name="T91" fmla="*/ 38 h 133"/>
                  <a:gd name="T92" fmla="*/ 2 w 97"/>
                  <a:gd name="T93" fmla="*/ 29 h 133"/>
                  <a:gd name="T94" fmla="*/ 8 w 97"/>
                  <a:gd name="T95" fmla="*/ 16 h 133"/>
                  <a:gd name="T96" fmla="*/ 13 w 97"/>
                  <a:gd name="T97" fmla="*/ 10 h 133"/>
                  <a:gd name="T98" fmla="*/ 28 w 97"/>
                  <a:gd name="T99" fmla="*/ 2 h 133"/>
                  <a:gd name="T100" fmla="*/ 50 w 97"/>
                  <a:gd name="T101" fmla="*/ 0 h 133"/>
                  <a:gd name="T102" fmla="*/ 61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90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 extrusionOk="0">
                    <a:moveTo>
                      <a:pt x="90" y="7"/>
                    </a:moveTo>
                    <a:lnTo>
                      <a:pt x="90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1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4" y="52"/>
                    </a:lnTo>
                    <a:lnTo>
                      <a:pt x="50" y="56"/>
                    </a:lnTo>
                    <a:lnTo>
                      <a:pt x="57" y="58"/>
                    </a:lnTo>
                    <a:lnTo>
                      <a:pt x="75" y="62"/>
                    </a:lnTo>
                    <a:lnTo>
                      <a:pt x="87" y="71"/>
                    </a:lnTo>
                    <a:lnTo>
                      <a:pt x="96" y="81"/>
                    </a:lnTo>
                    <a:lnTo>
                      <a:pt x="97" y="95"/>
                    </a:lnTo>
                    <a:lnTo>
                      <a:pt x="96" y="104"/>
                    </a:lnTo>
                    <a:lnTo>
                      <a:pt x="90" y="117"/>
                    </a:lnTo>
                    <a:lnTo>
                      <a:pt x="83" y="123"/>
                    </a:lnTo>
                    <a:lnTo>
                      <a:pt x="67" y="131"/>
                    </a:lnTo>
                    <a:lnTo>
                      <a:pt x="45" y="133"/>
                    </a:lnTo>
                    <a:lnTo>
                      <a:pt x="34" y="133"/>
                    </a:lnTo>
                    <a:lnTo>
                      <a:pt x="24" y="131"/>
                    </a:lnTo>
                    <a:lnTo>
                      <a:pt x="12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2" y="110"/>
                    </a:lnTo>
                    <a:lnTo>
                      <a:pt x="24" y="113"/>
                    </a:lnTo>
                    <a:lnTo>
                      <a:pt x="34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7"/>
                    </a:lnTo>
                    <a:lnTo>
                      <a:pt x="74" y="88"/>
                    </a:lnTo>
                    <a:lnTo>
                      <a:pt x="70" y="84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4"/>
                    </a:lnTo>
                    <a:lnTo>
                      <a:pt x="21" y="68"/>
                    </a:lnTo>
                    <a:lnTo>
                      <a:pt x="9" y="61"/>
                    </a:lnTo>
                    <a:lnTo>
                      <a:pt x="3" y="51"/>
                    </a:lnTo>
                    <a:lnTo>
                      <a:pt x="2" y="38"/>
                    </a:lnTo>
                    <a:lnTo>
                      <a:pt x="2" y="29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4" name="Freeform 186"/>
              <p:cNvSpPr>
                <a:spLocks noEditPoints="1"/>
              </p:cNvSpPr>
              <p:nvPr/>
            </p:nvSpPr>
            <p:spPr bwMode="auto">
              <a:xfrm>
                <a:off x="2595" y="3195"/>
                <a:ext cx="39" cy="44"/>
              </a:xfrm>
              <a:custGeom>
                <a:avLst/>
                <a:gdLst>
                  <a:gd name="T0" fmla="*/ 116 w 116"/>
                  <a:gd name="T1" fmla="*/ 61 h 133"/>
                  <a:gd name="T2" fmla="*/ 116 w 116"/>
                  <a:gd name="T3" fmla="*/ 71 h 133"/>
                  <a:gd name="T4" fmla="*/ 21 w 116"/>
                  <a:gd name="T5" fmla="*/ 71 h 133"/>
                  <a:gd name="T6" fmla="*/ 24 w 116"/>
                  <a:gd name="T7" fmla="*/ 91 h 133"/>
                  <a:gd name="T8" fmla="*/ 33 w 116"/>
                  <a:gd name="T9" fmla="*/ 104 h 133"/>
                  <a:gd name="T10" fmla="*/ 47 w 116"/>
                  <a:gd name="T11" fmla="*/ 114 h 133"/>
                  <a:gd name="T12" fmla="*/ 66 w 116"/>
                  <a:gd name="T13" fmla="*/ 115 h 133"/>
                  <a:gd name="T14" fmla="*/ 77 w 116"/>
                  <a:gd name="T15" fmla="*/ 115 h 133"/>
                  <a:gd name="T16" fmla="*/ 89 w 116"/>
                  <a:gd name="T17" fmla="*/ 113 h 133"/>
                  <a:gd name="T18" fmla="*/ 100 w 116"/>
                  <a:gd name="T19" fmla="*/ 108 h 133"/>
                  <a:gd name="T20" fmla="*/ 111 w 116"/>
                  <a:gd name="T21" fmla="*/ 104 h 133"/>
                  <a:gd name="T22" fmla="*/ 111 w 116"/>
                  <a:gd name="T23" fmla="*/ 123 h 133"/>
                  <a:gd name="T24" fmla="*/ 99 w 116"/>
                  <a:gd name="T25" fmla="*/ 127 h 133"/>
                  <a:gd name="T26" fmla="*/ 87 w 116"/>
                  <a:gd name="T27" fmla="*/ 130 h 133"/>
                  <a:gd name="T28" fmla="*/ 76 w 116"/>
                  <a:gd name="T29" fmla="*/ 133 h 133"/>
                  <a:gd name="T30" fmla="*/ 64 w 116"/>
                  <a:gd name="T31" fmla="*/ 133 h 133"/>
                  <a:gd name="T32" fmla="*/ 50 w 116"/>
                  <a:gd name="T33" fmla="*/ 133 h 133"/>
                  <a:gd name="T34" fmla="*/ 26 w 116"/>
                  <a:gd name="T35" fmla="*/ 123 h 133"/>
                  <a:gd name="T36" fmla="*/ 17 w 116"/>
                  <a:gd name="T37" fmla="*/ 115 h 133"/>
                  <a:gd name="T38" fmla="*/ 8 w 116"/>
                  <a:gd name="T39" fmla="*/ 105 h 133"/>
                  <a:gd name="T40" fmla="*/ 0 w 116"/>
                  <a:gd name="T41" fmla="*/ 82 h 133"/>
                  <a:gd name="T42" fmla="*/ 0 w 116"/>
                  <a:gd name="T43" fmla="*/ 68 h 133"/>
                  <a:gd name="T44" fmla="*/ 0 w 116"/>
                  <a:gd name="T45" fmla="*/ 54 h 133"/>
                  <a:gd name="T46" fmla="*/ 8 w 116"/>
                  <a:gd name="T47" fmla="*/ 29 h 133"/>
                  <a:gd name="T48" fmla="*/ 15 w 116"/>
                  <a:gd name="T49" fmla="*/ 19 h 133"/>
                  <a:gd name="T50" fmla="*/ 24 w 116"/>
                  <a:gd name="T51" fmla="*/ 10 h 133"/>
                  <a:gd name="T52" fmla="*/ 47 w 116"/>
                  <a:gd name="T53" fmla="*/ 2 h 133"/>
                  <a:gd name="T54" fmla="*/ 60 w 116"/>
                  <a:gd name="T55" fmla="*/ 0 h 133"/>
                  <a:gd name="T56" fmla="*/ 73 w 116"/>
                  <a:gd name="T57" fmla="*/ 2 h 133"/>
                  <a:gd name="T58" fmla="*/ 93 w 116"/>
                  <a:gd name="T59" fmla="*/ 9 h 133"/>
                  <a:gd name="T60" fmla="*/ 100 w 116"/>
                  <a:gd name="T61" fmla="*/ 18 h 133"/>
                  <a:gd name="T62" fmla="*/ 108 w 116"/>
                  <a:gd name="T63" fmla="*/ 26 h 133"/>
                  <a:gd name="T64" fmla="*/ 115 w 116"/>
                  <a:gd name="T65" fmla="*/ 48 h 133"/>
                  <a:gd name="T66" fmla="*/ 116 w 116"/>
                  <a:gd name="T67" fmla="*/ 61 h 133"/>
                  <a:gd name="T68" fmla="*/ 95 w 116"/>
                  <a:gd name="T69" fmla="*/ 55 h 133"/>
                  <a:gd name="T70" fmla="*/ 93 w 116"/>
                  <a:gd name="T71" fmla="*/ 39 h 133"/>
                  <a:gd name="T72" fmla="*/ 86 w 116"/>
                  <a:gd name="T73" fmla="*/ 28 h 133"/>
                  <a:gd name="T74" fmla="*/ 75 w 116"/>
                  <a:gd name="T75" fmla="*/ 20 h 133"/>
                  <a:gd name="T76" fmla="*/ 62 w 116"/>
                  <a:gd name="T77" fmla="*/ 18 h 133"/>
                  <a:gd name="T78" fmla="*/ 44 w 116"/>
                  <a:gd name="T79" fmla="*/ 20 h 133"/>
                  <a:gd name="T80" fmla="*/ 33 w 116"/>
                  <a:gd name="T81" fmla="*/ 28 h 133"/>
                  <a:gd name="T82" fmla="*/ 24 w 116"/>
                  <a:gd name="T83" fmla="*/ 39 h 133"/>
                  <a:gd name="T84" fmla="*/ 21 w 116"/>
                  <a:gd name="T85" fmla="*/ 55 h 133"/>
                  <a:gd name="T86" fmla="*/ 95 w 116"/>
                  <a:gd name="T87" fmla="*/ 5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3" extrusionOk="0">
                    <a:moveTo>
                      <a:pt x="116" y="61"/>
                    </a:moveTo>
                    <a:lnTo>
                      <a:pt x="116" y="71"/>
                    </a:lnTo>
                    <a:lnTo>
                      <a:pt x="21" y="71"/>
                    </a:lnTo>
                    <a:lnTo>
                      <a:pt x="24" y="91"/>
                    </a:lnTo>
                    <a:lnTo>
                      <a:pt x="33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7" y="115"/>
                    </a:lnTo>
                    <a:lnTo>
                      <a:pt x="89" y="113"/>
                    </a:lnTo>
                    <a:lnTo>
                      <a:pt x="100" y="108"/>
                    </a:lnTo>
                    <a:lnTo>
                      <a:pt x="111" y="104"/>
                    </a:lnTo>
                    <a:lnTo>
                      <a:pt x="111" y="123"/>
                    </a:lnTo>
                    <a:lnTo>
                      <a:pt x="99" y="127"/>
                    </a:lnTo>
                    <a:lnTo>
                      <a:pt x="87" y="130"/>
                    </a:lnTo>
                    <a:lnTo>
                      <a:pt x="76" y="133"/>
                    </a:lnTo>
                    <a:lnTo>
                      <a:pt x="64" y="133"/>
                    </a:lnTo>
                    <a:lnTo>
                      <a:pt x="50" y="133"/>
                    </a:lnTo>
                    <a:lnTo>
                      <a:pt x="26" y="123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4"/>
                    </a:lnTo>
                    <a:lnTo>
                      <a:pt x="8" y="29"/>
                    </a:lnTo>
                    <a:lnTo>
                      <a:pt x="15" y="19"/>
                    </a:lnTo>
                    <a:lnTo>
                      <a:pt x="24" y="10"/>
                    </a:lnTo>
                    <a:lnTo>
                      <a:pt x="47" y="2"/>
                    </a:lnTo>
                    <a:lnTo>
                      <a:pt x="60" y="0"/>
                    </a:lnTo>
                    <a:lnTo>
                      <a:pt x="73" y="2"/>
                    </a:lnTo>
                    <a:lnTo>
                      <a:pt x="93" y="9"/>
                    </a:lnTo>
                    <a:lnTo>
                      <a:pt x="100" y="18"/>
                    </a:lnTo>
                    <a:lnTo>
                      <a:pt x="108" y="26"/>
                    </a:lnTo>
                    <a:lnTo>
                      <a:pt x="115" y="48"/>
                    </a:lnTo>
                    <a:lnTo>
                      <a:pt x="116" y="61"/>
                    </a:lnTo>
                    <a:close/>
                    <a:moveTo>
                      <a:pt x="95" y="55"/>
                    </a:moveTo>
                    <a:lnTo>
                      <a:pt x="93" y="39"/>
                    </a:lnTo>
                    <a:lnTo>
                      <a:pt x="86" y="28"/>
                    </a:lnTo>
                    <a:lnTo>
                      <a:pt x="75" y="20"/>
                    </a:lnTo>
                    <a:lnTo>
                      <a:pt x="62" y="18"/>
                    </a:lnTo>
                    <a:lnTo>
                      <a:pt x="44" y="20"/>
                    </a:lnTo>
                    <a:lnTo>
                      <a:pt x="33" y="28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5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5" name="Freeform 187"/>
              <p:cNvSpPr/>
              <p:nvPr/>
            </p:nvSpPr>
            <p:spPr bwMode="auto">
              <a:xfrm>
                <a:off x="2645" y="3195"/>
                <a:ext cx="24" cy="43"/>
              </a:xfrm>
              <a:custGeom>
                <a:avLst/>
                <a:gdLst>
                  <a:gd name="T0" fmla="*/ 74 w 74"/>
                  <a:gd name="T1" fmla="*/ 23 h 130"/>
                  <a:gd name="T2" fmla="*/ 70 w 74"/>
                  <a:gd name="T3" fmla="*/ 20 h 130"/>
                  <a:gd name="T4" fmla="*/ 67 w 74"/>
                  <a:gd name="T5" fmla="*/ 20 h 130"/>
                  <a:gd name="T6" fmla="*/ 62 w 74"/>
                  <a:gd name="T7" fmla="*/ 19 h 130"/>
                  <a:gd name="T8" fmla="*/ 57 w 74"/>
                  <a:gd name="T9" fmla="*/ 19 h 130"/>
                  <a:gd name="T10" fmla="*/ 41 w 74"/>
                  <a:gd name="T11" fmla="*/ 20 h 130"/>
                  <a:gd name="T12" fmla="*/ 31 w 74"/>
                  <a:gd name="T13" fmla="*/ 30 h 130"/>
                  <a:gd name="T14" fmla="*/ 22 w 74"/>
                  <a:gd name="T15" fmla="*/ 43 h 130"/>
                  <a:gd name="T16" fmla="*/ 21 w 74"/>
                  <a:gd name="T17" fmla="*/ 64 h 130"/>
                  <a:gd name="T18" fmla="*/ 21 w 74"/>
                  <a:gd name="T19" fmla="*/ 130 h 130"/>
                  <a:gd name="T20" fmla="*/ 0 w 74"/>
                  <a:gd name="T21" fmla="*/ 130 h 130"/>
                  <a:gd name="T22" fmla="*/ 0 w 74"/>
                  <a:gd name="T23" fmla="*/ 3 h 130"/>
                  <a:gd name="T24" fmla="*/ 21 w 74"/>
                  <a:gd name="T25" fmla="*/ 3 h 130"/>
                  <a:gd name="T26" fmla="*/ 21 w 74"/>
                  <a:gd name="T27" fmla="*/ 23 h 130"/>
                  <a:gd name="T28" fmla="*/ 28 w 74"/>
                  <a:gd name="T29" fmla="*/ 13 h 130"/>
                  <a:gd name="T30" fmla="*/ 38 w 74"/>
                  <a:gd name="T31" fmla="*/ 6 h 130"/>
                  <a:gd name="T32" fmla="*/ 49 w 74"/>
                  <a:gd name="T33" fmla="*/ 2 h 130"/>
                  <a:gd name="T34" fmla="*/ 64 w 74"/>
                  <a:gd name="T35" fmla="*/ 0 h 130"/>
                  <a:gd name="T36" fmla="*/ 65 w 74"/>
                  <a:gd name="T37" fmla="*/ 0 h 130"/>
                  <a:gd name="T38" fmla="*/ 68 w 74"/>
                  <a:gd name="T39" fmla="*/ 0 h 130"/>
                  <a:gd name="T40" fmla="*/ 71 w 74"/>
                  <a:gd name="T41" fmla="*/ 2 h 130"/>
                  <a:gd name="T42" fmla="*/ 74 w 74"/>
                  <a:gd name="T43" fmla="*/ 2 h 130"/>
                  <a:gd name="T44" fmla="*/ 74 w 74"/>
                  <a:gd name="T45" fmla="*/ 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130" extrusionOk="0">
                    <a:moveTo>
                      <a:pt x="74" y="23"/>
                    </a:moveTo>
                    <a:lnTo>
                      <a:pt x="70" y="20"/>
                    </a:lnTo>
                    <a:lnTo>
                      <a:pt x="67" y="20"/>
                    </a:lnTo>
                    <a:lnTo>
                      <a:pt x="62" y="19"/>
                    </a:lnTo>
                    <a:lnTo>
                      <a:pt x="57" y="19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2" y="43"/>
                    </a:lnTo>
                    <a:lnTo>
                      <a:pt x="21" y="64"/>
                    </a:lnTo>
                    <a:lnTo>
                      <a:pt x="21" y="130"/>
                    </a:lnTo>
                    <a:lnTo>
                      <a:pt x="0" y="130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8" y="6"/>
                    </a:lnTo>
                    <a:lnTo>
                      <a:pt x="49" y="2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8" y="0"/>
                    </a:lnTo>
                    <a:lnTo>
                      <a:pt x="71" y="2"/>
                    </a:lnTo>
                    <a:lnTo>
                      <a:pt x="74" y="2"/>
                    </a:lnTo>
                    <a:lnTo>
                      <a:pt x="7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6" name="Freeform 188"/>
              <p:cNvSpPr/>
              <p:nvPr/>
            </p:nvSpPr>
            <p:spPr bwMode="auto">
              <a:xfrm>
                <a:off x="2674" y="3195"/>
                <a:ext cx="32" cy="44"/>
              </a:xfrm>
              <a:custGeom>
                <a:avLst/>
                <a:gdLst>
                  <a:gd name="T0" fmla="*/ 89 w 97"/>
                  <a:gd name="T1" fmla="*/ 7 h 133"/>
                  <a:gd name="T2" fmla="*/ 89 w 97"/>
                  <a:gd name="T3" fmla="*/ 26 h 133"/>
                  <a:gd name="T4" fmla="*/ 81 w 97"/>
                  <a:gd name="T5" fmla="*/ 23 h 133"/>
                  <a:gd name="T6" fmla="*/ 71 w 97"/>
                  <a:gd name="T7" fmla="*/ 20 h 133"/>
                  <a:gd name="T8" fmla="*/ 62 w 97"/>
                  <a:gd name="T9" fmla="*/ 18 h 133"/>
                  <a:gd name="T10" fmla="*/ 52 w 97"/>
                  <a:gd name="T11" fmla="*/ 18 h 133"/>
                  <a:gd name="T12" fmla="*/ 37 w 97"/>
                  <a:gd name="T13" fmla="*/ 19 h 133"/>
                  <a:gd name="T14" fmla="*/ 29 w 97"/>
                  <a:gd name="T15" fmla="*/ 23 h 133"/>
                  <a:gd name="T16" fmla="*/ 22 w 97"/>
                  <a:gd name="T17" fmla="*/ 28 h 133"/>
                  <a:gd name="T18" fmla="*/ 20 w 97"/>
                  <a:gd name="T19" fmla="*/ 36 h 133"/>
                  <a:gd name="T20" fmla="*/ 22 w 97"/>
                  <a:gd name="T21" fmla="*/ 43 h 133"/>
                  <a:gd name="T22" fmla="*/ 26 w 97"/>
                  <a:gd name="T23" fmla="*/ 48 h 133"/>
                  <a:gd name="T24" fmla="*/ 33 w 97"/>
                  <a:gd name="T25" fmla="*/ 52 h 133"/>
                  <a:gd name="T26" fmla="*/ 48 w 97"/>
                  <a:gd name="T27" fmla="*/ 56 h 133"/>
                  <a:gd name="T28" fmla="*/ 55 w 97"/>
                  <a:gd name="T29" fmla="*/ 58 h 133"/>
                  <a:gd name="T30" fmla="*/ 75 w 97"/>
                  <a:gd name="T31" fmla="*/ 62 h 133"/>
                  <a:gd name="T32" fmla="*/ 86 w 97"/>
                  <a:gd name="T33" fmla="*/ 71 h 133"/>
                  <a:gd name="T34" fmla="*/ 95 w 97"/>
                  <a:gd name="T35" fmla="*/ 81 h 133"/>
                  <a:gd name="T36" fmla="*/ 97 w 97"/>
                  <a:gd name="T37" fmla="*/ 95 h 133"/>
                  <a:gd name="T38" fmla="*/ 95 w 97"/>
                  <a:gd name="T39" fmla="*/ 104 h 133"/>
                  <a:gd name="T40" fmla="*/ 88 w 97"/>
                  <a:gd name="T41" fmla="*/ 117 h 133"/>
                  <a:gd name="T42" fmla="*/ 82 w 97"/>
                  <a:gd name="T43" fmla="*/ 123 h 133"/>
                  <a:gd name="T44" fmla="*/ 66 w 97"/>
                  <a:gd name="T45" fmla="*/ 131 h 133"/>
                  <a:gd name="T46" fmla="*/ 43 w 97"/>
                  <a:gd name="T47" fmla="*/ 133 h 133"/>
                  <a:gd name="T48" fmla="*/ 33 w 97"/>
                  <a:gd name="T49" fmla="*/ 133 h 133"/>
                  <a:gd name="T50" fmla="*/ 23 w 97"/>
                  <a:gd name="T51" fmla="*/ 131 h 133"/>
                  <a:gd name="T52" fmla="*/ 11 w 97"/>
                  <a:gd name="T53" fmla="*/ 128 h 133"/>
                  <a:gd name="T54" fmla="*/ 0 w 97"/>
                  <a:gd name="T55" fmla="*/ 126 h 133"/>
                  <a:gd name="T56" fmla="*/ 0 w 97"/>
                  <a:gd name="T57" fmla="*/ 104 h 133"/>
                  <a:gd name="T58" fmla="*/ 11 w 97"/>
                  <a:gd name="T59" fmla="*/ 110 h 133"/>
                  <a:gd name="T60" fmla="*/ 22 w 97"/>
                  <a:gd name="T61" fmla="*/ 113 h 133"/>
                  <a:gd name="T62" fmla="*/ 33 w 97"/>
                  <a:gd name="T63" fmla="*/ 115 h 133"/>
                  <a:gd name="T64" fmla="*/ 45 w 97"/>
                  <a:gd name="T65" fmla="*/ 115 h 133"/>
                  <a:gd name="T66" fmla="*/ 58 w 97"/>
                  <a:gd name="T67" fmla="*/ 114 h 133"/>
                  <a:gd name="T68" fmla="*/ 66 w 97"/>
                  <a:gd name="T69" fmla="*/ 111 h 133"/>
                  <a:gd name="T70" fmla="*/ 73 w 97"/>
                  <a:gd name="T71" fmla="*/ 105 h 133"/>
                  <a:gd name="T72" fmla="*/ 75 w 97"/>
                  <a:gd name="T73" fmla="*/ 97 h 133"/>
                  <a:gd name="T74" fmla="*/ 73 w 97"/>
                  <a:gd name="T75" fmla="*/ 88 h 133"/>
                  <a:gd name="T76" fmla="*/ 69 w 97"/>
                  <a:gd name="T77" fmla="*/ 84 h 133"/>
                  <a:gd name="T78" fmla="*/ 60 w 97"/>
                  <a:gd name="T79" fmla="*/ 79 h 133"/>
                  <a:gd name="T80" fmla="*/ 45 w 97"/>
                  <a:gd name="T81" fmla="*/ 75 h 133"/>
                  <a:gd name="T82" fmla="*/ 37 w 97"/>
                  <a:gd name="T83" fmla="*/ 74 h 133"/>
                  <a:gd name="T84" fmla="*/ 19 w 97"/>
                  <a:gd name="T85" fmla="*/ 68 h 133"/>
                  <a:gd name="T86" fmla="*/ 9 w 97"/>
                  <a:gd name="T87" fmla="*/ 61 h 133"/>
                  <a:gd name="T88" fmla="*/ 1 w 97"/>
                  <a:gd name="T89" fmla="*/ 51 h 133"/>
                  <a:gd name="T90" fmla="*/ 0 w 97"/>
                  <a:gd name="T91" fmla="*/ 38 h 133"/>
                  <a:gd name="T92" fmla="*/ 1 w 97"/>
                  <a:gd name="T93" fmla="*/ 29 h 133"/>
                  <a:gd name="T94" fmla="*/ 7 w 97"/>
                  <a:gd name="T95" fmla="*/ 16 h 133"/>
                  <a:gd name="T96" fmla="*/ 13 w 97"/>
                  <a:gd name="T97" fmla="*/ 10 h 133"/>
                  <a:gd name="T98" fmla="*/ 27 w 97"/>
                  <a:gd name="T99" fmla="*/ 2 h 133"/>
                  <a:gd name="T100" fmla="*/ 49 w 97"/>
                  <a:gd name="T101" fmla="*/ 0 h 133"/>
                  <a:gd name="T102" fmla="*/ 60 w 97"/>
                  <a:gd name="T103" fmla="*/ 0 h 133"/>
                  <a:gd name="T104" fmla="*/ 71 w 97"/>
                  <a:gd name="T105" fmla="*/ 2 h 133"/>
                  <a:gd name="T106" fmla="*/ 81 w 97"/>
                  <a:gd name="T107" fmla="*/ 5 h 133"/>
                  <a:gd name="T108" fmla="*/ 89 w 97"/>
                  <a:gd name="T109" fmla="*/ 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3" extrusionOk="0">
                    <a:moveTo>
                      <a:pt x="89" y="7"/>
                    </a:moveTo>
                    <a:lnTo>
                      <a:pt x="89" y="26"/>
                    </a:lnTo>
                    <a:lnTo>
                      <a:pt x="81" y="23"/>
                    </a:lnTo>
                    <a:lnTo>
                      <a:pt x="71" y="20"/>
                    </a:lnTo>
                    <a:lnTo>
                      <a:pt x="62" y="18"/>
                    </a:lnTo>
                    <a:lnTo>
                      <a:pt x="52" y="18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2" y="28"/>
                    </a:lnTo>
                    <a:lnTo>
                      <a:pt x="20" y="36"/>
                    </a:lnTo>
                    <a:lnTo>
                      <a:pt x="22" y="43"/>
                    </a:lnTo>
                    <a:lnTo>
                      <a:pt x="26" y="48"/>
                    </a:lnTo>
                    <a:lnTo>
                      <a:pt x="33" y="52"/>
                    </a:lnTo>
                    <a:lnTo>
                      <a:pt x="48" y="56"/>
                    </a:lnTo>
                    <a:lnTo>
                      <a:pt x="55" y="58"/>
                    </a:lnTo>
                    <a:lnTo>
                      <a:pt x="75" y="62"/>
                    </a:lnTo>
                    <a:lnTo>
                      <a:pt x="86" y="71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5" y="104"/>
                    </a:lnTo>
                    <a:lnTo>
                      <a:pt x="88" y="117"/>
                    </a:lnTo>
                    <a:lnTo>
                      <a:pt x="82" y="123"/>
                    </a:lnTo>
                    <a:lnTo>
                      <a:pt x="66" y="131"/>
                    </a:lnTo>
                    <a:lnTo>
                      <a:pt x="43" y="133"/>
                    </a:lnTo>
                    <a:lnTo>
                      <a:pt x="33" y="133"/>
                    </a:lnTo>
                    <a:lnTo>
                      <a:pt x="23" y="131"/>
                    </a:lnTo>
                    <a:lnTo>
                      <a:pt x="11" y="128"/>
                    </a:lnTo>
                    <a:lnTo>
                      <a:pt x="0" y="126"/>
                    </a:lnTo>
                    <a:lnTo>
                      <a:pt x="0" y="104"/>
                    </a:lnTo>
                    <a:lnTo>
                      <a:pt x="11" y="110"/>
                    </a:lnTo>
                    <a:lnTo>
                      <a:pt x="22" y="113"/>
                    </a:lnTo>
                    <a:lnTo>
                      <a:pt x="33" y="115"/>
                    </a:lnTo>
                    <a:lnTo>
                      <a:pt x="45" y="115"/>
                    </a:lnTo>
                    <a:lnTo>
                      <a:pt x="58" y="114"/>
                    </a:lnTo>
                    <a:lnTo>
                      <a:pt x="66" y="111"/>
                    </a:lnTo>
                    <a:lnTo>
                      <a:pt x="73" y="105"/>
                    </a:lnTo>
                    <a:lnTo>
                      <a:pt x="75" y="97"/>
                    </a:lnTo>
                    <a:lnTo>
                      <a:pt x="73" y="88"/>
                    </a:lnTo>
                    <a:lnTo>
                      <a:pt x="69" y="84"/>
                    </a:lnTo>
                    <a:lnTo>
                      <a:pt x="60" y="79"/>
                    </a:lnTo>
                    <a:lnTo>
                      <a:pt x="45" y="75"/>
                    </a:lnTo>
                    <a:lnTo>
                      <a:pt x="37" y="74"/>
                    </a:lnTo>
                    <a:lnTo>
                      <a:pt x="19" y="68"/>
                    </a:lnTo>
                    <a:lnTo>
                      <a:pt x="9" y="61"/>
                    </a:lnTo>
                    <a:lnTo>
                      <a:pt x="1" y="51"/>
                    </a:lnTo>
                    <a:lnTo>
                      <a:pt x="0" y="38"/>
                    </a:lnTo>
                    <a:lnTo>
                      <a:pt x="1" y="29"/>
                    </a:lnTo>
                    <a:lnTo>
                      <a:pt x="7" y="16"/>
                    </a:lnTo>
                    <a:lnTo>
                      <a:pt x="13" y="10"/>
                    </a:lnTo>
                    <a:lnTo>
                      <a:pt x="27" y="2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1" y="2"/>
                    </a:lnTo>
                    <a:lnTo>
                      <a:pt x="81" y="5"/>
                    </a:lnTo>
                    <a:lnTo>
                      <a:pt x="8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7" name="Freeform 189"/>
              <p:cNvSpPr/>
              <p:nvPr/>
            </p:nvSpPr>
            <p:spPr bwMode="auto">
              <a:xfrm>
                <a:off x="2764" y="2579"/>
                <a:ext cx="56" cy="36"/>
              </a:xfrm>
              <a:custGeom>
                <a:avLst/>
                <a:gdLst>
                  <a:gd name="T0" fmla="*/ 166 w 167"/>
                  <a:gd name="T1" fmla="*/ 44 h 108"/>
                  <a:gd name="T2" fmla="*/ 153 w 167"/>
                  <a:gd name="T3" fmla="*/ 108 h 108"/>
                  <a:gd name="T4" fmla="*/ 135 w 167"/>
                  <a:gd name="T5" fmla="*/ 108 h 108"/>
                  <a:gd name="T6" fmla="*/ 147 w 167"/>
                  <a:gd name="T7" fmla="*/ 44 h 108"/>
                  <a:gd name="T8" fmla="*/ 148 w 167"/>
                  <a:gd name="T9" fmla="*/ 41 h 108"/>
                  <a:gd name="T10" fmla="*/ 148 w 167"/>
                  <a:gd name="T11" fmla="*/ 37 h 108"/>
                  <a:gd name="T12" fmla="*/ 148 w 167"/>
                  <a:gd name="T13" fmla="*/ 34 h 108"/>
                  <a:gd name="T14" fmla="*/ 148 w 167"/>
                  <a:gd name="T15" fmla="*/ 33 h 108"/>
                  <a:gd name="T16" fmla="*/ 148 w 167"/>
                  <a:gd name="T17" fmla="*/ 25 h 108"/>
                  <a:gd name="T18" fmla="*/ 144 w 167"/>
                  <a:gd name="T19" fmla="*/ 20 h 108"/>
                  <a:gd name="T20" fmla="*/ 140 w 167"/>
                  <a:gd name="T21" fmla="*/ 15 h 108"/>
                  <a:gd name="T22" fmla="*/ 131 w 167"/>
                  <a:gd name="T23" fmla="*/ 15 h 108"/>
                  <a:gd name="T24" fmla="*/ 120 w 167"/>
                  <a:gd name="T25" fmla="*/ 17 h 108"/>
                  <a:gd name="T26" fmla="*/ 109 w 167"/>
                  <a:gd name="T27" fmla="*/ 24 h 108"/>
                  <a:gd name="T28" fmla="*/ 101 w 167"/>
                  <a:gd name="T29" fmla="*/ 34 h 108"/>
                  <a:gd name="T30" fmla="*/ 96 w 167"/>
                  <a:gd name="T31" fmla="*/ 48 h 108"/>
                  <a:gd name="T32" fmla="*/ 85 w 167"/>
                  <a:gd name="T33" fmla="*/ 108 h 108"/>
                  <a:gd name="T34" fmla="*/ 68 w 167"/>
                  <a:gd name="T35" fmla="*/ 108 h 108"/>
                  <a:gd name="T36" fmla="*/ 79 w 167"/>
                  <a:gd name="T37" fmla="*/ 44 h 108"/>
                  <a:gd name="T38" fmla="*/ 81 w 167"/>
                  <a:gd name="T39" fmla="*/ 41 h 108"/>
                  <a:gd name="T40" fmla="*/ 81 w 167"/>
                  <a:gd name="T41" fmla="*/ 38 h 108"/>
                  <a:gd name="T42" fmla="*/ 81 w 167"/>
                  <a:gd name="T43" fmla="*/ 36 h 108"/>
                  <a:gd name="T44" fmla="*/ 81 w 167"/>
                  <a:gd name="T45" fmla="*/ 33 h 108"/>
                  <a:gd name="T46" fmla="*/ 81 w 167"/>
                  <a:gd name="T47" fmla="*/ 25 h 108"/>
                  <a:gd name="T48" fmla="*/ 76 w 167"/>
                  <a:gd name="T49" fmla="*/ 20 h 108"/>
                  <a:gd name="T50" fmla="*/ 71 w 167"/>
                  <a:gd name="T51" fmla="*/ 15 h 108"/>
                  <a:gd name="T52" fmla="*/ 63 w 167"/>
                  <a:gd name="T53" fmla="*/ 15 h 108"/>
                  <a:gd name="T54" fmla="*/ 52 w 167"/>
                  <a:gd name="T55" fmla="*/ 17 h 108"/>
                  <a:gd name="T56" fmla="*/ 40 w 167"/>
                  <a:gd name="T57" fmla="*/ 24 h 108"/>
                  <a:gd name="T58" fmla="*/ 32 w 167"/>
                  <a:gd name="T59" fmla="*/ 34 h 108"/>
                  <a:gd name="T60" fmla="*/ 29 w 167"/>
                  <a:gd name="T61" fmla="*/ 48 h 108"/>
                  <a:gd name="T62" fmla="*/ 17 w 167"/>
                  <a:gd name="T63" fmla="*/ 108 h 108"/>
                  <a:gd name="T64" fmla="*/ 0 w 167"/>
                  <a:gd name="T65" fmla="*/ 108 h 108"/>
                  <a:gd name="T66" fmla="*/ 20 w 167"/>
                  <a:gd name="T67" fmla="*/ 2 h 108"/>
                  <a:gd name="T68" fmla="*/ 37 w 167"/>
                  <a:gd name="T69" fmla="*/ 2 h 108"/>
                  <a:gd name="T70" fmla="*/ 33 w 167"/>
                  <a:gd name="T71" fmla="*/ 18 h 108"/>
                  <a:gd name="T72" fmla="*/ 42 w 167"/>
                  <a:gd name="T73" fmla="*/ 10 h 108"/>
                  <a:gd name="T74" fmla="*/ 50 w 167"/>
                  <a:gd name="T75" fmla="*/ 5 h 108"/>
                  <a:gd name="T76" fmla="*/ 60 w 167"/>
                  <a:gd name="T77" fmla="*/ 1 h 108"/>
                  <a:gd name="T78" fmla="*/ 71 w 167"/>
                  <a:gd name="T79" fmla="*/ 0 h 108"/>
                  <a:gd name="T80" fmla="*/ 81 w 167"/>
                  <a:gd name="T81" fmla="*/ 1 h 108"/>
                  <a:gd name="T82" fmla="*/ 89 w 167"/>
                  <a:gd name="T83" fmla="*/ 5 h 108"/>
                  <a:gd name="T84" fmla="*/ 95 w 167"/>
                  <a:gd name="T85" fmla="*/ 12 h 108"/>
                  <a:gd name="T86" fmla="*/ 98 w 167"/>
                  <a:gd name="T87" fmla="*/ 23 h 108"/>
                  <a:gd name="T88" fmla="*/ 107 w 167"/>
                  <a:gd name="T89" fmla="*/ 12 h 108"/>
                  <a:gd name="T90" fmla="*/ 117 w 167"/>
                  <a:gd name="T91" fmla="*/ 5 h 108"/>
                  <a:gd name="T92" fmla="*/ 127 w 167"/>
                  <a:gd name="T93" fmla="*/ 1 h 108"/>
                  <a:gd name="T94" fmla="*/ 138 w 167"/>
                  <a:gd name="T95" fmla="*/ 0 h 108"/>
                  <a:gd name="T96" fmla="*/ 151 w 167"/>
                  <a:gd name="T97" fmla="*/ 1 h 108"/>
                  <a:gd name="T98" fmla="*/ 158 w 167"/>
                  <a:gd name="T99" fmla="*/ 8 h 108"/>
                  <a:gd name="T100" fmla="*/ 166 w 167"/>
                  <a:gd name="T101" fmla="*/ 17 h 108"/>
                  <a:gd name="T102" fmla="*/ 167 w 167"/>
                  <a:gd name="T103" fmla="*/ 30 h 108"/>
                  <a:gd name="T104" fmla="*/ 167 w 167"/>
                  <a:gd name="T105" fmla="*/ 33 h 108"/>
                  <a:gd name="T106" fmla="*/ 166 w 167"/>
                  <a:gd name="T107" fmla="*/ 37 h 108"/>
                  <a:gd name="T108" fmla="*/ 166 w 167"/>
                  <a:gd name="T109" fmla="*/ 40 h 108"/>
                  <a:gd name="T110" fmla="*/ 166 w 167"/>
                  <a:gd name="T111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7" h="108" extrusionOk="0">
                    <a:moveTo>
                      <a:pt x="166" y="44"/>
                    </a:moveTo>
                    <a:lnTo>
                      <a:pt x="153" y="108"/>
                    </a:lnTo>
                    <a:lnTo>
                      <a:pt x="135" y="108"/>
                    </a:lnTo>
                    <a:lnTo>
                      <a:pt x="147" y="44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4"/>
                    </a:lnTo>
                    <a:lnTo>
                      <a:pt x="148" y="33"/>
                    </a:lnTo>
                    <a:lnTo>
                      <a:pt x="148" y="25"/>
                    </a:lnTo>
                    <a:lnTo>
                      <a:pt x="144" y="20"/>
                    </a:lnTo>
                    <a:lnTo>
                      <a:pt x="140" y="15"/>
                    </a:lnTo>
                    <a:lnTo>
                      <a:pt x="131" y="15"/>
                    </a:lnTo>
                    <a:lnTo>
                      <a:pt x="120" y="17"/>
                    </a:lnTo>
                    <a:lnTo>
                      <a:pt x="109" y="24"/>
                    </a:lnTo>
                    <a:lnTo>
                      <a:pt x="101" y="34"/>
                    </a:lnTo>
                    <a:lnTo>
                      <a:pt x="96" y="48"/>
                    </a:lnTo>
                    <a:lnTo>
                      <a:pt x="85" y="108"/>
                    </a:lnTo>
                    <a:lnTo>
                      <a:pt x="68" y="108"/>
                    </a:lnTo>
                    <a:lnTo>
                      <a:pt x="79" y="44"/>
                    </a:lnTo>
                    <a:lnTo>
                      <a:pt x="81" y="41"/>
                    </a:lnTo>
                    <a:lnTo>
                      <a:pt x="81" y="38"/>
                    </a:lnTo>
                    <a:lnTo>
                      <a:pt x="81" y="36"/>
                    </a:lnTo>
                    <a:lnTo>
                      <a:pt x="81" y="33"/>
                    </a:lnTo>
                    <a:lnTo>
                      <a:pt x="81" y="25"/>
                    </a:lnTo>
                    <a:lnTo>
                      <a:pt x="76" y="20"/>
                    </a:lnTo>
                    <a:lnTo>
                      <a:pt x="71" y="15"/>
                    </a:lnTo>
                    <a:lnTo>
                      <a:pt x="63" y="15"/>
                    </a:lnTo>
                    <a:lnTo>
                      <a:pt x="52" y="17"/>
                    </a:lnTo>
                    <a:lnTo>
                      <a:pt x="40" y="24"/>
                    </a:lnTo>
                    <a:lnTo>
                      <a:pt x="32" y="34"/>
                    </a:lnTo>
                    <a:lnTo>
                      <a:pt x="29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20" y="2"/>
                    </a:lnTo>
                    <a:lnTo>
                      <a:pt x="37" y="2"/>
                    </a:lnTo>
                    <a:lnTo>
                      <a:pt x="33" y="18"/>
                    </a:lnTo>
                    <a:lnTo>
                      <a:pt x="42" y="10"/>
                    </a:lnTo>
                    <a:lnTo>
                      <a:pt x="50" y="5"/>
                    </a:lnTo>
                    <a:lnTo>
                      <a:pt x="60" y="1"/>
                    </a:lnTo>
                    <a:lnTo>
                      <a:pt x="71" y="0"/>
                    </a:lnTo>
                    <a:lnTo>
                      <a:pt x="81" y="1"/>
                    </a:lnTo>
                    <a:lnTo>
                      <a:pt x="89" y="5"/>
                    </a:lnTo>
                    <a:lnTo>
                      <a:pt x="95" y="12"/>
                    </a:lnTo>
                    <a:lnTo>
                      <a:pt x="98" y="23"/>
                    </a:lnTo>
                    <a:lnTo>
                      <a:pt x="107" y="12"/>
                    </a:lnTo>
                    <a:lnTo>
                      <a:pt x="117" y="5"/>
                    </a:lnTo>
                    <a:lnTo>
                      <a:pt x="127" y="1"/>
                    </a:lnTo>
                    <a:lnTo>
                      <a:pt x="138" y="0"/>
                    </a:lnTo>
                    <a:lnTo>
                      <a:pt x="151" y="1"/>
                    </a:lnTo>
                    <a:lnTo>
                      <a:pt x="158" y="8"/>
                    </a:lnTo>
                    <a:lnTo>
                      <a:pt x="166" y="17"/>
                    </a:lnTo>
                    <a:lnTo>
                      <a:pt x="167" y="30"/>
                    </a:lnTo>
                    <a:lnTo>
                      <a:pt x="167" y="33"/>
                    </a:lnTo>
                    <a:lnTo>
                      <a:pt x="166" y="37"/>
                    </a:lnTo>
                    <a:lnTo>
                      <a:pt x="166" y="40"/>
                    </a:lnTo>
                    <a:lnTo>
                      <a:pt x="166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8" name="Freeform 190"/>
              <p:cNvSpPr>
                <a:spLocks noEditPoints="1"/>
              </p:cNvSpPr>
              <p:nvPr/>
            </p:nvSpPr>
            <p:spPr bwMode="auto">
              <a:xfrm>
                <a:off x="2827" y="2579"/>
                <a:ext cx="33" cy="37"/>
              </a:xfrm>
              <a:custGeom>
                <a:avLst/>
                <a:gdLst>
                  <a:gd name="T0" fmla="*/ 40 w 99"/>
                  <a:gd name="T1" fmla="*/ 110 h 110"/>
                  <a:gd name="T2" fmla="*/ 23 w 99"/>
                  <a:gd name="T3" fmla="*/ 108 h 110"/>
                  <a:gd name="T4" fmla="*/ 10 w 99"/>
                  <a:gd name="T5" fmla="*/ 99 h 110"/>
                  <a:gd name="T6" fmla="*/ 1 w 99"/>
                  <a:gd name="T7" fmla="*/ 86 h 110"/>
                  <a:gd name="T8" fmla="*/ 0 w 99"/>
                  <a:gd name="T9" fmla="*/ 67 h 110"/>
                  <a:gd name="T10" fmla="*/ 0 w 99"/>
                  <a:gd name="T11" fmla="*/ 56 h 110"/>
                  <a:gd name="T12" fmla="*/ 3 w 99"/>
                  <a:gd name="T13" fmla="*/ 44 h 110"/>
                  <a:gd name="T14" fmla="*/ 7 w 99"/>
                  <a:gd name="T15" fmla="*/ 33 h 110"/>
                  <a:gd name="T16" fmla="*/ 13 w 99"/>
                  <a:gd name="T17" fmla="*/ 24 h 110"/>
                  <a:gd name="T18" fmla="*/ 23 w 99"/>
                  <a:gd name="T19" fmla="*/ 12 h 110"/>
                  <a:gd name="T20" fmla="*/ 34 w 99"/>
                  <a:gd name="T21" fmla="*/ 5 h 110"/>
                  <a:gd name="T22" fmla="*/ 46 w 99"/>
                  <a:gd name="T23" fmla="*/ 1 h 110"/>
                  <a:gd name="T24" fmla="*/ 60 w 99"/>
                  <a:gd name="T25" fmla="*/ 0 h 110"/>
                  <a:gd name="T26" fmla="*/ 76 w 99"/>
                  <a:gd name="T27" fmla="*/ 1 h 110"/>
                  <a:gd name="T28" fmla="*/ 89 w 99"/>
                  <a:gd name="T29" fmla="*/ 11 h 110"/>
                  <a:gd name="T30" fmla="*/ 98 w 99"/>
                  <a:gd name="T31" fmla="*/ 23 h 110"/>
                  <a:gd name="T32" fmla="*/ 99 w 99"/>
                  <a:gd name="T33" fmla="*/ 40 h 110"/>
                  <a:gd name="T34" fmla="*/ 99 w 99"/>
                  <a:gd name="T35" fmla="*/ 53 h 110"/>
                  <a:gd name="T36" fmla="*/ 96 w 99"/>
                  <a:gd name="T37" fmla="*/ 64 h 110"/>
                  <a:gd name="T38" fmla="*/ 92 w 99"/>
                  <a:gd name="T39" fmla="*/ 76 h 110"/>
                  <a:gd name="T40" fmla="*/ 86 w 99"/>
                  <a:gd name="T41" fmla="*/ 86 h 110"/>
                  <a:gd name="T42" fmla="*/ 76 w 99"/>
                  <a:gd name="T43" fmla="*/ 97 h 110"/>
                  <a:gd name="T44" fmla="*/ 66 w 99"/>
                  <a:gd name="T45" fmla="*/ 105 h 110"/>
                  <a:gd name="T46" fmla="*/ 53 w 99"/>
                  <a:gd name="T47" fmla="*/ 109 h 110"/>
                  <a:gd name="T48" fmla="*/ 40 w 99"/>
                  <a:gd name="T49" fmla="*/ 110 h 110"/>
                  <a:gd name="T50" fmla="*/ 17 w 99"/>
                  <a:gd name="T51" fmla="*/ 67 h 110"/>
                  <a:gd name="T52" fmla="*/ 18 w 99"/>
                  <a:gd name="T53" fmla="*/ 80 h 110"/>
                  <a:gd name="T54" fmla="*/ 23 w 99"/>
                  <a:gd name="T55" fmla="*/ 89 h 110"/>
                  <a:gd name="T56" fmla="*/ 30 w 99"/>
                  <a:gd name="T57" fmla="*/ 95 h 110"/>
                  <a:gd name="T58" fmla="*/ 42 w 99"/>
                  <a:gd name="T59" fmla="*/ 96 h 110"/>
                  <a:gd name="T60" fmla="*/ 50 w 99"/>
                  <a:gd name="T61" fmla="*/ 95 h 110"/>
                  <a:gd name="T62" fmla="*/ 65 w 99"/>
                  <a:gd name="T63" fmla="*/ 87 h 110"/>
                  <a:gd name="T64" fmla="*/ 70 w 99"/>
                  <a:gd name="T65" fmla="*/ 80 h 110"/>
                  <a:gd name="T66" fmla="*/ 80 w 99"/>
                  <a:gd name="T67" fmla="*/ 64 h 110"/>
                  <a:gd name="T68" fmla="*/ 82 w 99"/>
                  <a:gd name="T69" fmla="*/ 41 h 110"/>
                  <a:gd name="T70" fmla="*/ 80 w 99"/>
                  <a:gd name="T71" fmla="*/ 30 h 110"/>
                  <a:gd name="T72" fmla="*/ 76 w 99"/>
                  <a:gd name="T73" fmla="*/ 21 h 110"/>
                  <a:gd name="T74" fmla="*/ 69 w 99"/>
                  <a:gd name="T75" fmla="*/ 15 h 110"/>
                  <a:gd name="T76" fmla="*/ 57 w 99"/>
                  <a:gd name="T77" fmla="*/ 14 h 110"/>
                  <a:gd name="T78" fmla="*/ 49 w 99"/>
                  <a:gd name="T79" fmla="*/ 15 h 110"/>
                  <a:gd name="T80" fmla="*/ 40 w 99"/>
                  <a:gd name="T81" fmla="*/ 18 h 110"/>
                  <a:gd name="T82" fmla="*/ 33 w 99"/>
                  <a:gd name="T83" fmla="*/ 24 h 110"/>
                  <a:gd name="T84" fmla="*/ 27 w 99"/>
                  <a:gd name="T85" fmla="*/ 33 h 110"/>
                  <a:gd name="T86" fmla="*/ 23 w 99"/>
                  <a:gd name="T87" fmla="*/ 40 h 110"/>
                  <a:gd name="T88" fmla="*/ 20 w 99"/>
                  <a:gd name="T89" fmla="*/ 48 h 110"/>
                  <a:gd name="T90" fmla="*/ 18 w 99"/>
                  <a:gd name="T91" fmla="*/ 57 h 110"/>
                  <a:gd name="T92" fmla="*/ 17 w 99"/>
                  <a:gd name="T93" fmla="*/ 6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" h="110" extrusionOk="0">
                    <a:moveTo>
                      <a:pt x="40" y="110"/>
                    </a:moveTo>
                    <a:lnTo>
                      <a:pt x="23" y="108"/>
                    </a:lnTo>
                    <a:lnTo>
                      <a:pt x="10" y="99"/>
                    </a:lnTo>
                    <a:lnTo>
                      <a:pt x="1" y="86"/>
                    </a:lnTo>
                    <a:lnTo>
                      <a:pt x="0" y="67"/>
                    </a:lnTo>
                    <a:lnTo>
                      <a:pt x="0" y="56"/>
                    </a:lnTo>
                    <a:lnTo>
                      <a:pt x="3" y="44"/>
                    </a:lnTo>
                    <a:lnTo>
                      <a:pt x="7" y="33"/>
                    </a:lnTo>
                    <a:lnTo>
                      <a:pt x="13" y="24"/>
                    </a:lnTo>
                    <a:lnTo>
                      <a:pt x="23" y="12"/>
                    </a:lnTo>
                    <a:lnTo>
                      <a:pt x="34" y="5"/>
                    </a:lnTo>
                    <a:lnTo>
                      <a:pt x="46" y="1"/>
                    </a:lnTo>
                    <a:lnTo>
                      <a:pt x="60" y="0"/>
                    </a:lnTo>
                    <a:lnTo>
                      <a:pt x="76" y="1"/>
                    </a:lnTo>
                    <a:lnTo>
                      <a:pt x="89" y="11"/>
                    </a:lnTo>
                    <a:lnTo>
                      <a:pt x="98" y="23"/>
                    </a:lnTo>
                    <a:lnTo>
                      <a:pt x="99" y="40"/>
                    </a:lnTo>
                    <a:lnTo>
                      <a:pt x="99" y="53"/>
                    </a:lnTo>
                    <a:lnTo>
                      <a:pt x="96" y="64"/>
                    </a:lnTo>
                    <a:lnTo>
                      <a:pt x="92" y="76"/>
                    </a:lnTo>
                    <a:lnTo>
                      <a:pt x="86" y="86"/>
                    </a:lnTo>
                    <a:lnTo>
                      <a:pt x="76" y="97"/>
                    </a:lnTo>
                    <a:lnTo>
                      <a:pt x="66" y="105"/>
                    </a:lnTo>
                    <a:lnTo>
                      <a:pt x="53" y="109"/>
                    </a:lnTo>
                    <a:lnTo>
                      <a:pt x="40" y="110"/>
                    </a:lnTo>
                    <a:close/>
                    <a:moveTo>
                      <a:pt x="17" y="67"/>
                    </a:moveTo>
                    <a:lnTo>
                      <a:pt x="18" y="80"/>
                    </a:lnTo>
                    <a:lnTo>
                      <a:pt x="23" y="89"/>
                    </a:lnTo>
                    <a:lnTo>
                      <a:pt x="30" y="95"/>
                    </a:lnTo>
                    <a:lnTo>
                      <a:pt x="42" y="96"/>
                    </a:lnTo>
                    <a:lnTo>
                      <a:pt x="50" y="95"/>
                    </a:lnTo>
                    <a:lnTo>
                      <a:pt x="65" y="87"/>
                    </a:lnTo>
                    <a:lnTo>
                      <a:pt x="70" y="80"/>
                    </a:lnTo>
                    <a:lnTo>
                      <a:pt x="80" y="64"/>
                    </a:lnTo>
                    <a:lnTo>
                      <a:pt x="82" y="41"/>
                    </a:lnTo>
                    <a:lnTo>
                      <a:pt x="80" y="30"/>
                    </a:lnTo>
                    <a:lnTo>
                      <a:pt x="76" y="21"/>
                    </a:lnTo>
                    <a:lnTo>
                      <a:pt x="69" y="15"/>
                    </a:lnTo>
                    <a:lnTo>
                      <a:pt x="57" y="14"/>
                    </a:lnTo>
                    <a:lnTo>
                      <a:pt x="49" y="15"/>
                    </a:lnTo>
                    <a:lnTo>
                      <a:pt x="40" y="18"/>
                    </a:lnTo>
                    <a:lnTo>
                      <a:pt x="33" y="24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8"/>
                    </a:lnTo>
                    <a:lnTo>
                      <a:pt x="18" y="57"/>
                    </a:lnTo>
                    <a:lnTo>
                      <a:pt x="17" y="6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89" name="Freeform 191"/>
              <p:cNvSpPr>
                <a:spLocks noEditPoints="1"/>
              </p:cNvSpPr>
              <p:nvPr/>
            </p:nvSpPr>
            <p:spPr bwMode="auto">
              <a:xfrm>
                <a:off x="2865" y="2566"/>
                <a:ext cx="38" cy="50"/>
              </a:xfrm>
              <a:custGeom>
                <a:avLst/>
                <a:gdLst>
                  <a:gd name="T0" fmla="*/ 73 w 116"/>
                  <a:gd name="T1" fmla="*/ 130 h 148"/>
                  <a:gd name="T2" fmla="*/ 65 w 116"/>
                  <a:gd name="T3" fmla="*/ 138 h 148"/>
                  <a:gd name="T4" fmla="*/ 57 w 116"/>
                  <a:gd name="T5" fmla="*/ 143 h 148"/>
                  <a:gd name="T6" fmla="*/ 47 w 116"/>
                  <a:gd name="T7" fmla="*/ 147 h 148"/>
                  <a:gd name="T8" fmla="*/ 35 w 116"/>
                  <a:gd name="T9" fmla="*/ 148 h 148"/>
                  <a:gd name="T10" fmla="*/ 21 w 116"/>
                  <a:gd name="T11" fmla="*/ 146 h 148"/>
                  <a:gd name="T12" fmla="*/ 11 w 116"/>
                  <a:gd name="T13" fmla="*/ 137 h 148"/>
                  <a:gd name="T14" fmla="*/ 2 w 116"/>
                  <a:gd name="T15" fmla="*/ 125 h 148"/>
                  <a:gd name="T16" fmla="*/ 0 w 116"/>
                  <a:gd name="T17" fmla="*/ 108 h 148"/>
                  <a:gd name="T18" fmla="*/ 2 w 116"/>
                  <a:gd name="T19" fmla="*/ 92 h 148"/>
                  <a:gd name="T20" fmla="*/ 6 w 116"/>
                  <a:gd name="T21" fmla="*/ 78 h 148"/>
                  <a:gd name="T22" fmla="*/ 13 w 116"/>
                  <a:gd name="T23" fmla="*/ 65 h 148"/>
                  <a:gd name="T24" fmla="*/ 22 w 116"/>
                  <a:gd name="T25" fmla="*/ 53 h 148"/>
                  <a:gd name="T26" fmla="*/ 29 w 116"/>
                  <a:gd name="T27" fmla="*/ 46 h 148"/>
                  <a:gd name="T28" fmla="*/ 38 w 116"/>
                  <a:gd name="T29" fmla="*/ 42 h 148"/>
                  <a:gd name="T30" fmla="*/ 47 w 116"/>
                  <a:gd name="T31" fmla="*/ 39 h 148"/>
                  <a:gd name="T32" fmla="*/ 57 w 116"/>
                  <a:gd name="T33" fmla="*/ 38 h 148"/>
                  <a:gd name="T34" fmla="*/ 67 w 116"/>
                  <a:gd name="T35" fmla="*/ 39 h 148"/>
                  <a:gd name="T36" fmla="*/ 74 w 116"/>
                  <a:gd name="T37" fmla="*/ 43 h 148"/>
                  <a:gd name="T38" fmla="*/ 81 w 116"/>
                  <a:gd name="T39" fmla="*/ 48 h 148"/>
                  <a:gd name="T40" fmla="*/ 87 w 116"/>
                  <a:gd name="T41" fmla="*/ 56 h 148"/>
                  <a:gd name="T42" fmla="*/ 97 w 116"/>
                  <a:gd name="T43" fmla="*/ 0 h 148"/>
                  <a:gd name="T44" fmla="*/ 116 w 116"/>
                  <a:gd name="T45" fmla="*/ 0 h 148"/>
                  <a:gd name="T46" fmla="*/ 87 w 116"/>
                  <a:gd name="T47" fmla="*/ 146 h 148"/>
                  <a:gd name="T48" fmla="*/ 70 w 116"/>
                  <a:gd name="T49" fmla="*/ 146 h 148"/>
                  <a:gd name="T50" fmla="*/ 73 w 116"/>
                  <a:gd name="T51" fmla="*/ 130 h 148"/>
                  <a:gd name="T52" fmla="*/ 19 w 116"/>
                  <a:gd name="T53" fmla="*/ 105 h 148"/>
                  <a:gd name="T54" fmla="*/ 21 w 116"/>
                  <a:gd name="T55" fmla="*/ 117 h 148"/>
                  <a:gd name="T56" fmla="*/ 25 w 116"/>
                  <a:gd name="T57" fmla="*/ 125 h 148"/>
                  <a:gd name="T58" fmla="*/ 32 w 116"/>
                  <a:gd name="T59" fmla="*/ 133 h 148"/>
                  <a:gd name="T60" fmla="*/ 42 w 116"/>
                  <a:gd name="T61" fmla="*/ 134 h 148"/>
                  <a:gd name="T62" fmla="*/ 49 w 116"/>
                  <a:gd name="T63" fmla="*/ 133 h 148"/>
                  <a:gd name="T64" fmla="*/ 57 w 116"/>
                  <a:gd name="T65" fmla="*/ 130 h 148"/>
                  <a:gd name="T66" fmla="*/ 64 w 116"/>
                  <a:gd name="T67" fmla="*/ 125 h 148"/>
                  <a:gd name="T68" fmla="*/ 70 w 116"/>
                  <a:gd name="T69" fmla="*/ 118 h 148"/>
                  <a:gd name="T70" fmla="*/ 74 w 116"/>
                  <a:gd name="T71" fmla="*/ 110 h 148"/>
                  <a:gd name="T72" fmla="*/ 78 w 116"/>
                  <a:gd name="T73" fmla="*/ 99 h 148"/>
                  <a:gd name="T74" fmla="*/ 81 w 116"/>
                  <a:gd name="T75" fmla="*/ 89 h 148"/>
                  <a:gd name="T76" fmla="*/ 81 w 116"/>
                  <a:gd name="T77" fmla="*/ 79 h 148"/>
                  <a:gd name="T78" fmla="*/ 80 w 116"/>
                  <a:gd name="T79" fmla="*/ 68 h 148"/>
                  <a:gd name="T80" fmla="*/ 75 w 116"/>
                  <a:gd name="T81" fmla="*/ 59 h 148"/>
                  <a:gd name="T82" fmla="*/ 68 w 116"/>
                  <a:gd name="T83" fmla="*/ 53 h 148"/>
                  <a:gd name="T84" fmla="*/ 58 w 116"/>
                  <a:gd name="T85" fmla="*/ 52 h 148"/>
                  <a:gd name="T86" fmla="*/ 49 w 116"/>
                  <a:gd name="T87" fmla="*/ 52 h 148"/>
                  <a:gd name="T88" fmla="*/ 42 w 116"/>
                  <a:gd name="T89" fmla="*/ 56 h 148"/>
                  <a:gd name="T90" fmla="*/ 37 w 116"/>
                  <a:gd name="T91" fmla="*/ 61 h 148"/>
                  <a:gd name="T92" fmla="*/ 31 w 116"/>
                  <a:gd name="T93" fmla="*/ 66 h 148"/>
                  <a:gd name="T94" fmla="*/ 26 w 116"/>
                  <a:gd name="T95" fmla="*/ 75 h 148"/>
                  <a:gd name="T96" fmla="*/ 22 w 116"/>
                  <a:gd name="T97" fmla="*/ 85 h 148"/>
                  <a:gd name="T98" fmla="*/ 19 w 116"/>
                  <a:gd name="T99" fmla="*/ 95 h 148"/>
                  <a:gd name="T100" fmla="*/ 19 w 116"/>
                  <a:gd name="T101" fmla="*/ 10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6" h="148" extrusionOk="0">
                    <a:moveTo>
                      <a:pt x="73" y="130"/>
                    </a:moveTo>
                    <a:lnTo>
                      <a:pt x="65" y="138"/>
                    </a:lnTo>
                    <a:lnTo>
                      <a:pt x="57" y="143"/>
                    </a:lnTo>
                    <a:lnTo>
                      <a:pt x="47" y="147"/>
                    </a:lnTo>
                    <a:lnTo>
                      <a:pt x="35" y="148"/>
                    </a:lnTo>
                    <a:lnTo>
                      <a:pt x="21" y="146"/>
                    </a:lnTo>
                    <a:lnTo>
                      <a:pt x="11" y="137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2" y="92"/>
                    </a:lnTo>
                    <a:lnTo>
                      <a:pt x="6" y="78"/>
                    </a:lnTo>
                    <a:lnTo>
                      <a:pt x="13" y="65"/>
                    </a:lnTo>
                    <a:lnTo>
                      <a:pt x="22" y="53"/>
                    </a:lnTo>
                    <a:lnTo>
                      <a:pt x="29" y="46"/>
                    </a:lnTo>
                    <a:lnTo>
                      <a:pt x="38" y="42"/>
                    </a:lnTo>
                    <a:lnTo>
                      <a:pt x="47" y="39"/>
                    </a:lnTo>
                    <a:lnTo>
                      <a:pt x="57" y="38"/>
                    </a:lnTo>
                    <a:lnTo>
                      <a:pt x="67" y="39"/>
                    </a:lnTo>
                    <a:lnTo>
                      <a:pt x="74" y="43"/>
                    </a:lnTo>
                    <a:lnTo>
                      <a:pt x="81" y="48"/>
                    </a:lnTo>
                    <a:lnTo>
                      <a:pt x="87" y="56"/>
                    </a:lnTo>
                    <a:lnTo>
                      <a:pt x="97" y="0"/>
                    </a:lnTo>
                    <a:lnTo>
                      <a:pt x="116" y="0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73" y="130"/>
                    </a:lnTo>
                    <a:close/>
                    <a:moveTo>
                      <a:pt x="19" y="105"/>
                    </a:moveTo>
                    <a:lnTo>
                      <a:pt x="21" y="117"/>
                    </a:lnTo>
                    <a:lnTo>
                      <a:pt x="25" y="125"/>
                    </a:lnTo>
                    <a:lnTo>
                      <a:pt x="32" y="133"/>
                    </a:lnTo>
                    <a:lnTo>
                      <a:pt x="42" y="134"/>
                    </a:lnTo>
                    <a:lnTo>
                      <a:pt x="49" y="133"/>
                    </a:lnTo>
                    <a:lnTo>
                      <a:pt x="57" y="130"/>
                    </a:lnTo>
                    <a:lnTo>
                      <a:pt x="64" y="125"/>
                    </a:lnTo>
                    <a:lnTo>
                      <a:pt x="70" y="118"/>
                    </a:lnTo>
                    <a:lnTo>
                      <a:pt x="74" y="110"/>
                    </a:lnTo>
                    <a:lnTo>
                      <a:pt x="78" y="99"/>
                    </a:lnTo>
                    <a:lnTo>
                      <a:pt x="81" y="89"/>
                    </a:lnTo>
                    <a:lnTo>
                      <a:pt x="81" y="79"/>
                    </a:lnTo>
                    <a:lnTo>
                      <a:pt x="80" y="68"/>
                    </a:lnTo>
                    <a:lnTo>
                      <a:pt x="75" y="59"/>
                    </a:lnTo>
                    <a:lnTo>
                      <a:pt x="68" y="53"/>
                    </a:lnTo>
                    <a:lnTo>
                      <a:pt x="58" y="52"/>
                    </a:lnTo>
                    <a:lnTo>
                      <a:pt x="49" y="52"/>
                    </a:lnTo>
                    <a:lnTo>
                      <a:pt x="42" y="56"/>
                    </a:lnTo>
                    <a:lnTo>
                      <a:pt x="37" y="61"/>
                    </a:lnTo>
                    <a:lnTo>
                      <a:pt x="31" y="66"/>
                    </a:lnTo>
                    <a:lnTo>
                      <a:pt x="26" y="75"/>
                    </a:lnTo>
                    <a:lnTo>
                      <a:pt x="22" y="85"/>
                    </a:lnTo>
                    <a:lnTo>
                      <a:pt x="19" y="95"/>
                    </a:lnTo>
                    <a:lnTo>
                      <a:pt x="19" y="105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90" name="Freeform 192"/>
              <p:cNvSpPr>
                <a:spLocks noEditPoints="1"/>
              </p:cNvSpPr>
              <p:nvPr/>
            </p:nvSpPr>
            <p:spPr bwMode="auto">
              <a:xfrm>
                <a:off x="2907" y="2579"/>
                <a:ext cx="33" cy="37"/>
              </a:xfrm>
              <a:custGeom>
                <a:avLst/>
                <a:gdLst>
                  <a:gd name="T0" fmla="*/ 84 w 101"/>
                  <a:gd name="T1" fmla="*/ 46 h 110"/>
                  <a:gd name="T2" fmla="*/ 84 w 101"/>
                  <a:gd name="T3" fmla="*/ 44 h 110"/>
                  <a:gd name="T4" fmla="*/ 84 w 101"/>
                  <a:gd name="T5" fmla="*/ 43 h 110"/>
                  <a:gd name="T6" fmla="*/ 84 w 101"/>
                  <a:gd name="T7" fmla="*/ 41 h 110"/>
                  <a:gd name="T8" fmla="*/ 84 w 101"/>
                  <a:gd name="T9" fmla="*/ 38 h 110"/>
                  <a:gd name="T10" fmla="*/ 84 w 101"/>
                  <a:gd name="T11" fmla="*/ 28 h 110"/>
                  <a:gd name="T12" fmla="*/ 78 w 101"/>
                  <a:gd name="T13" fmla="*/ 21 h 110"/>
                  <a:gd name="T14" fmla="*/ 71 w 101"/>
                  <a:gd name="T15" fmla="*/ 15 h 110"/>
                  <a:gd name="T16" fmla="*/ 59 w 101"/>
                  <a:gd name="T17" fmla="*/ 14 h 110"/>
                  <a:gd name="T18" fmla="*/ 48 w 101"/>
                  <a:gd name="T19" fmla="*/ 15 h 110"/>
                  <a:gd name="T20" fmla="*/ 36 w 101"/>
                  <a:gd name="T21" fmla="*/ 23 h 110"/>
                  <a:gd name="T22" fmla="*/ 27 w 101"/>
                  <a:gd name="T23" fmla="*/ 31 h 110"/>
                  <a:gd name="T24" fmla="*/ 22 w 101"/>
                  <a:gd name="T25" fmla="*/ 46 h 110"/>
                  <a:gd name="T26" fmla="*/ 84 w 101"/>
                  <a:gd name="T27" fmla="*/ 46 h 110"/>
                  <a:gd name="T28" fmla="*/ 98 w 101"/>
                  <a:gd name="T29" fmla="*/ 59 h 110"/>
                  <a:gd name="T30" fmla="*/ 19 w 101"/>
                  <a:gd name="T31" fmla="*/ 59 h 110"/>
                  <a:gd name="T32" fmla="*/ 17 w 101"/>
                  <a:gd name="T33" fmla="*/ 63 h 110"/>
                  <a:gd name="T34" fmla="*/ 17 w 101"/>
                  <a:gd name="T35" fmla="*/ 64 h 110"/>
                  <a:gd name="T36" fmla="*/ 17 w 101"/>
                  <a:gd name="T37" fmla="*/ 66 h 110"/>
                  <a:gd name="T38" fmla="*/ 17 w 101"/>
                  <a:gd name="T39" fmla="*/ 69 h 110"/>
                  <a:gd name="T40" fmla="*/ 19 w 101"/>
                  <a:gd name="T41" fmla="*/ 80 h 110"/>
                  <a:gd name="T42" fmla="*/ 26 w 101"/>
                  <a:gd name="T43" fmla="*/ 89 h 110"/>
                  <a:gd name="T44" fmla="*/ 35 w 101"/>
                  <a:gd name="T45" fmla="*/ 95 h 110"/>
                  <a:gd name="T46" fmla="*/ 48 w 101"/>
                  <a:gd name="T47" fmla="*/ 96 h 110"/>
                  <a:gd name="T48" fmla="*/ 59 w 101"/>
                  <a:gd name="T49" fmla="*/ 95 h 110"/>
                  <a:gd name="T50" fmla="*/ 69 w 101"/>
                  <a:gd name="T51" fmla="*/ 93 h 110"/>
                  <a:gd name="T52" fmla="*/ 79 w 101"/>
                  <a:gd name="T53" fmla="*/ 90 h 110"/>
                  <a:gd name="T54" fmla="*/ 88 w 101"/>
                  <a:gd name="T55" fmla="*/ 86 h 110"/>
                  <a:gd name="T56" fmla="*/ 85 w 101"/>
                  <a:gd name="T57" fmla="*/ 102 h 110"/>
                  <a:gd name="T58" fmla="*/ 75 w 101"/>
                  <a:gd name="T59" fmla="*/ 106 h 110"/>
                  <a:gd name="T60" fmla="*/ 65 w 101"/>
                  <a:gd name="T61" fmla="*/ 108 h 110"/>
                  <a:gd name="T62" fmla="*/ 56 w 101"/>
                  <a:gd name="T63" fmla="*/ 109 h 110"/>
                  <a:gd name="T64" fmla="*/ 46 w 101"/>
                  <a:gd name="T65" fmla="*/ 110 h 110"/>
                  <a:gd name="T66" fmla="*/ 26 w 101"/>
                  <a:gd name="T67" fmla="*/ 109 h 110"/>
                  <a:gd name="T68" fmla="*/ 12 w 101"/>
                  <a:gd name="T69" fmla="*/ 99 h 110"/>
                  <a:gd name="T70" fmla="*/ 1 w 101"/>
                  <a:gd name="T71" fmla="*/ 87 h 110"/>
                  <a:gd name="T72" fmla="*/ 0 w 101"/>
                  <a:gd name="T73" fmla="*/ 70 h 110"/>
                  <a:gd name="T74" fmla="*/ 1 w 101"/>
                  <a:gd name="T75" fmla="*/ 54 h 110"/>
                  <a:gd name="T76" fmla="*/ 6 w 101"/>
                  <a:gd name="T77" fmla="*/ 40 h 110"/>
                  <a:gd name="T78" fmla="*/ 13 w 101"/>
                  <a:gd name="T79" fmla="*/ 25 h 110"/>
                  <a:gd name="T80" fmla="*/ 23 w 101"/>
                  <a:gd name="T81" fmla="*/ 14 h 110"/>
                  <a:gd name="T82" fmla="*/ 30 w 101"/>
                  <a:gd name="T83" fmla="*/ 8 h 110"/>
                  <a:gd name="T84" fmla="*/ 40 w 101"/>
                  <a:gd name="T85" fmla="*/ 4 h 110"/>
                  <a:gd name="T86" fmla="*/ 50 w 101"/>
                  <a:gd name="T87" fmla="*/ 1 h 110"/>
                  <a:gd name="T88" fmla="*/ 62 w 101"/>
                  <a:gd name="T89" fmla="*/ 0 h 110"/>
                  <a:gd name="T90" fmla="*/ 79 w 101"/>
                  <a:gd name="T91" fmla="*/ 1 h 110"/>
                  <a:gd name="T92" fmla="*/ 91 w 101"/>
                  <a:gd name="T93" fmla="*/ 11 h 110"/>
                  <a:gd name="T94" fmla="*/ 99 w 101"/>
                  <a:gd name="T95" fmla="*/ 23 h 110"/>
                  <a:gd name="T96" fmla="*/ 101 w 101"/>
                  <a:gd name="T97" fmla="*/ 38 h 110"/>
                  <a:gd name="T98" fmla="*/ 101 w 101"/>
                  <a:gd name="T99" fmla="*/ 44 h 110"/>
                  <a:gd name="T100" fmla="*/ 101 w 101"/>
                  <a:gd name="T101" fmla="*/ 48 h 110"/>
                  <a:gd name="T102" fmla="*/ 99 w 101"/>
                  <a:gd name="T103" fmla="*/ 53 h 110"/>
                  <a:gd name="T104" fmla="*/ 98 w 101"/>
                  <a:gd name="T105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1" h="110" extrusionOk="0">
                    <a:moveTo>
                      <a:pt x="84" y="46"/>
                    </a:moveTo>
                    <a:lnTo>
                      <a:pt x="84" y="44"/>
                    </a:lnTo>
                    <a:lnTo>
                      <a:pt x="84" y="43"/>
                    </a:lnTo>
                    <a:lnTo>
                      <a:pt x="84" y="41"/>
                    </a:lnTo>
                    <a:lnTo>
                      <a:pt x="84" y="38"/>
                    </a:lnTo>
                    <a:lnTo>
                      <a:pt x="84" y="28"/>
                    </a:lnTo>
                    <a:lnTo>
                      <a:pt x="78" y="21"/>
                    </a:lnTo>
                    <a:lnTo>
                      <a:pt x="71" y="15"/>
                    </a:lnTo>
                    <a:lnTo>
                      <a:pt x="59" y="14"/>
                    </a:lnTo>
                    <a:lnTo>
                      <a:pt x="48" y="15"/>
                    </a:lnTo>
                    <a:lnTo>
                      <a:pt x="36" y="23"/>
                    </a:lnTo>
                    <a:lnTo>
                      <a:pt x="27" y="31"/>
                    </a:lnTo>
                    <a:lnTo>
                      <a:pt x="22" y="46"/>
                    </a:lnTo>
                    <a:lnTo>
                      <a:pt x="84" y="46"/>
                    </a:lnTo>
                    <a:close/>
                    <a:moveTo>
                      <a:pt x="98" y="59"/>
                    </a:moveTo>
                    <a:lnTo>
                      <a:pt x="19" y="59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9" y="80"/>
                    </a:lnTo>
                    <a:lnTo>
                      <a:pt x="26" y="89"/>
                    </a:lnTo>
                    <a:lnTo>
                      <a:pt x="35" y="95"/>
                    </a:lnTo>
                    <a:lnTo>
                      <a:pt x="48" y="96"/>
                    </a:lnTo>
                    <a:lnTo>
                      <a:pt x="59" y="95"/>
                    </a:lnTo>
                    <a:lnTo>
                      <a:pt x="69" y="93"/>
                    </a:lnTo>
                    <a:lnTo>
                      <a:pt x="79" y="90"/>
                    </a:lnTo>
                    <a:lnTo>
                      <a:pt x="88" y="86"/>
                    </a:lnTo>
                    <a:lnTo>
                      <a:pt x="85" y="102"/>
                    </a:lnTo>
                    <a:lnTo>
                      <a:pt x="75" y="106"/>
                    </a:lnTo>
                    <a:lnTo>
                      <a:pt x="65" y="108"/>
                    </a:lnTo>
                    <a:lnTo>
                      <a:pt x="56" y="109"/>
                    </a:lnTo>
                    <a:lnTo>
                      <a:pt x="46" y="110"/>
                    </a:lnTo>
                    <a:lnTo>
                      <a:pt x="26" y="109"/>
                    </a:lnTo>
                    <a:lnTo>
                      <a:pt x="12" y="99"/>
                    </a:lnTo>
                    <a:lnTo>
                      <a:pt x="1" y="87"/>
                    </a:lnTo>
                    <a:lnTo>
                      <a:pt x="0" y="70"/>
                    </a:lnTo>
                    <a:lnTo>
                      <a:pt x="1" y="54"/>
                    </a:lnTo>
                    <a:lnTo>
                      <a:pt x="6" y="40"/>
                    </a:lnTo>
                    <a:lnTo>
                      <a:pt x="13" y="25"/>
                    </a:lnTo>
                    <a:lnTo>
                      <a:pt x="23" y="14"/>
                    </a:lnTo>
                    <a:lnTo>
                      <a:pt x="30" y="8"/>
                    </a:lnTo>
                    <a:lnTo>
                      <a:pt x="40" y="4"/>
                    </a:lnTo>
                    <a:lnTo>
                      <a:pt x="50" y="1"/>
                    </a:lnTo>
                    <a:lnTo>
                      <a:pt x="62" y="0"/>
                    </a:lnTo>
                    <a:lnTo>
                      <a:pt x="79" y="1"/>
                    </a:lnTo>
                    <a:lnTo>
                      <a:pt x="91" y="11"/>
                    </a:lnTo>
                    <a:lnTo>
                      <a:pt x="99" y="23"/>
                    </a:lnTo>
                    <a:lnTo>
                      <a:pt x="101" y="38"/>
                    </a:lnTo>
                    <a:lnTo>
                      <a:pt x="101" y="44"/>
                    </a:lnTo>
                    <a:lnTo>
                      <a:pt x="101" y="48"/>
                    </a:lnTo>
                    <a:lnTo>
                      <a:pt x="99" y="53"/>
                    </a:lnTo>
                    <a:lnTo>
                      <a:pt x="98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91" name="Freeform 193"/>
              <p:cNvSpPr/>
              <p:nvPr/>
            </p:nvSpPr>
            <p:spPr bwMode="auto">
              <a:xfrm>
                <a:off x="2946" y="2566"/>
                <a:ext cx="14" cy="49"/>
              </a:xfrm>
              <a:custGeom>
                <a:avLst/>
                <a:gdLst>
                  <a:gd name="T0" fmla="*/ 27 w 44"/>
                  <a:gd name="T1" fmla="*/ 0 h 146"/>
                  <a:gd name="T2" fmla="*/ 44 w 44"/>
                  <a:gd name="T3" fmla="*/ 0 h 146"/>
                  <a:gd name="T4" fmla="*/ 17 w 44"/>
                  <a:gd name="T5" fmla="*/ 146 h 146"/>
                  <a:gd name="T6" fmla="*/ 0 w 44"/>
                  <a:gd name="T7" fmla="*/ 146 h 146"/>
                  <a:gd name="T8" fmla="*/ 27 w 4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46" extrusionOk="0">
                    <a:moveTo>
                      <a:pt x="27" y="0"/>
                    </a:moveTo>
                    <a:lnTo>
                      <a:pt x="44" y="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92" name="Freeform 194"/>
              <p:cNvSpPr>
                <a:spLocks noEditPoints="1"/>
              </p:cNvSpPr>
              <p:nvPr/>
            </p:nvSpPr>
            <p:spPr bwMode="auto">
              <a:xfrm>
                <a:off x="2963" y="2566"/>
                <a:ext cx="15" cy="49"/>
              </a:xfrm>
              <a:custGeom>
                <a:avLst/>
                <a:gdLst>
                  <a:gd name="T0" fmla="*/ 27 w 45"/>
                  <a:gd name="T1" fmla="*/ 0 h 146"/>
                  <a:gd name="T2" fmla="*/ 45 w 45"/>
                  <a:gd name="T3" fmla="*/ 0 h 146"/>
                  <a:gd name="T4" fmla="*/ 40 w 45"/>
                  <a:gd name="T5" fmla="*/ 22 h 146"/>
                  <a:gd name="T6" fmla="*/ 23 w 45"/>
                  <a:gd name="T7" fmla="*/ 22 h 146"/>
                  <a:gd name="T8" fmla="*/ 27 w 45"/>
                  <a:gd name="T9" fmla="*/ 0 h 146"/>
                  <a:gd name="T10" fmla="*/ 20 w 45"/>
                  <a:gd name="T11" fmla="*/ 40 h 146"/>
                  <a:gd name="T12" fmla="*/ 38 w 45"/>
                  <a:gd name="T13" fmla="*/ 40 h 146"/>
                  <a:gd name="T14" fmla="*/ 17 w 45"/>
                  <a:gd name="T15" fmla="*/ 146 h 146"/>
                  <a:gd name="T16" fmla="*/ 0 w 45"/>
                  <a:gd name="T17" fmla="*/ 146 h 146"/>
                  <a:gd name="T18" fmla="*/ 20 w 45"/>
                  <a:gd name="T19" fmla="*/ 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146" extrusionOk="0">
                    <a:moveTo>
                      <a:pt x="27" y="0"/>
                    </a:moveTo>
                    <a:lnTo>
                      <a:pt x="45" y="0"/>
                    </a:lnTo>
                    <a:lnTo>
                      <a:pt x="40" y="22"/>
                    </a:lnTo>
                    <a:lnTo>
                      <a:pt x="23" y="22"/>
                    </a:lnTo>
                    <a:lnTo>
                      <a:pt x="27" y="0"/>
                    </a:lnTo>
                    <a:close/>
                    <a:moveTo>
                      <a:pt x="20" y="40"/>
                    </a:moveTo>
                    <a:lnTo>
                      <a:pt x="38" y="40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93" name="Freeform 195"/>
              <p:cNvSpPr/>
              <p:nvPr/>
            </p:nvSpPr>
            <p:spPr bwMode="auto">
              <a:xfrm>
                <a:off x="2980" y="2579"/>
                <a:ext cx="34" cy="36"/>
              </a:xfrm>
              <a:custGeom>
                <a:avLst/>
                <a:gdLst>
                  <a:gd name="T0" fmla="*/ 100 w 101"/>
                  <a:gd name="T1" fmla="*/ 44 h 108"/>
                  <a:gd name="T2" fmla="*/ 88 w 101"/>
                  <a:gd name="T3" fmla="*/ 108 h 108"/>
                  <a:gd name="T4" fmla="*/ 71 w 101"/>
                  <a:gd name="T5" fmla="*/ 108 h 108"/>
                  <a:gd name="T6" fmla="*/ 83 w 101"/>
                  <a:gd name="T7" fmla="*/ 44 h 108"/>
                  <a:gd name="T8" fmla="*/ 84 w 101"/>
                  <a:gd name="T9" fmla="*/ 40 h 108"/>
                  <a:gd name="T10" fmla="*/ 84 w 101"/>
                  <a:gd name="T11" fmla="*/ 37 h 108"/>
                  <a:gd name="T12" fmla="*/ 84 w 101"/>
                  <a:gd name="T13" fmla="*/ 34 h 108"/>
                  <a:gd name="T14" fmla="*/ 84 w 101"/>
                  <a:gd name="T15" fmla="*/ 31 h 108"/>
                  <a:gd name="T16" fmla="*/ 84 w 101"/>
                  <a:gd name="T17" fmla="*/ 24 h 108"/>
                  <a:gd name="T18" fmla="*/ 80 w 101"/>
                  <a:gd name="T19" fmla="*/ 20 h 108"/>
                  <a:gd name="T20" fmla="*/ 74 w 101"/>
                  <a:gd name="T21" fmla="*/ 15 h 108"/>
                  <a:gd name="T22" fmla="*/ 65 w 101"/>
                  <a:gd name="T23" fmla="*/ 15 h 108"/>
                  <a:gd name="T24" fmla="*/ 52 w 101"/>
                  <a:gd name="T25" fmla="*/ 17 h 108"/>
                  <a:gd name="T26" fmla="*/ 42 w 101"/>
                  <a:gd name="T27" fmla="*/ 24 h 108"/>
                  <a:gd name="T28" fmla="*/ 34 w 101"/>
                  <a:gd name="T29" fmla="*/ 34 h 108"/>
                  <a:gd name="T30" fmla="*/ 29 w 101"/>
                  <a:gd name="T31" fmla="*/ 48 h 108"/>
                  <a:gd name="T32" fmla="*/ 18 w 101"/>
                  <a:gd name="T33" fmla="*/ 108 h 108"/>
                  <a:gd name="T34" fmla="*/ 0 w 101"/>
                  <a:gd name="T35" fmla="*/ 108 h 108"/>
                  <a:gd name="T36" fmla="*/ 21 w 101"/>
                  <a:gd name="T37" fmla="*/ 2 h 108"/>
                  <a:gd name="T38" fmla="*/ 38 w 101"/>
                  <a:gd name="T39" fmla="*/ 2 h 108"/>
                  <a:gd name="T40" fmla="*/ 34 w 101"/>
                  <a:gd name="T41" fmla="*/ 18 h 108"/>
                  <a:gd name="T42" fmla="*/ 42 w 101"/>
                  <a:gd name="T43" fmla="*/ 11 h 108"/>
                  <a:gd name="T44" fmla="*/ 51 w 101"/>
                  <a:gd name="T45" fmla="*/ 5 h 108"/>
                  <a:gd name="T46" fmla="*/ 61 w 101"/>
                  <a:gd name="T47" fmla="*/ 1 h 108"/>
                  <a:gd name="T48" fmla="*/ 72 w 101"/>
                  <a:gd name="T49" fmla="*/ 0 h 108"/>
                  <a:gd name="T50" fmla="*/ 85 w 101"/>
                  <a:gd name="T51" fmla="*/ 1 h 108"/>
                  <a:gd name="T52" fmla="*/ 94 w 101"/>
                  <a:gd name="T53" fmla="*/ 7 h 108"/>
                  <a:gd name="T54" fmla="*/ 100 w 101"/>
                  <a:gd name="T55" fmla="*/ 15 h 108"/>
                  <a:gd name="T56" fmla="*/ 101 w 101"/>
                  <a:gd name="T57" fmla="*/ 28 h 108"/>
                  <a:gd name="T58" fmla="*/ 101 w 101"/>
                  <a:gd name="T59" fmla="*/ 31 h 108"/>
                  <a:gd name="T60" fmla="*/ 101 w 101"/>
                  <a:gd name="T61" fmla="*/ 36 h 108"/>
                  <a:gd name="T62" fmla="*/ 101 w 101"/>
                  <a:gd name="T63" fmla="*/ 40 h 108"/>
                  <a:gd name="T64" fmla="*/ 100 w 101"/>
                  <a:gd name="T65" fmla="*/ 4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8" extrusionOk="0">
                    <a:moveTo>
                      <a:pt x="100" y="44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83" y="44"/>
                    </a:lnTo>
                    <a:lnTo>
                      <a:pt x="84" y="40"/>
                    </a:lnTo>
                    <a:lnTo>
                      <a:pt x="84" y="37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84" y="24"/>
                    </a:lnTo>
                    <a:lnTo>
                      <a:pt x="80" y="20"/>
                    </a:lnTo>
                    <a:lnTo>
                      <a:pt x="74" y="15"/>
                    </a:lnTo>
                    <a:lnTo>
                      <a:pt x="65" y="15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4" y="34"/>
                    </a:lnTo>
                    <a:lnTo>
                      <a:pt x="29" y="48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21" y="2"/>
                    </a:lnTo>
                    <a:lnTo>
                      <a:pt x="38" y="2"/>
                    </a:lnTo>
                    <a:lnTo>
                      <a:pt x="34" y="18"/>
                    </a:lnTo>
                    <a:lnTo>
                      <a:pt x="42" y="11"/>
                    </a:lnTo>
                    <a:lnTo>
                      <a:pt x="51" y="5"/>
                    </a:lnTo>
                    <a:lnTo>
                      <a:pt x="61" y="1"/>
                    </a:lnTo>
                    <a:lnTo>
                      <a:pt x="72" y="0"/>
                    </a:lnTo>
                    <a:lnTo>
                      <a:pt x="85" y="1"/>
                    </a:lnTo>
                    <a:lnTo>
                      <a:pt x="94" y="7"/>
                    </a:lnTo>
                    <a:lnTo>
                      <a:pt x="100" y="15"/>
                    </a:lnTo>
                    <a:lnTo>
                      <a:pt x="101" y="28"/>
                    </a:lnTo>
                    <a:lnTo>
                      <a:pt x="101" y="31"/>
                    </a:lnTo>
                    <a:lnTo>
                      <a:pt x="101" y="36"/>
                    </a:lnTo>
                    <a:lnTo>
                      <a:pt x="101" y="40"/>
                    </a:lnTo>
                    <a:lnTo>
                      <a:pt x="100" y="44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94" name="Freeform 196"/>
              <p:cNvSpPr>
                <a:spLocks noEditPoints="1"/>
              </p:cNvSpPr>
              <p:nvPr/>
            </p:nvSpPr>
            <p:spPr bwMode="auto">
              <a:xfrm>
                <a:off x="3021" y="2579"/>
                <a:ext cx="37" cy="49"/>
              </a:xfrm>
              <a:custGeom>
                <a:avLst/>
                <a:gdLst>
                  <a:gd name="T0" fmla="*/ 91 w 109"/>
                  <a:gd name="T1" fmla="*/ 95 h 148"/>
                  <a:gd name="T2" fmla="*/ 78 w 109"/>
                  <a:gd name="T3" fmla="*/ 126 h 148"/>
                  <a:gd name="T4" fmla="*/ 64 w 109"/>
                  <a:gd name="T5" fmla="*/ 141 h 148"/>
                  <a:gd name="T6" fmla="*/ 32 w 109"/>
                  <a:gd name="T7" fmla="*/ 148 h 148"/>
                  <a:gd name="T8" fmla="*/ 15 w 109"/>
                  <a:gd name="T9" fmla="*/ 146 h 148"/>
                  <a:gd name="T10" fmla="*/ 0 w 109"/>
                  <a:gd name="T11" fmla="*/ 142 h 148"/>
                  <a:gd name="T12" fmla="*/ 11 w 109"/>
                  <a:gd name="T13" fmla="*/ 129 h 148"/>
                  <a:gd name="T14" fmla="*/ 24 w 109"/>
                  <a:gd name="T15" fmla="*/ 132 h 148"/>
                  <a:gd name="T16" fmla="*/ 48 w 109"/>
                  <a:gd name="T17" fmla="*/ 132 h 148"/>
                  <a:gd name="T18" fmla="*/ 68 w 109"/>
                  <a:gd name="T19" fmla="*/ 113 h 148"/>
                  <a:gd name="T20" fmla="*/ 74 w 109"/>
                  <a:gd name="T21" fmla="*/ 90 h 148"/>
                  <a:gd name="T22" fmla="*/ 58 w 109"/>
                  <a:gd name="T23" fmla="*/ 103 h 148"/>
                  <a:gd name="T24" fmla="*/ 37 w 109"/>
                  <a:gd name="T25" fmla="*/ 108 h 148"/>
                  <a:gd name="T26" fmla="*/ 12 w 109"/>
                  <a:gd name="T27" fmla="*/ 97 h 148"/>
                  <a:gd name="T28" fmla="*/ 3 w 109"/>
                  <a:gd name="T29" fmla="*/ 67 h 148"/>
                  <a:gd name="T30" fmla="*/ 9 w 109"/>
                  <a:gd name="T31" fmla="*/ 40 h 148"/>
                  <a:gd name="T32" fmla="*/ 24 w 109"/>
                  <a:gd name="T33" fmla="*/ 14 h 148"/>
                  <a:gd name="T34" fmla="*/ 39 w 109"/>
                  <a:gd name="T35" fmla="*/ 4 h 148"/>
                  <a:gd name="T36" fmla="*/ 58 w 109"/>
                  <a:gd name="T37" fmla="*/ 0 h 148"/>
                  <a:gd name="T38" fmla="*/ 77 w 109"/>
                  <a:gd name="T39" fmla="*/ 5 h 148"/>
                  <a:gd name="T40" fmla="*/ 88 w 109"/>
                  <a:gd name="T41" fmla="*/ 18 h 148"/>
                  <a:gd name="T42" fmla="*/ 109 w 109"/>
                  <a:gd name="T43" fmla="*/ 2 h 148"/>
                  <a:gd name="T44" fmla="*/ 81 w 109"/>
                  <a:gd name="T45" fmla="*/ 28 h 148"/>
                  <a:gd name="T46" fmla="*/ 70 w 109"/>
                  <a:gd name="T47" fmla="*/ 15 h 148"/>
                  <a:gd name="T48" fmla="*/ 52 w 109"/>
                  <a:gd name="T49" fmla="*/ 14 h 148"/>
                  <a:gd name="T50" fmla="*/ 41 w 109"/>
                  <a:gd name="T51" fmla="*/ 20 h 148"/>
                  <a:gd name="T52" fmla="*/ 29 w 109"/>
                  <a:gd name="T53" fmla="*/ 33 h 148"/>
                  <a:gd name="T54" fmla="*/ 22 w 109"/>
                  <a:gd name="T55" fmla="*/ 54 h 148"/>
                  <a:gd name="T56" fmla="*/ 22 w 109"/>
                  <a:gd name="T57" fmla="*/ 77 h 148"/>
                  <a:gd name="T58" fmla="*/ 34 w 109"/>
                  <a:gd name="T59" fmla="*/ 92 h 148"/>
                  <a:gd name="T60" fmla="*/ 52 w 109"/>
                  <a:gd name="T61" fmla="*/ 92 h 148"/>
                  <a:gd name="T62" fmla="*/ 71 w 109"/>
                  <a:gd name="T63" fmla="*/ 79 h 148"/>
                  <a:gd name="T64" fmla="*/ 83 w 109"/>
                  <a:gd name="T65" fmla="*/ 4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48" extrusionOk="0">
                    <a:moveTo>
                      <a:pt x="109" y="2"/>
                    </a:moveTo>
                    <a:lnTo>
                      <a:pt x="91" y="95"/>
                    </a:lnTo>
                    <a:lnTo>
                      <a:pt x="88" y="108"/>
                    </a:lnTo>
                    <a:lnTo>
                      <a:pt x="78" y="126"/>
                    </a:lnTo>
                    <a:lnTo>
                      <a:pt x="71" y="133"/>
                    </a:lnTo>
                    <a:lnTo>
                      <a:pt x="64" y="141"/>
                    </a:lnTo>
                    <a:lnTo>
                      <a:pt x="44" y="146"/>
                    </a:lnTo>
                    <a:lnTo>
                      <a:pt x="32" y="148"/>
                    </a:lnTo>
                    <a:lnTo>
                      <a:pt x="22" y="146"/>
                    </a:lnTo>
                    <a:lnTo>
                      <a:pt x="15" y="146"/>
                    </a:lnTo>
                    <a:lnTo>
                      <a:pt x="8" y="144"/>
                    </a:lnTo>
                    <a:lnTo>
                      <a:pt x="0" y="142"/>
                    </a:lnTo>
                    <a:lnTo>
                      <a:pt x="3" y="125"/>
                    </a:lnTo>
                    <a:lnTo>
                      <a:pt x="11" y="129"/>
                    </a:lnTo>
                    <a:lnTo>
                      <a:pt x="16" y="131"/>
                    </a:lnTo>
                    <a:lnTo>
                      <a:pt x="24" y="132"/>
                    </a:lnTo>
                    <a:lnTo>
                      <a:pt x="32" y="133"/>
                    </a:lnTo>
                    <a:lnTo>
                      <a:pt x="48" y="132"/>
                    </a:lnTo>
                    <a:lnTo>
                      <a:pt x="60" y="123"/>
                    </a:lnTo>
                    <a:lnTo>
                      <a:pt x="68" y="113"/>
                    </a:lnTo>
                    <a:lnTo>
                      <a:pt x="73" y="99"/>
                    </a:lnTo>
                    <a:lnTo>
                      <a:pt x="74" y="90"/>
                    </a:lnTo>
                    <a:lnTo>
                      <a:pt x="67" y="97"/>
                    </a:lnTo>
                    <a:lnTo>
                      <a:pt x="58" y="103"/>
                    </a:lnTo>
                    <a:lnTo>
                      <a:pt x="48" y="106"/>
                    </a:lnTo>
                    <a:lnTo>
                      <a:pt x="37" y="108"/>
                    </a:lnTo>
                    <a:lnTo>
                      <a:pt x="22" y="106"/>
                    </a:lnTo>
                    <a:lnTo>
                      <a:pt x="12" y="97"/>
                    </a:lnTo>
                    <a:lnTo>
                      <a:pt x="5" y="84"/>
                    </a:lnTo>
                    <a:lnTo>
                      <a:pt x="3" y="67"/>
                    </a:lnTo>
                    <a:lnTo>
                      <a:pt x="3" y="53"/>
                    </a:lnTo>
                    <a:lnTo>
                      <a:pt x="9" y="40"/>
                    </a:lnTo>
                    <a:lnTo>
                      <a:pt x="15" y="25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4"/>
                    </a:lnTo>
                    <a:lnTo>
                      <a:pt x="48" y="1"/>
                    </a:lnTo>
                    <a:lnTo>
                      <a:pt x="58" y="0"/>
                    </a:lnTo>
                    <a:lnTo>
                      <a:pt x="68" y="1"/>
                    </a:lnTo>
                    <a:lnTo>
                      <a:pt x="77" y="5"/>
                    </a:lnTo>
                    <a:lnTo>
                      <a:pt x="84" y="10"/>
                    </a:lnTo>
                    <a:lnTo>
                      <a:pt x="88" y="18"/>
                    </a:lnTo>
                    <a:lnTo>
                      <a:pt x="91" y="2"/>
                    </a:lnTo>
                    <a:lnTo>
                      <a:pt x="109" y="2"/>
                    </a:lnTo>
                    <a:close/>
                    <a:moveTo>
                      <a:pt x="83" y="41"/>
                    </a:moveTo>
                    <a:lnTo>
                      <a:pt x="81" y="28"/>
                    </a:lnTo>
                    <a:lnTo>
                      <a:pt x="77" y="21"/>
                    </a:lnTo>
                    <a:lnTo>
                      <a:pt x="70" y="15"/>
                    </a:lnTo>
                    <a:lnTo>
                      <a:pt x="60" y="14"/>
                    </a:lnTo>
                    <a:lnTo>
                      <a:pt x="52" y="14"/>
                    </a:lnTo>
                    <a:lnTo>
                      <a:pt x="47" y="17"/>
                    </a:lnTo>
                    <a:lnTo>
                      <a:pt x="41" y="20"/>
                    </a:lnTo>
                    <a:lnTo>
                      <a:pt x="37" y="24"/>
                    </a:lnTo>
                    <a:lnTo>
                      <a:pt x="29" y="33"/>
                    </a:lnTo>
                    <a:lnTo>
                      <a:pt x="25" y="44"/>
                    </a:lnTo>
                    <a:lnTo>
                      <a:pt x="22" y="54"/>
                    </a:lnTo>
                    <a:lnTo>
                      <a:pt x="21" y="66"/>
                    </a:lnTo>
                    <a:lnTo>
                      <a:pt x="22" y="77"/>
                    </a:lnTo>
                    <a:lnTo>
                      <a:pt x="26" y="86"/>
                    </a:lnTo>
                    <a:lnTo>
                      <a:pt x="34" y="92"/>
                    </a:lnTo>
                    <a:lnTo>
                      <a:pt x="44" y="93"/>
                    </a:lnTo>
                    <a:lnTo>
                      <a:pt x="52" y="92"/>
                    </a:lnTo>
                    <a:lnTo>
                      <a:pt x="65" y="84"/>
                    </a:lnTo>
                    <a:lnTo>
                      <a:pt x="71" y="79"/>
                    </a:lnTo>
                    <a:lnTo>
                      <a:pt x="81" y="61"/>
                    </a:lnTo>
                    <a:lnTo>
                      <a:pt x="83" y="4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95" name="Freeform 197"/>
              <p:cNvSpPr>
                <a:spLocks noEditPoints="1"/>
              </p:cNvSpPr>
              <p:nvPr/>
            </p:nvSpPr>
            <p:spPr bwMode="auto">
              <a:xfrm>
                <a:off x="2787" y="2659"/>
                <a:ext cx="38" cy="49"/>
              </a:xfrm>
              <a:custGeom>
                <a:avLst/>
                <a:gdLst>
                  <a:gd name="T0" fmla="*/ 96 w 114"/>
                  <a:gd name="T1" fmla="*/ 43 h 147"/>
                  <a:gd name="T2" fmla="*/ 95 w 114"/>
                  <a:gd name="T3" fmla="*/ 30 h 147"/>
                  <a:gd name="T4" fmla="*/ 90 w 114"/>
                  <a:gd name="T5" fmla="*/ 22 h 147"/>
                  <a:gd name="T6" fmla="*/ 83 w 114"/>
                  <a:gd name="T7" fmla="*/ 16 h 147"/>
                  <a:gd name="T8" fmla="*/ 73 w 114"/>
                  <a:gd name="T9" fmla="*/ 14 h 147"/>
                  <a:gd name="T10" fmla="*/ 65 w 114"/>
                  <a:gd name="T11" fmla="*/ 14 h 147"/>
                  <a:gd name="T12" fmla="*/ 57 w 114"/>
                  <a:gd name="T13" fmla="*/ 19 h 147"/>
                  <a:gd name="T14" fmla="*/ 52 w 114"/>
                  <a:gd name="T15" fmla="*/ 23 h 147"/>
                  <a:gd name="T16" fmla="*/ 46 w 114"/>
                  <a:gd name="T17" fmla="*/ 30 h 147"/>
                  <a:gd name="T18" fmla="*/ 40 w 114"/>
                  <a:gd name="T19" fmla="*/ 37 h 147"/>
                  <a:gd name="T20" fmla="*/ 37 w 114"/>
                  <a:gd name="T21" fmla="*/ 48 h 147"/>
                  <a:gd name="T22" fmla="*/ 34 w 114"/>
                  <a:gd name="T23" fmla="*/ 58 h 147"/>
                  <a:gd name="T24" fmla="*/ 34 w 114"/>
                  <a:gd name="T25" fmla="*/ 68 h 147"/>
                  <a:gd name="T26" fmla="*/ 34 w 114"/>
                  <a:gd name="T27" fmla="*/ 81 h 147"/>
                  <a:gd name="T28" fmla="*/ 40 w 114"/>
                  <a:gd name="T29" fmla="*/ 88 h 147"/>
                  <a:gd name="T30" fmla="*/ 47 w 114"/>
                  <a:gd name="T31" fmla="*/ 95 h 147"/>
                  <a:gd name="T32" fmla="*/ 57 w 114"/>
                  <a:gd name="T33" fmla="*/ 95 h 147"/>
                  <a:gd name="T34" fmla="*/ 65 w 114"/>
                  <a:gd name="T35" fmla="*/ 95 h 147"/>
                  <a:gd name="T36" fmla="*/ 72 w 114"/>
                  <a:gd name="T37" fmla="*/ 92 h 147"/>
                  <a:gd name="T38" fmla="*/ 79 w 114"/>
                  <a:gd name="T39" fmla="*/ 88 h 147"/>
                  <a:gd name="T40" fmla="*/ 85 w 114"/>
                  <a:gd name="T41" fmla="*/ 81 h 147"/>
                  <a:gd name="T42" fmla="*/ 89 w 114"/>
                  <a:gd name="T43" fmla="*/ 72 h 147"/>
                  <a:gd name="T44" fmla="*/ 93 w 114"/>
                  <a:gd name="T45" fmla="*/ 62 h 147"/>
                  <a:gd name="T46" fmla="*/ 95 w 114"/>
                  <a:gd name="T47" fmla="*/ 52 h 147"/>
                  <a:gd name="T48" fmla="*/ 96 w 114"/>
                  <a:gd name="T49" fmla="*/ 43 h 147"/>
                  <a:gd name="T50" fmla="*/ 43 w 114"/>
                  <a:gd name="T51" fmla="*/ 19 h 147"/>
                  <a:gd name="T52" fmla="*/ 50 w 114"/>
                  <a:gd name="T53" fmla="*/ 10 h 147"/>
                  <a:gd name="T54" fmla="*/ 59 w 114"/>
                  <a:gd name="T55" fmla="*/ 4 h 147"/>
                  <a:gd name="T56" fmla="*/ 69 w 114"/>
                  <a:gd name="T57" fmla="*/ 0 h 147"/>
                  <a:gd name="T58" fmla="*/ 80 w 114"/>
                  <a:gd name="T59" fmla="*/ 0 h 147"/>
                  <a:gd name="T60" fmla="*/ 95 w 114"/>
                  <a:gd name="T61" fmla="*/ 1 h 147"/>
                  <a:gd name="T62" fmla="*/ 105 w 114"/>
                  <a:gd name="T63" fmla="*/ 10 h 147"/>
                  <a:gd name="T64" fmla="*/ 112 w 114"/>
                  <a:gd name="T65" fmla="*/ 22 h 147"/>
                  <a:gd name="T66" fmla="*/ 114 w 114"/>
                  <a:gd name="T67" fmla="*/ 40 h 147"/>
                  <a:gd name="T68" fmla="*/ 114 w 114"/>
                  <a:gd name="T69" fmla="*/ 55 h 147"/>
                  <a:gd name="T70" fmla="*/ 108 w 114"/>
                  <a:gd name="T71" fmla="*/ 69 h 147"/>
                  <a:gd name="T72" fmla="*/ 102 w 114"/>
                  <a:gd name="T73" fmla="*/ 84 h 147"/>
                  <a:gd name="T74" fmla="*/ 92 w 114"/>
                  <a:gd name="T75" fmla="*/ 95 h 147"/>
                  <a:gd name="T76" fmla="*/ 85 w 114"/>
                  <a:gd name="T77" fmla="*/ 102 h 147"/>
                  <a:gd name="T78" fmla="*/ 76 w 114"/>
                  <a:gd name="T79" fmla="*/ 107 h 147"/>
                  <a:gd name="T80" fmla="*/ 67 w 114"/>
                  <a:gd name="T81" fmla="*/ 109 h 147"/>
                  <a:gd name="T82" fmla="*/ 59 w 114"/>
                  <a:gd name="T83" fmla="*/ 109 h 147"/>
                  <a:gd name="T84" fmla="*/ 47 w 114"/>
                  <a:gd name="T85" fmla="*/ 109 h 147"/>
                  <a:gd name="T86" fmla="*/ 40 w 114"/>
                  <a:gd name="T87" fmla="*/ 105 h 147"/>
                  <a:gd name="T88" fmla="*/ 33 w 114"/>
                  <a:gd name="T89" fmla="*/ 99 h 147"/>
                  <a:gd name="T90" fmla="*/ 28 w 114"/>
                  <a:gd name="T91" fmla="*/ 92 h 147"/>
                  <a:gd name="T92" fmla="*/ 17 w 114"/>
                  <a:gd name="T93" fmla="*/ 147 h 147"/>
                  <a:gd name="T94" fmla="*/ 0 w 114"/>
                  <a:gd name="T95" fmla="*/ 147 h 147"/>
                  <a:gd name="T96" fmla="*/ 28 w 114"/>
                  <a:gd name="T97" fmla="*/ 3 h 147"/>
                  <a:gd name="T98" fmla="*/ 46 w 114"/>
                  <a:gd name="T99" fmla="*/ 3 h 147"/>
                  <a:gd name="T100" fmla="*/ 43 w 114"/>
                  <a:gd name="T101" fmla="*/ 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4" h="147" extrusionOk="0">
                    <a:moveTo>
                      <a:pt x="96" y="43"/>
                    </a:moveTo>
                    <a:lnTo>
                      <a:pt x="95" y="30"/>
                    </a:lnTo>
                    <a:lnTo>
                      <a:pt x="90" y="22"/>
                    </a:lnTo>
                    <a:lnTo>
                      <a:pt x="83" y="16"/>
                    </a:lnTo>
                    <a:lnTo>
                      <a:pt x="73" y="14"/>
                    </a:lnTo>
                    <a:lnTo>
                      <a:pt x="65" y="14"/>
                    </a:lnTo>
                    <a:lnTo>
                      <a:pt x="57" y="19"/>
                    </a:lnTo>
                    <a:lnTo>
                      <a:pt x="52" y="23"/>
                    </a:lnTo>
                    <a:lnTo>
                      <a:pt x="46" y="30"/>
                    </a:lnTo>
                    <a:lnTo>
                      <a:pt x="40" y="37"/>
                    </a:lnTo>
                    <a:lnTo>
                      <a:pt x="37" y="48"/>
                    </a:lnTo>
                    <a:lnTo>
                      <a:pt x="34" y="58"/>
                    </a:lnTo>
                    <a:lnTo>
                      <a:pt x="34" y="68"/>
                    </a:lnTo>
                    <a:lnTo>
                      <a:pt x="34" y="81"/>
                    </a:lnTo>
                    <a:lnTo>
                      <a:pt x="40" y="88"/>
                    </a:lnTo>
                    <a:lnTo>
                      <a:pt x="47" y="95"/>
                    </a:lnTo>
                    <a:lnTo>
                      <a:pt x="57" y="95"/>
                    </a:lnTo>
                    <a:lnTo>
                      <a:pt x="65" y="95"/>
                    </a:lnTo>
                    <a:lnTo>
                      <a:pt x="72" y="92"/>
                    </a:lnTo>
                    <a:lnTo>
                      <a:pt x="79" y="88"/>
                    </a:lnTo>
                    <a:lnTo>
                      <a:pt x="85" y="81"/>
                    </a:lnTo>
                    <a:lnTo>
                      <a:pt x="89" y="72"/>
                    </a:lnTo>
                    <a:lnTo>
                      <a:pt x="93" y="62"/>
                    </a:lnTo>
                    <a:lnTo>
                      <a:pt x="95" y="52"/>
                    </a:lnTo>
                    <a:lnTo>
                      <a:pt x="96" y="43"/>
                    </a:lnTo>
                    <a:close/>
                    <a:moveTo>
                      <a:pt x="43" y="19"/>
                    </a:moveTo>
                    <a:lnTo>
                      <a:pt x="50" y="10"/>
                    </a:lnTo>
                    <a:lnTo>
                      <a:pt x="59" y="4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5" y="1"/>
                    </a:lnTo>
                    <a:lnTo>
                      <a:pt x="105" y="10"/>
                    </a:lnTo>
                    <a:lnTo>
                      <a:pt x="112" y="22"/>
                    </a:lnTo>
                    <a:lnTo>
                      <a:pt x="114" y="40"/>
                    </a:lnTo>
                    <a:lnTo>
                      <a:pt x="114" y="55"/>
                    </a:lnTo>
                    <a:lnTo>
                      <a:pt x="108" y="69"/>
                    </a:lnTo>
                    <a:lnTo>
                      <a:pt x="102" y="84"/>
                    </a:lnTo>
                    <a:lnTo>
                      <a:pt x="92" y="9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7" y="109"/>
                    </a:lnTo>
                    <a:lnTo>
                      <a:pt x="59" y="109"/>
                    </a:lnTo>
                    <a:lnTo>
                      <a:pt x="47" y="109"/>
                    </a:lnTo>
                    <a:lnTo>
                      <a:pt x="40" y="105"/>
                    </a:lnTo>
                    <a:lnTo>
                      <a:pt x="33" y="99"/>
                    </a:lnTo>
                    <a:lnTo>
                      <a:pt x="28" y="92"/>
                    </a:lnTo>
                    <a:lnTo>
                      <a:pt x="17" y="147"/>
                    </a:lnTo>
                    <a:lnTo>
                      <a:pt x="0" y="147"/>
                    </a:lnTo>
                    <a:lnTo>
                      <a:pt x="28" y="3"/>
                    </a:lnTo>
                    <a:lnTo>
                      <a:pt x="46" y="3"/>
                    </a:lnTo>
                    <a:lnTo>
                      <a:pt x="43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96" name="Freeform 198"/>
              <p:cNvSpPr/>
              <p:nvPr/>
            </p:nvSpPr>
            <p:spPr bwMode="auto">
              <a:xfrm>
                <a:off x="2830" y="2659"/>
                <a:ext cx="27" cy="36"/>
              </a:xfrm>
              <a:custGeom>
                <a:avLst/>
                <a:gdLst>
                  <a:gd name="T0" fmla="*/ 80 w 83"/>
                  <a:gd name="T1" fmla="*/ 19 h 107"/>
                  <a:gd name="T2" fmla="*/ 77 w 83"/>
                  <a:gd name="T3" fmla="*/ 17 h 107"/>
                  <a:gd name="T4" fmla="*/ 74 w 83"/>
                  <a:gd name="T5" fmla="*/ 16 h 107"/>
                  <a:gd name="T6" fmla="*/ 70 w 83"/>
                  <a:gd name="T7" fmla="*/ 16 h 107"/>
                  <a:gd name="T8" fmla="*/ 67 w 83"/>
                  <a:gd name="T9" fmla="*/ 16 h 107"/>
                  <a:gd name="T10" fmla="*/ 52 w 83"/>
                  <a:gd name="T11" fmla="*/ 17 h 107"/>
                  <a:gd name="T12" fmla="*/ 42 w 83"/>
                  <a:gd name="T13" fmla="*/ 26 h 107"/>
                  <a:gd name="T14" fmla="*/ 34 w 83"/>
                  <a:gd name="T15" fmla="*/ 37 h 107"/>
                  <a:gd name="T16" fmla="*/ 28 w 83"/>
                  <a:gd name="T17" fmla="*/ 53 h 107"/>
                  <a:gd name="T18" fmla="*/ 18 w 83"/>
                  <a:gd name="T19" fmla="*/ 107 h 107"/>
                  <a:gd name="T20" fmla="*/ 0 w 83"/>
                  <a:gd name="T21" fmla="*/ 107 h 107"/>
                  <a:gd name="T22" fmla="*/ 21 w 83"/>
                  <a:gd name="T23" fmla="*/ 3 h 107"/>
                  <a:gd name="T24" fmla="*/ 38 w 83"/>
                  <a:gd name="T25" fmla="*/ 3 h 107"/>
                  <a:gd name="T26" fmla="*/ 35 w 83"/>
                  <a:gd name="T27" fmla="*/ 19 h 107"/>
                  <a:gd name="T28" fmla="*/ 42 w 83"/>
                  <a:gd name="T29" fmla="*/ 10 h 107"/>
                  <a:gd name="T30" fmla="*/ 51 w 83"/>
                  <a:gd name="T31" fmla="*/ 4 h 107"/>
                  <a:gd name="T32" fmla="*/ 61 w 83"/>
                  <a:gd name="T33" fmla="*/ 0 h 107"/>
                  <a:gd name="T34" fmla="*/ 71 w 83"/>
                  <a:gd name="T35" fmla="*/ 0 h 107"/>
                  <a:gd name="T36" fmla="*/ 74 w 83"/>
                  <a:gd name="T37" fmla="*/ 0 h 107"/>
                  <a:gd name="T38" fmla="*/ 77 w 83"/>
                  <a:gd name="T39" fmla="*/ 0 h 107"/>
                  <a:gd name="T40" fmla="*/ 80 w 83"/>
                  <a:gd name="T41" fmla="*/ 0 h 107"/>
                  <a:gd name="T42" fmla="*/ 83 w 83"/>
                  <a:gd name="T43" fmla="*/ 1 h 107"/>
                  <a:gd name="T44" fmla="*/ 80 w 83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3" h="107" extrusionOk="0">
                    <a:moveTo>
                      <a:pt x="80" y="19"/>
                    </a:moveTo>
                    <a:lnTo>
                      <a:pt x="77" y="17"/>
                    </a:lnTo>
                    <a:lnTo>
                      <a:pt x="74" y="16"/>
                    </a:lnTo>
                    <a:lnTo>
                      <a:pt x="70" y="16"/>
                    </a:lnTo>
                    <a:lnTo>
                      <a:pt x="67" y="16"/>
                    </a:lnTo>
                    <a:lnTo>
                      <a:pt x="52" y="17"/>
                    </a:lnTo>
                    <a:lnTo>
                      <a:pt x="42" y="26"/>
                    </a:lnTo>
                    <a:lnTo>
                      <a:pt x="34" y="37"/>
                    </a:lnTo>
                    <a:lnTo>
                      <a:pt x="28" y="53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21" y="3"/>
                    </a:lnTo>
                    <a:lnTo>
                      <a:pt x="38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51" y="4"/>
                    </a:lnTo>
                    <a:lnTo>
                      <a:pt x="61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3" y="1"/>
                    </a:lnTo>
                    <a:lnTo>
                      <a:pt x="80" y="1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97" name="Freeform 199"/>
              <p:cNvSpPr>
                <a:spLocks noEditPoints="1"/>
              </p:cNvSpPr>
              <p:nvPr/>
            </p:nvSpPr>
            <p:spPr bwMode="auto">
              <a:xfrm>
                <a:off x="2856" y="2659"/>
                <a:ext cx="33" cy="36"/>
              </a:xfrm>
              <a:custGeom>
                <a:avLst/>
                <a:gdLst>
                  <a:gd name="T0" fmla="*/ 40 w 101"/>
                  <a:gd name="T1" fmla="*/ 109 h 109"/>
                  <a:gd name="T2" fmla="*/ 23 w 101"/>
                  <a:gd name="T3" fmla="*/ 108 h 109"/>
                  <a:gd name="T4" fmla="*/ 12 w 101"/>
                  <a:gd name="T5" fmla="*/ 98 h 109"/>
                  <a:gd name="T6" fmla="*/ 3 w 101"/>
                  <a:gd name="T7" fmla="*/ 86 h 109"/>
                  <a:gd name="T8" fmla="*/ 0 w 101"/>
                  <a:gd name="T9" fmla="*/ 68 h 109"/>
                  <a:gd name="T10" fmla="*/ 2 w 101"/>
                  <a:gd name="T11" fmla="*/ 56 h 109"/>
                  <a:gd name="T12" fmla="*/ 4 w 101"/>
                  <a:gd name="T13" fmla="*/ 45 h 109"/>
                  <a:gd name="T14" fmla="*/ 9 w 101"/>
                  <a:gd name="T15" fmla="*/ 33 h 109"/>
                  <a:gd name="T16" fmla="*/ 15 w 101"/>
                  <a:gd name="T17" fmla="*/ 25 h 109"/>
                  <a:gd name="T18" fmla="*/ 23 w 101"/>
                  <a:gd name="T19" fmla="*/ 13 h 109"/>
                  <a:gd name="T20" fmla="*/ 35 w 101"/>
                  <a:gd name="T21" fmla="*/ 6 h 109"/>
                  <a:gd name="T22" fmla="*/ 46 w 101"/>
                  <a:gd name="T23" fmla="*/ 1 h 109"/>
                  <a:gd name="T24" fmla="*/ 61 w 101"/>
                  <a:gd name="T25" fmla="*/ 0 h 109"/>
                  <a:gd name="T26" fmla="*/ 78 w 101"/>
                  <a:gd name="T27" fmla="*/ 1 h 109"/>
                  <a:gd name="T28" fmla="*/ 89 w 101"/>
                  <a:gd name="T29" fmla="*/ 12 h 109"/>
                  <a:gd name="T30" fmla="*/ 98 w 101"/>
                  <a:gd name="T31" fmla="*/ 23 h 109"/>
                  <a:gd name="T32" fmla="*/ 101 w 101"/>
                  <a:gd name="T33" fmla="*/ 40 h 109"/>
                  <a:gd name="T34" fmla="*/ 100 w 101"/>
                  <a:gd name="T35" fmla="*/ 52 h 109"/>
                  <a:gd name="T36" fmla="*/ 97 w 101"/>
                  <a:gd name="T37" fmla="*/ 65 h 109"/>
                  <a:gd name="T38" fmla="*/ 92 w 101"/>
                  <a:gd name="T39" fmla="*/ 76 h 109"/>
                  <a:gd name="T40" fmla="*/ 88 w 101"/>
                  <a:gd name="T41" fmla="*/ 85 h 109"/>
                  <a:gd name="T42" fmla="*/ 78 w 101"/>
                  <a:gd name="T43" fmla="*/ 97 h 109"/>
                  <a:gd name="T44" fmla="*/ 66 w 101"/>
                  <a:gd name="T45" fmla="*/ 104 h 109"/>
                  <a:gd name="T46" fmla="*/ 55 w 101"/>
                  <a:gd name="T47" fmla="*/ 109 h 109"/>
                  <a:gd name="T48" fmla="*/ 40 w 101"/>
                  <a:gd name="T49" fmla="*/ 109 h 109"/>
                  <a:gd name="T50" fmla="*/ 19 w 101"/>
                  <a:gd name="T51" fmla="*/ 66 h 109"/>
                  <a:gd name="T52" fmla="*/ 20 w 101"/>
                  <a:gd name="T53" fmla="*/ 81 h 109"/>
                  <a:gd name="T54" fmla="*/ 25 w 101"/>
                  <a:gd name="T55" fmla="*/ 88 h 109"/>
                  <a:gd name="T56" fmla="*/ 32 w 101"/>
                  <a:gd name="T57" fmla="*/ 94 h 109"/>
                  <a:gd name="T58" fmla="*/ 43 w 101"/>
                  <a:gd name="T59" fmla="*/ 95 h 109"/>
                  <a:gd name="T60" fmla="*/ 51 w 101"/>
                  <a:gd name="T61" fmla="*/ 95 h 109"/>
                  <a:gd name="T62" fmla="*/ 65 w 101"/>
                  <a:gd name="T63" fmla="*/ 88 h 109"/>
                  <a:gd name="T64" fmla="*/ 71 w 101"/>
                  <a:gd name="T65" fmla="*/ 81 h 109"/>
                  <a:gd name="T66" fmla="*/ 81 w 101"/>
                  <a:gd name="T67" fmla="*/ 63 h 109"/>
                  <a:gd name="T68" fmla="*/ 82 w 101"/>
                  <a:gd name="T69" fmla="*/ 42 h 109"/>
                  <a:gd name="T70" fmla="*/ 82 w 101"/>
                  <a:gd name="T71" fmla="*/ 29 h 109"/>
                  <a:gd name="T72" fmla="*/ 76 w 101"/>
                  <a:gd name="T73" fmla="*/ 22 h 109"/>
                  <a:gd name="T74" fmla="*/ 69 w 101"/>
                  <a:gd name="T75" fmla="*/ 16 h 109"/>
                  <a:gd name="T76" fmla="*/ 59 w 101"/>
                  <a:gd name="T77" fmla="*/ 14 h 109"/>
                  <a:gd name="T78" fmla="*/ 49 w 101"/>
                  <a:gd name="T79" fmla="*/ 14 h 109"/>
                  <a:gd name="T80" fmla="*/ 42 w 101"/>
                  <a:gd name="T81" fmla="*/ 19 h 109"/>
                  <a:gd name="T82" fmla="*/ 35 w 101"/>
                  <a:gd name="T83" fmla="*/ 25 h 109"/>
                  <a:gd name="T84" fmla="*/ 27 w 101"/>
                  <a:gd name="T85" fmla="*/ 33 h 109"/>
                  <a:gd name="T86" fmla="*/ 23 w 101"/>
                  <a:gd name="T87" fmla="*/ 40 h 109"/>
                  <a:gd name="T88" fmla="*/ 20 w 101"/>
                  <a:gd name="T89" fmla="*/ 49 h 109"/>
                  <a:gd name="T90" fmla="*/ 19 w 101"/>
                  <a:gd name="T91" fmla="*/ 58 h 109"/>
                  <a:gd name="T92" fmla="*/ 19 w 101"/>
                  <a:gd name="T9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109" extrusionOk="0">
                    <a:moveTo>
                      <a:pt x="40" y="109"/>
                    </a:moveTo>
                    <a:lnTo>
                      <a:pt x="23" y="108"/>
                    </a:lnTo>
                    <a:lnTo>
                      <a:pt x="12" y="98"/>
                    </a:lnTo>
                    <a:lnTo>
                      <a:pt x="3" y="86"/>
                    </a:lnTo>
                    <a:lnTo>
                      <a:pt x="0" y="68"/>
                    </a:lnTo>
                    <a:lnTo>
                      <a:pt x="2" y="56"/>
                    </a:lnTo>
                    <a:lnTo>
                      <a:pt x="4" y="45"/>
                    </a:lnTo>
                    <a:lnTo>
                      <a:pt x="9" y="33"/>
                    </a:lnTo>
                    <a:lnTo>
                      <a:pt x="15" y="25"/>
                    </a:lnTo>
                    <a:lnTo>
                      <a:pt x="23" y="13"/>
                    </a:lnTo>
                    <a:lnTo>
                      <a:pt x="35" y="6"/>
                    </a:lnTo>
                    <a:lnTo>
                      <a:pt x="46" y="1"/>
                    </a:lnTo>
                    <a:lnTo>
                      <a:pt x="61" y="0"/>
                    </a:lnTo>
                    <a:lnTo>
                      <a:pt x="78" y="1"/>
                    </a:lnTo>
                    <a:lnTo>
                      <a:pt x="89" y="12"/>
                    </a:lnTo>
                    <a:lnTo>
                      <a:pt x="98" y="23"/>
                    </a:lnTo>
                    <a:lnTo>
                      <a:pt x="101" y="40"/>
                    </a:lnTo>
                    <a:lnTo>
                      <a:pt x="100" y="52"/>
                    </a:lnTo>
                    <a:lnTo>
                      <a:pt x="97" y="65"/>
                    </a:lnTo>
                    <a:lnTo>
                      <a:pt x="92" y="76"/>
                    </a:lnTo>
                    <a:lnTo>
                      <a:pt x="88" y="85"/>
                    </a:lnTo>
                    <a:lnTo>
                      <a:pt x="78" y="97"/>
                    </a:lnTo>
                    <a:lnTo>
                      <a:pt x="66" y="104"/>
                    </a:lnTo>
                    <a:lnTo>
                      <a:pt x="55" y="109"/>
                    </a:lnTo>
                    <a:lnTo>
                      <a:pt x="40" y="109"/>
                    </a:lnTo>
                    <a:close/>
                    <a:moveTo>
                      <a:pt x="19" y="66"/>
                    </a:moveTo>
                    <a:lnTo>
                      <a:pt x="20" y="81"/>
                    </a:lnTo>
                    <a:lnTo>
                      <a:pt x="25" y="88"/>
                    </a:lnTo>
                    <a:lnTo>
                      <a:pt x="32" y="94"/>
                    </a:lnTo>
                    <a:lnTo>
                      <a:pt x="43" y="95"/>
                    </a:lnTo>
                    <a:lnTo>
                      <a:pt x="51" y="95"/>
                    </a:lnTo>
                    <a:lnTo>
                      <a:pt x="65" y="88"/>
                    </a:lnTo>
                    <a:lnTo>
                      <a:pt x="71" y="81"/>
                    </a:lnTo>
                    <a:lnTo>
                      <a:pt x="81" y="63"/>
                    </a:lnTo>
                    <a:lnTo>
                      <a:pt x="82" y="42"/>
                    </a:lnTo>
                    <a:lnTo>
                      <a:pt x="82" y="29"/>
                    </a:lnTo>
                    <a:lnTo>
                      <a:pt x="76" y="22"/>
                    </a:lnTo>
                    <a:lnTo>
                      <a:pt x="69" y="16"/>
                    </a:lnTo>
                    <a:lnTo>
                      <a:pt x="59" y="14"/>
                    </a:lnTo>
                    <a:lnTo>
                      <a:pt x="49" y="14"/>
                    </a:lnTo>
                    <a:lnTo>
                      <a:pt x="42" y="19"/>
                    </a:lnTo>
                    <a:lnTo>
                      <a:pt x="35" y="25"/>
                    </a:lnTo>
                    <a:lnTo>
                      <a:pt x="27" y="33"/>
                    </a:lnTo>
                    <a:lnTo>
                      <a:pt x="23" y="40"/>
                    </a:lnTo>
                    <a:lnTo>
                      <a:pt x="20" y="49"/>
                    </a:lnTo>
                    <a:lnTo>
                      <a:pt x="19" y="58"/>
                    </a:lnTo>
                    <a:lnTo>
                      <a:pt x="19" y="6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98" name="Freeform 200"/>
              <p:cNvSpPr/>
              <p:nvPr/>
            </p:nvSpPr>
            <p:spPr bwMode="auto">
              <a:xfrm>
                <a:off x="2896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3 h 109"/>
                  <a:gd name="T4" fmla="*/ 84 w 94"/>
                  <a:gd name="T5" fmla="*/ 19 h 109"/>
                  <a:gd name="T6" fmla="*/ 78 w 94"/>
                  <a:gd name="T7" fmla="*/ 17 h 109"/>
                  <a:gd name="T8" fmla="*/ 71 w 94"/>
                  <a:gd name="T9" fmla="*/ 14 h 109"/>
                  <a:gd name="T10" fmla="*/ 64 w 94"/>
                  <a:gd name="T11" fmla="*/ 14 h 109"/>
                  <a:gd name="T12" fmla="*/ 55 w 94"/>
                  <a:gd name="T13" fmla="*/ 14 h 109"/>
                  <a:gd name="T14" fmla="*/ 48 w 94"/>
                  <a:gd name="T15" fmla="*/ 17 h 109"/>
                  <a:gd name="T16" fmla="*/ 41 w 94"/>
                  <a:gd name="T17" fmla="*/ 20 h 109"/>
                  <a:gd name="T18" fmla="*/ 35 w 94"/>
                  <a:gd name="T19" fmla="*/ 26 h 109"/>
                  <a:gd name="T20" fmla="*/ 28 w 94"/>
                  <a:gd name="T21" fmla="*/ 35 h 109"/>
                  <a:gd name="T22" fmla="*/ 22 w 94"/>
                  <a:gd name="T23" fmla="*/ 45 h 109"/>
                  <a:gd name="T24" fmla="*/ 19 w 94"/>
                  <a:gd name="T25" fmla="*/ 56 h 109"/>
                  <a:gd name="T26" fmla="*/ 18 w 94"/>
                  <a:gd name="T27" fmla="*/ 68 h 109"/>
                  <a:gd name="T28" fmla="*/ 19 w 94"/>
                  <a:gd name="T29" fmla="*/ 81 h 109"/>
                  <a:gd name="T30" fmla="*/ 25 w 94"/>
                  <a:gd name="T31" fmla="*/ 88 h 109"/>
                  <a:gd name="T32" fmla="*/ 33 w 94"/>
                  <a:gd name="T33" fmla="*/ 94 h 109"/>
                  <a:gd name="T34" fmla="*/ 46 w 94"/>
                  <a:gd name="T35" fmla="*/ 95 h 109"/>
                  <a:gd name="T36" fmla="*/ 54 w 94"/>
                  <a:gd name="T37" fmla="*/ 95 h 109"/>
                  <a:gd name="T38" fmla="*/ 62 w 94"/>
                  <a:gd name="T39" fmla="*/ 94 h 109"/>
                  <a:gd name="T40" fmla="*/ 69 w 94"/>
                  <a:gd name="T41" fmla="*/ 91 h 109"/>
                  <a:gd name="T42" fmla="*/ 78 w 94"/>
                  <a:gd name="T43" fmla="*/ 86 h 109"/>
                  <a:gd name="T44" fmla="*/ 75 w 94"/>
                  <a:gd name="T45" fmla="*/ 104 h 109"/>
                  <a:gd name="T46" fmla="*/ 68 w 94"/>
                  <a:gd name="T47" fmla="*/ 107 h 109"/>
                  <a:gd name="T48" fmla="*/ 59 w 94"/>
                  <a:gd name="T49" fmla="*/ 108 h 109"/>
                  <a:gd name="T50" fmla="*/ 52 w 94"/>
                  <a:gd name="T51" fmla="*/ 109 h 109"/>
                  <a:gd name="T52" fmla="*/ 44 w 94"/>
                  <a:gd name="T53" fmla="*/ 109 h 109"/>
                  <a:gd name="T54" fmla="*/ 25 w 94"/>
                  <a:gd name="T55" fmla="*/ 108 h 109"/>
                  <a:gd name="T56" fmla="*/ 12 w 94"/>
                  <a:gd name="T57" fmla="*/ 99 h 109"/>
                  <a:gd name="T58" fmla="*/ 2 w 94"/>
                  <a:gd name="T59" fmla="*/ 88 h 109"/>
                  <a:gd name="T60" fmla="*/ 0 w 94"/>
                  <a:gd name="T61" fmla="*/ 69 h 109"/>
                  <a:gd name="T62" fmla="*/ 2 w 94"/>
                  <a:gd name="T63" fmla="*/ 53 h 109"/>
                  <a:gd name="T64" fmla="*/ 6 w 94"/>
                  <a:gd name="T65" fmla="*/ 40 h 109"/>
                  <a:gd name="T66" fmla="*/ 13 w 94"/>
                  <a:gd name="T67" fmla="*/ 26 h 109"/>
                  <a:gd name="T68" fmla="*/ 23 w 94"/>
                  <a:gd name="T69" fmla="*/ 14 h 109"/>
                  <a:gd name="T70" fmla="*/ 32 w 94"/>
                  <a:gd name="T71" fmla="*/ 9 h 109"/>
                  <a:gd name="T72" fmla="*/ 42 w 94"/>
                  <a:gd name="T73" fmla="*/ 3 h 109"/>
                  <a:gd name="T74" fmla="*/ 52 w 94"/>
                  <a:gd name="T75" fmla="*/ 0 h 109"/>
                  <a:gd name="T76" fmla="*/ 65 w 94"/>
                  <a:gd name="T77" fmla="*/ 0 h 109"/>
                  <a:gd name="T78" fmla="*/ 72 w 94"/>
                  <a:gd name="T79" fmla="*/ 0 h 109"/>
                  <a:gd name="T80" fmla="*/ 80 w 94"/>
                  <a:gd name="T81" fmla="*/ 1 h 109"/>
                  <a:gd name="T82" fmla="*/ 87 w 94"/>
                  <a:gd name="T83" fmla="*/ 3 h 109"/>
                  <a:gd name="T84" fmla="*/ 94 w 94"/>
                  <a:gd name="T85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09" extrusionOk="0">
                    <a:moveTo>
                      <a:pt x="94" y="6"/>
                    </a:moveTo>
                    <a:lnTo>
                      <a:pt x="91" y="23"/>
                    </a:lnTo>
                    <a:lnTo>
                      <a:pt x="84" y="19"/>
                    </a:lnTo>
                    <a:lnTo>
                      <a:pt x="78" y="17"/>
                    </a:lnTo>
                    <a:lnTo>
                      <a:pt x="71" y="14"/>
                    </a:lnTo>
                    <a:lnTo>
                      <a:pt x="64" y="14"/>
                    </a:lnTo>
                    <a:lnTo>
                      <a:pt x="55" y="14"/>
                    </a:lnTo>
                    <a:lnTo>
                      <a:pt x="48" y="17"/>
                    </a:lnTo>
                    <a:lnTo>
                      <a:pt x="41" y="20"/>
                    </a:lnTo>
                    <a:lnTo>
                      <a:pt x="35" y="26"/>
                    </a:lnTo>
                    <a:lnTo>
                      <a:pt x="28" y="35"/>
                    </a:lnTo>
                    <a:lnTo>
                      <a:pt x="22" y="45"/>
                    </a:lnTo>
                    <a:lnTo>
                      <a:pt x="19" y="56"/>
                    </a:lnTo>
                    <a:lnTo>
                      <a:pt x="18" y="68"/>
                    </a:lnTo>
                    <a:lnTo>
                      <a:pt x="19" y="81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4" y="95"/>
                    </a:lnTo>
                    <a:lnTo>
                      <a:pt x="62" y="94"/>
                    </a:lnTo>
                    <a:lnTo>
                      <a:pt x="69" y="91"/>
                    </a:lnTo>
                    <a:lnTo>
                      <a:pt x="78" y="86"/>
                    </a:lnTo>
                    <a:lnTo>
                      <a:pt x="75" y="104"/>
                    </a:lnTo>
                    <a:lnTo>
                      <a:pt x="68" y="107"/>
                    </a:lnTo>
                    <a:lnTo>
                      <a:pt x="59" y="108"/>
                    </a:lnTo>
                    <a:lnTo>
                      <a:pt x="52" y="109"/>
                    </a:lnTo>
                    <a:lnTo>
                      <a:pt x="44" y="109"/>
                    </a:lnTo>
                    <a:lnTo>
                      <a:pt x="25" y="108"/>
                    </a:lnTo>
                    <a:lnTo>
                      <a:pt x="12" y="99"/>
                    </a:lnTo>
                    <a:lnTo>
                      <a:pt x="2" y="88"/>
                    </a:lnTo>
                    <a:lnTo>
                      <a:pt x="0" y="69"/>
                    </a:lnTo>
                    <a:lnTo>
                      <a:pt x="2" y="53"/>
                    </a:lnTo>
                    <a:lnTo>
                      <a:pt x="6" y="40"/>
                    </a:lnTo>
                    <a:lnTo>
                      <a:pt x="13" y="26"/>
                    </a:lnTo>
                    <a:lnTo>
                      <a:pt x="23" y="14"/>
                    </a:lnTo>
                    <a:lnTo>
                      <a:pt x="32" y="9"/>
                    </a:lnTo>
                    <a:lnTo>
                      <a:pt x="42" y="3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2" y="0"/>
                    </a:lnTo>
                    <a:lnTo>
                      <a:pt x="80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99" name="Freeform 201"/>
              <p:cNvSpPr>
                <a:spLocks noEditPoints="1"/>
              </p:cNvSpPr>
              <p:nvPr/>
            </p:nvSpPr>
            <p:spPr bwMode="auto">
              <a:xfrm>
                <a:off x="2931" y="2659"/>
                <a:ext cx="34" cy="36"/>
              </a:xfrm>
              <a:custGeom>
                <a:avLst/>
                <a:gdLst>
                  <a:gd name="T0" fmla="*/ 83 w 100"/>
                  <a:gd name="T1" fmla="*/ 46 h 109"/>
                  <a:gd name="T2" fmla="*/ 85 w 100"/>
                  <a:gd name="T3" fmla="*/ 43 h 109"/>
                  <a:gd name="T4" fmla="*/ 85 w 100"/>
                  <a:gd name="T5" fmla="*/ 42 h 109"/>
                  <a:gd name="T6" fmla="*/ 85 w 100"/>
                  <a:gd name="T7" fmla="*/ 40 h 109"/>
                  <a:gd name="T8" fmla="*/ 85 w 100"/>
                  <a:gd name="T9" fmla="*/ 39 h 109"/>
                  <a:gd name="T10" fmla="*/ 83 w 100"/>
                  <a:gd name="T11" fmla="*/ 29 h 109"/>
                  <a:gd name="T12" fmla="*/ 77 w 100"/>
                  <a:gd name="T13" fmla="*/ 22 h 109"/>
                  <a:gd name="T14" fmla="*/ 70 w 100"/>
                  <a:gd name="T15" fmla="*/ 16 h 109"/>
                  <a:gd name="T16" fmla="*/ 59 w 100"/>
                  <a:gd name="T17" fmla="*/ 14 h 109"/>
                  <a:gd name="T18" fmla="*/ 47 w 100"/>
                  <a:gd name="T19" fmla="*/ 16 h 109"/>
                  <a:gd name="T20" fmla="*/ 37 w 100"/>
                  <a:gd name="T21" fmla="*/ 23 h 109"/>
                  <a:gd name="T22" fmla="*/ 27 w 100"/>
                  <a:gd name="T23" fmla="*/ 32 h 109"/>
                  <a:gd name="T24" fmla="*/ 21 w 100"/>
                  <a:gd name="T25" fmla="*/ 46 h 109"/>
                  <a:gd name="T26" fmla="*/ 83 w 100"/>
                  <a:gd name="T27" fmla="*/ 46 h 109"/>
                  <a:gd name="T28" fmla="*/ 99 w 100"/>
                  <a:gd name="T29" fmla="*/ 59 h 109"/>
                  <a:gd name="T30" fmla="*/ 18 w 100"/>
                  <a:gd name="T31" fmla="*/ 59 h 109"/>
                  <a:gd name="T32" fmla="*/ 18 w 100"/>
                  <a:gd name="T33" fmla="*/ 62 h 109"/>
                  <a:gd name="T34" fmla="*/ 18 w 100"/>
                  <a:gd name="T35" fmla="*/ 65 h 109"/>
                  <a:gd name="T36" fmla="*/ 17 w 100"/>
                  <a:gd name="T37" fmla="*/ 66 h 109"/>
                  <a:gd name="T38" fmla="*/ 17 w 100"/>
                  <a:gd name="T39" fmla="*/ 68 h 109"/>
                  <a:gd name="T40" fmla="*/ 18 w 100"/>
                  <a:gd name="T41" fmla="*/ 81 h 109"/>
                  <a:gd name="T42" fmla="*/ 25 w 100"/>
                  <a:gd name="T43" fmla="*/ 88 h 109"/>
                  <a:gd name="T44" fmla="*/ 34 w 100"/>
                  <a:gd name="T45" fmla="*/ 94 h 109"/>
                  <a:gd name="T46" fmla="*/ 49 w 100"/>
                  <a:gd name="T47" fmla="*/ 95 h 109"/>
                  <a:gd name="T48" fmla="*/ 59 w 100"/>
                  <a:gd name="T49" fmla="*/ 95 h 109"/>
                  <a:gd name="T50" fmla="*/ 69 w 100"/>
                  <a:gd name="T51" fmla="*/ 92 h 109"/>
                  <a:gd name="T52" fmla="*/ 79 w 100"/>
                  <a:gd name="T53" fmla="*/ 89 h 109"/>
                  <a:gd name="T54" fmla="*/ 87 w 100"/>
                  <a:gd name="T55" fmla="*/ 85 h 109"/>
                  <a:gd name="T56" fmla="*/ 85 w 100"/>
                  <a:gd name="T57" fmla="*/ 102 h 109"/>
                  <a:gd name="T58" fmla="*/ 76 w 100"/>
                  <a:gd name="T59" fmla="*/ 107 h 109"/>
                  <a:gd name="T60" fmla="*/ 66 w 100"/>
                  <a:gd name="T61" fmla="*/ 108 h 109"/>
                  <a:gd name="T62" fmla="*/ 56 w 100"/>
                  <a:gd name="T63" fmla="*/ 109 h 109"/>
                  <a:gd name="T64" fmla="*/ 46 w 100"/>
                  <a:gd name="T65" fmla="*/ 109 h 109"/>
                  <a:gd name="T66" fmla="*/ 25 w 100"/>
                  <a:gd name="T67" fmla="*/ 108 h 109"/>
                  <a:gd name="T68" fmla="*/ 11 w 100"/>
                  <a:gd name="T69" fmla="*/ 99 h 109"/>
                  <a:gd name="T70" fmla="*/ 2 w 100"/>
                  <a:gd name="T71" fmla="*/ 88 h 109"/>
                  <a:gd name="T72" fmla="*/ 0 w 100"/>
                  <a:gd name="T73" fmla="*/ 71 h 109"/>
                  <a:gd name="T74" fmla="*/ 1 w 100"/>
                  <a:gd name="T75" fmla="*/ 53 h 109"/>
                  <a:gd name="T76" fmla="*/ 5 w 100"/>
                  <a:gd name="T77" fmla="*/ 39 h 109"/>
                  <a:gd name="T78" fmla="*/ 12 w 100"/>
                  <a:gd name="T79" fmla="*/ 26 h 109"/>
                  <a:gd name="T80" fmla="*/ 23 w 100"/>
                  <a:gd name="T81" fmla="*/ 14 h 109"/>
                  <a:gd name="T82" fmla="*/ 31 w 100"/>
                  <a:gd name="T83" fmla="*/ 7 h 109"/>
                  <a:gd name="T84" fmla="*/ 40 w 100"/>
                  <a:gd name="T85" fmla="*/ 3 h 109"/>
                  <a:gd name="T86" fmla="*/ 51 w 100"/>
                  <a:gd name="T87" fmla="*/ 0 h 109"/>
                  <a:gd name="T88" fmla="*/ 61 w 100"/>
                  <a:gd name="T89" fmla="*/ 0 h 109"/>
                  <a:gd name="T90" fmla="*/ 79 w 100"/>
                  <a:gd name="T91" fmla="*/ 1 h 109"/>
                  <a:gd name="T92" fmla="*/ 90 w 100"/>
                  <a:gd name="T93" fmla="*/ 10 h 109"/>
                  <a:gd name="T94" fmla="*/ 99 w 100"/>
                  <a:gd name="T95" fmla="*/ 22 h 109"/>
                  <a:gd name="T96" fmla="*/ 100 w 100"/>
                  <a:gd name="T97" fmla="*/ 39 h 109"/>
                  <a:gd name="T98" fmla="*/ 100 w 100"/>
                  <a:gd name="T99" fmla="*/ 43 h 109"/>
                  <a:gd name="T100" fmla="*/ 100 w 100"/>
                  <a:gd name="T101" fmla="*/ 49 h 109"/>
                  <a:gd name="T102" fmla="*/ 99 w 100"/>
                  <a:gd name="T103" fmla="*/ 53 h 109"/>
                  <a:gd name="T104" fmla="*/ 99 w 100"/>
                  <a:gd name="T105" fmla="*/ 5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109" extrusionOk="0">
                    <a:moveTo>
                      <a:pt x="83" y="46"/>
                    </a:moveTo>
                    <a:lnTo>
                      <a:pt x="85" y="43"/>
                    </a:lnTo>
                    <a:lnTo>
                      <a:pt x="85" y="42"/>
                    </a:lnTo>
                    <a:lnTo>
                      <a:pt x="85" y="40"/>
                    </a:lnTo>
                    <a:lnTo>
                      <a:pt x="85" y="39"/>
                    </a:lnTo>
                    <a:lnTo>
                      <a:pt x="83" y="29"/>
                    </a:lnTo>
                    <a:lnTo>
                      <a:pt x="77" y="22"/>
                    </a:lnTo>
                    <a:lnTo>
                      <a:pt x="70" y="16"/>
                    </a:lnTo>
                    <a:lnTo>
                      <a:pt x="59" y="14"/>
                    </a:lnTo>
                    <a:lnTo>
                      <a:pt x="47" y="16"/>
                    </a:lnTo>
                    <a:lnTo>
                      <a:pt x="37" y="23"/>
                    </a:lnTo>
                    <a:lnTo>
                      <a:pt x="27" y="32"/>
                    </a:lnTo>
                    <a:lnTo>
                      <a:pt x="21" y="46"/>
                    </a:lnTo>
                    <a:lnTo>
                      <a:pt x="83" y="46"/>
                    </a:lnTo>
                    <a:close/>
                    <a:moveTo>
                      <a:pt x="99" y="59"/>
                    </a:moveTo>
                    <a:lnTo>
                      <a:pt x="18" y="59"/>
                    </a:lnTo>
                    <a:lnTo>
                      <a:pt x="18" y="62"/>
                    </a:lnTo>
                    <a:lnTo>
                      <a:pt x="18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8" y="81"/>
                    </a:lnTo>
                    <a:lnTo>
                      <a:pt x="25" y="88"/>
                    </a:lnTo>
                    <a:lnTo>
                      <a:pt x="34" y="94"/>
                    </a:lnTo>
                    <a:lnTo>
                      <a:pt x="49" y="95"/>
                    </a:lnTo>
                    <a:lnTo>
                      <a:pt x="59" y="95"/>
                    </a:lnTo>
                    <a:lnTo>
                      <a:pt x="69" y="92"/>
                    </a:lnTo>
                    <a:lnTo>
                      <a:pt x="79" y="89"/>
                    </a:lnTo>
                    <a:lnTo>
                      <a:pt x="87" y="85"/>
                    </a:lnTo>
                    <a:lnTo>
                      <a:pt x="85" y="102"/>
                    </a:lnTo>
                    <a:lnTo>
                      <a:pt x="76" y="107"/>
                    </a:lnTo>
                    <a:lnTo>
                      <a:pt x="66" y="108"/>
                    </a:lnTo>
                    <a:lnTo>
                      <a:pt x="56" y="109"/>
                    </a:lnTo>
                    <a:lnTo>
                      <a:pt x="46" y="109"/>
                    </a:lnTo>
                    <a:lnTo>
                      <a:pt x="25" y="108"/>
                    </a:lnTo>
                    <a:lnTo>
                      <a:pt x="11" y="99"/>
                    </a:lnTo>
                    <a:lnTo>
                      <a:pt x="2" y="88"/>
                    </a:lnTo>
                    <a:lnTo>
                      <a:pt x="0" y="71"/>
                    </a:lnTo>
                    <a:lnTo>
                      <a:pt x="1" y="53"/>
                    </a:lnTo>
                    <a:lnTo>
                      <a:pt x="5" y="39"/>
                    </a:lnTo>
                    <a:lnTo>
                      <a:pt x="12" y="26"/>
                    </a:lnTo>
                    <a:lnTo>
                      <a:pt x="23" y="14"/>
                    </a:lnTo>
                    <a:lnTo>
                      <a:pt x="31" y="7"/>
                    </a:lnTo>
                    <a:lnTo>
                      <a:pt x="40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9" y="1"/>
                    </a:lnTo>
                    <a:lnTo>
                      <a:pt x="90" y="10"/>
                    </a:lnTo>
                    <a:lnTo>
                      <a:pt x="99" y="22"/>
                    </a:lnTo>
                    <a:lnTo>
                      <a:pt x="100" y="39"/>
                    </a:lnTo>
                    <a:lnTo>
                      <a:pt x="100" y="43"/>
                    </a:lnTo>
                    <a:lnTo>
                      <a:pt x="100" y="49"/>
                    </a:lnTo>
                    <a:lnTo>
                      <a:pt x="99" y="53"/>
                    </a:lnTo>
                    <a:lnTo>
                      <a:pt x="99" y="59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00" name="Freeform 202"/>
              <p:cNvSpPr/>
              <p:nvPr/>
            </p:nvSpPr>
            <p:spPr bwMode="auto">
              <a:xfrm>
                <a:off x="2969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6 w 94"/>
                  <a:gd name="T7" fmla="*/ 16 h 109"/>
                  <a:gd name="T8" fmla="*/ 68 w 94"/>
                  <a:gd name="T9" fmla="*/ 14 h 109"/>
                  <a:gd name="T10" fmla="*/ 60 w 94"/>
                  <a:gd name="T11" fmla="*/ 14 h 109"/>
                  <a:gd name="T12" fmla="*/ 47 w 94"/>
                  <a:gd name="T13" fmla="*/ 14 h 109"/>
                  <a:gd name="T14" fmla="*/ 39 w 94"/>
                  <a:gd name="T15" fmla="*/ 19 h 109"/>
                  <a:gd name="T16" fmla="*/ 32 w 94"/>
                  <a:gd name="T17" fmla="*/ 25 h 109"/>
                  <a:gd name="T18" fmla="*/ 30 w 94"/>
                  <a:gd name="T19" fmla="*/ 32 h 109"/>
                  <a:gd name="T20" fmla="*/ 32 w 94"/>
                  <a:gd name="T21" fmla="*/ 36 h 109"/>
                  <a:gd name="T22" fmla="*/ 40 w 94"/>
                  <a:gd name="T23" fmla="*/ 43 h 109"/>
                  <a:gd name="T24" fmla="*/ 49 w 94"/>
                  <a:gd name="T25" fmla="*/ 46 h 109"/>
                  <a:gd name="T26" fmla="*/ 50 w 94"/>
                  <a:gd name="T27" fmla="*/ 46 h 109"/>
                  <a:gd name="T28" fmla="*/ 52 w 94"/>
                  <a:gd name="T29" fmla="*/ 46 h 109"/>
                  <a:gd name="T30" fmla="*/ 56 w 94"/>
                  <a:gd name="T31" fmla="*/ 48 h 109"/>
                  <a:gd name="T32" fmla="*/ 72 w 94"/>
                  <a:gd name="T33" fmla="*/ 53 h 109"/>
                  <a:gd name="T34" fmla="*/ 79 w 94"/>
                  <a:gd name="T35" fmla="*/ 58 h 109"/>
                  <a:gd name="T36" fmla="*/ 85 w 94"/>
                  <a:gd name="T37" fmla="*/ 63 h 109"/>
                  <a:gd name="T38" fmla="*/ 85 w 94"/>
                  <a:gd name="T39" fmla="*/ 72 h 109"/>
                  <a:gd name="T40" fmla="*/ 85 w 94"/>
                  <a:gd name="T41" fmla="*/ 81 h 109"/>
                  <a:gd name="T42" fmla="*/ 78 w 94"/>
                  <a:gd name="T43" fmla="*/ 94 h 109"/>
                  <a:gd name="T44" fmla="*/ 72 w 94"/>
                  <a:gd name="T45" fmla="*/ 99 h 109"/>
                  <a:gd name="T46" fmla="*/ 58 w 94"/>
                  <a:gd name="T47" fmla="*/ 108 h 109"/>
                  <a:gd name="T48" fmla="*/ 37 w 94"/>
                  <a:gd name="T49" fmla="*/ 109 h 109"/>
                  <a:gd name="T50" fmla="*/ 29 w 94"/>
                  <a:gd name="T51" fmla="*/ 109 h 109"/>
                  <a:gd name="T52" fmla="*/ 20 w 94"/>
                  <a:gd name="T53" fmla="*/ 108 h 109"/>
                  <a:gd name="T54" fmla="*/ 10 w 94"/>
                  <a:gd name="T55" fmla="*/ 107 h 109"/>
                  <a:gd name="T56" fmla="*/ 0 w 94"/>
                  <a:gd name="T57" fmla="*/ 104 h 109"/>
                  <a:gd name="T58" fmla="*/ 3 w 94"/>
                  <a:gd name="T59" fmla="*/ 85 h 109"/>
                  <a:gd name="T60" fmla="*/ 13 w 94"/>
                  <a:gd name="T61" fmla="*/ 91 h 109"/>
                  <a:gd name="T62" fmla="*/ 22 w 94"/>
                  <a:gd name="T63" fmla="*/ 94 h 109"/>
                  <a:gd name="T64" fmla="*/ 30 w 94"/>
                  <a:gd name="T65" fmla="*/ 95 h 109"/>
                  <a:gd name="T66" fmla="*/ 39 w 94"/>
                  <a:gd name="T67" fmla="*/ 95 h 109"/>
                  <a:gd name="T68" fmla="*/ 52 w 94"/>
                  <a:gd name="T69" fmla="*/ 95 h 109"/>
                  <a:gd name="T70" fmla="*/ 60 w 94"/>
                  <a:gd name="T71" fmla="*/ 91 h 109"/>
                  <a:gd name="T72" fmla="*/ 66 w 94"/>
                  <a:gd name="T73" fmla="*/ 84 h 109"/>
                  <a:gd name="T74" fmla="*/ 68 w 94"/>
                  <a:gd name="T75" fmla="*/ 76 h 109"/>
                  <a:gd name="T76" fmla="*/ 66 w 94"/>
                  <a:gd name="T77" fmla="*/ 72 h 109"/>
                  <a:gd name="T78" fmla="*/ 56 w 94"/>
                  <a:gd name="T79" fmla="*/ 65 h 109"/>
                  <a:gd name="T80" fmla="*/ 47 w 94"/>
                  <a:gd name="T81" fmla="*/ 62 h 109"/>
                  <a:gd name="T82" fmla="*/ 45 w 94"/>
                  <a:gd name="T83" fmla="*/ 62 h 109"/>
                  <a:gd name="T84" fmla="*/ 39 w 94"/>
                  <a:gd name="T85" fmla="*/ 61 h 109"/>
                  <a:gd name="T86" fmla="*/ 27 w 94"/>
                  <a:gd name="T87" fmla="*/ 56 h 109"/>
                  <a:gd name="T88" fmla="*/ 20 w 94"/>
                  <a:gd name="T89" fmla="*/ 50 h 109"/>
                  <a:gd name="T90" fmla="*/ 14 w 94"/>
                  <a:gd name="T91" fmla="*/ 45 h 109"/>
                  <a:gd name="T92" fmla="*/ 14 w 94"/>
                  <a:gd name="T93" fmla="*/ 36 h 109"/>
                  <a:gd name="T94" fmla="*/ 16 w 94"/>
                  <a:gd name="T95" fmla="*/ 20 h 109"/>
                  <a:gd name="T96" fmla="*/ 26 w 94"/>
                  <a:gd name="T97" fmla="*/ 10 h 109"/>
                  <a:gd name="T98" fmla="*/ 40 w 94"/>
                  <a:gd name="T99" fmla="*/ 1 h 109"/>
                  <a:gd name="T100" fmla="*/ 60 w 94"/>
                  <a:gd name="T101" fmla="*/ 0 h 109"/>
                  <a:gd name="T102" fmla="*/ 69 w 94"/>
                  <a:gd name="T103" fmla="*/ 0 h 109"/>
                  <a:gd name="T104" fmla="*/ 78 w 94"/>
                  <a:gd name="T105" fmla="*/ 1 h 109"/>
                  <a:gd name="T106" fmla="*/ 85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 extrusionOk="0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6" y="16"/>
                    </a:lnTo>
                    <a:lnTo>
                      <a:pt x="68" y="14"/>
                    </a:lnTo>
                    <a:lnTo>
                      <a:pt x="60" y="14"/>
                    </a:lnTo>
                    <a:lnTo>
                      <a:pt x="47" y="14"/>
                    </a:lnTo>
                    <a:lnTo>
                      <a:pt x="39" y="19"/>
                    </a:lnTo>
                    <a:lnTo>
                      <a:pt x="32" y="25"/>
                    </a:lnTo>
                    <a:lnTo>
                      <a:pt x="30" y="32"/>
                    </a:lnTo>
                    <a:lnTo>
                      <a:pt x="32" y="36"/>
                    </a:lnTo>
                    <a:lnTo>
                      <a:pt x="40" y="43"/>
                    </a:lnTo>
                    <a:lnTo>
                      <a:pt x="49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6" y="48"/>
                    </a:lnTo>
                    <a:lnTo>
                      <a:pt x="72" y="53"/>
                    </a:lnTo>
                    <a:lnTo>
                      <a:pt x="79" y="58"/>
                    </a:lnTo>
                    <a:lnTo>
                      <a:pt x="85" y="63"/>
                    </a:lnTo>
                    <a:lnTo>
                      <a:pt x="85" y="72"/>
                    </a:lnTo>
                    <a:lnTo>
                      <a:pt x="85" y="81"/>
                    </a:lnTo>
                    <a:lnTo>
                      <a:pt x="78" y="94"/>
                    </a:lnTo>
                    <a:lnTo>
                      <a:pt x="72" y="99"/>
                    </a:lnTo>
                    <a:lnTo>
                      <a:pt x="58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3" y="85"/>
                    </a:lnTo>
                    <a:lnTo>
                      <a:pt x="13" y="91"/>
                    </a:lnTo>
                    <a:lnTo>
                      <a:pt x="22" y="94"/>
                    </a:lnTo>
                    <a:lnTo>
                      <a:pt x="30" y="95"/>
                    </a:lnTo>
                    <a:lnTo>
                      <a:pt x="39" y="95"/>
                    </a:lnTo>
                    <a:lnTo>
                      <a:pt x="52" y="95"/>
                    </a:lnTo>
                    <a:lnTo>
                      <a:pt x="60" y="91"/>
                    </a:lnTo>
                    <a:lnTo>
                      <a:pt x="66" y="84"/>
                    </a:lnTo>
                    <a:lnTo>
                      <a:pt x="68" y="76"/>
                    </a:lnTo>
                    <a:lnTo>
                      <a:pt x="66" y="72"/>
                    </a:lnTo>
                    <a:lnTo>
                      <a:pt x="56" y="65"/>
                    </a:lnTo>
                    <a:lnTo>
                      <a:pt x="47" y="62"/>
                    </a:lnTo>
                    <a:lnTo>
                      <a:pt x="45" y="62"/>
                    </a:lnTo>
                    <a:lnTo>
                      <a:pt x="39" y="61"/>
                    </a:lnTo>
                    <a:lnTo>
                      <a:pt x="27" y="56"/>
                    </a:lnTo>
                    <a:lnTo>
                      <a:pt x="20" y="50"/>
                    </a:lnTo>
                    <a:lnTo>
                      <a:pt x="14" y="45"/>
                    </a:lnTo>
                    <a:lnTo>
                      <a:pt x="14" y="36"/>
                    </a:lnTo>
                    <a:lnTo>
                      <a:pt x="16" y="20"/>
                    </a:lnTo>
                    <a:lnTo>
                      <a:pt x="26" y="10"/>
                    </a:lnTo>
                    <a:lnTo>
                      <a:pt x="40" y="1"/>
                    </a:lnTo>
                    <a:lnTo>
                      <a:pt x="60" y="0"/>
                    </a:lnTo>
                    <a:lnTo>
                      <a:pt x="69" y="0"/>
                    </a:lnTo>
                    <a:lnTo>
                      <a:pt x="78" y="1"/>
                    </a:lnTo>
                    <a:lnTo>
                      <a:pt x="85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01" name="Freeform 203"/>
              <p:cNvSpPr/>
              <p:nvPr/>
            </p:nvSpPr>
            <p:spPr bwMode="auto">
              <a:xfrm>
                <a:off x="3002" y="2659"/>
                <a:ext cx="31" cy="36"/>
              </a:xfrm>
              <a:custGeom>
                <a:avLst/>
                <a:gdLst>
                  <a:gd name="T0" fmla="*/ 94 w 94"/>
                  <a:gd name="T1" fmla="*/ 6 h 109"/>
                  <a:gd name="T2" fmla="*/ 91 w 94"/>
                  <a:gd name="T3" fmla="*/ 22 h 109"/>
                  <a:gd name="T4" fmla="*/ 84 w 94"/>
                  <a:gd name="T5" fmla="*/ 19 h 109"/>
                  <a:gd name="T6" fmla="*/ 77 w 94"/>
                  <a:gd name="T7" fmla="*/ 16 h 109"/>
                  <a:gd name="T8" fmla="*/ 70 w 94"/>
                  <a:gd name="T9" fmla="*/ 14 h 109"/>
                  <a:gd name="T10" fmla="*/ 61 w 94"/>
                  <a:gd name="T11" fmla="*/ 14 h 109"/>
                  <a:gd name="T12" fmla="*/ 49 w 94"/>
                  <a:gd name="T13" fmla="*/ 14 h 109"/>
                  <a:gd name="T14" fmla="*/ 39 w 94"/>
                  <a:gd name="T15" fmla="*/ 19 h 109"/>
                  <a:gd name="T16" fmla="*/ 34 w 94"/>
                  <a:gd name="T17" fmla="*/ 25 h 109"/>
                  <a:gd name="T18" fmla="*/ 32 w 94"/>
                  <a:gd name="T19" fmla="*/ 32 h 109"/>
                  <a:gd name="T20" fmla="*/ 32 w 94"/>
                  <a:gd name="T21" fmla="*/ 36 h 109"/>
                  <a:gd name="T22" fmla="*/ 42 w 94"/>
                  <a:gd name="T23" fmla="*/ 43 h 109"/>
                  <a:gd name="T24" fmla="*/ 51 w 94"/>
                  <a:gd name="T25" fmla="*/ 46 h 109"/>
                  <a:gd name="T26" fmla="*/ 51 w 94"/>
                  <a:gd name="T27" fmla="*/ 46 h 109"/>
                  <a:gd name="T28" fmla="*/ 52 w 94"/>
                  <a:gd name="T29" fmla="*/ 46 h 109"/>
                  <a:gd name="T30" fmla="*/ 58 w 94"/>
                  <a:gd name="T31" fmla="*/ 48 h 109"/>
                  <a:gd name="T32" fmla="*/ 74 w 94"/>
                  <a:gd name="T33" fmla="*/ 53 h 109"/>
                  <a:gd name="T34" fmla="*/ 81 w 94"/>
                  <a:gd name="T35" fmla="*/ 58 h 109"/>
                  <a:gd name="T36" fmla="*/ 85 w 94"/>
                  <a:gd name="T37" fmla="*/ 63 h 109"/>
                  <a:gd name="T38" fmla="*/ 87 w 94"/>
                  <a:gd name="T39" fmla="*/ 72 h 109"/>
                  <a:gd name="T40" fmla="*/ 85 w 94"/>
                  <a:gd name="T41" fmla="*/ 81 h 109"/>
                  <a:gd name="T42" fmla="*/ 80 w 94"/>
                  <a:gd name="T43" fmla="*/ 94 h 109"/>
                  <a:gd name="T44" fmla="*/ 74 w 94"/>
                  <a:gd name="T45" fmla="*/ 99 h 109"/>
                  <a:gd name="T46" fmla="*/ 58 w 94"/>
                  <a:gd name="T47" fmla="*/ 108 h 109"/>
                  <a:gd name="T48" fmla="*/ 39 w 94"/>
                  <a:gd name="T49" fmla="*/ 109 h 109"/>
                  <a:gd name="T50" fmla="*/ 31 w 94"/>
                  <a:gd name="T51" fmla="*/ 109 h 109"/>
                  <a:gd name="T52" fmla="*/ 21 w 94"/>
                  <a:gd name="T53" fmla="*/ 108 h 109"/>
                  <a:gd name="T54" fmla="*/ 12 w 94"/>
                  <a:gd name="T55" fmla="*/ 107 h 109"/>
                  <a:gd name="T56" fmla="*/ 0 w 94"/>
                  <a:gd name="T57" fmla="*/ 104 h 109"/>
                  <a:gd name="T58" fmla="*/ 5 w 94"/>
                  <a:gd name="T59" fmla="*/ 85 h 109"/>
                  <a:gd name="T60" fmla="*/ 13 w 94"/>
                  <a:gd name="T61" fmla="*/ 91 h 109"/>
                  <a:gd name="T62" fmla="*/ 23 w 94"/>
                  <a:gd name="T63" fmla="*/ 94 h 109"/>
                  <a:gd name="T64" fmla="*/ 32 w 94"/>
                  <a:gd name="T65" fmla="*/ 95 h 109"/>
                  <a:gd name="T66" fmla="*/ 41 w 94"/>
                  <a:gd name="T67" fmla="*/ 95 h 109"/>
                  <a:gd name="T68" fmla="*/ 52 w 94"/>
                  <a:gd name="T69" fmla="*/ 95 h 109"/>
                  <a:gd name="T70" fmla="*/ 61 w 94"/>
                  <a:gd name="T71" fmla="*/ 91 h 109"/>
                  <a:gd name="T72" fmla="*/ 68 w 94"/>
                  <a:gd name="T73" fmla="*/ 84 h 109"/>
                  <a:gd name="T74" fmla="*/ 70 w 94"/>
                  <a:gd name="T75" fmla="*/ 76 h 109"/>
                  <a:gd name="T76" fmla="*/ 68 w 94"/>
                  <a:gd name="T77" fmla="*/ 72 h 109"/>
                  <a:gd name="T78" fmla="*/ 58 w 94"/>
                  <a:gd name="T79" fmla="*/ 65 h 109"/>
                  <a:gd name="T80" fmla="*/ 48 w 94"/>
                  <a:gd name="T81" fmla="*/ 62 h 109"/>
                  <a:gd name="T82" fmla="*/ 46 w 94"/>
                  <a:gd name="T83" fmla="*/ 62 h 109"/>
                  <a:gd name="T84" fmla="*/ 41 w 94"/>
                  <a:gd name="T85" fmla="*/ 61 h 109"/>
                  <a:gd name="T86" fmla="*/ 29 w 94"/>
                  <a:gd name="T87" fmla="*/ 56 h 109"/>
                  <a:gd name="T88" fmla="*/ 21 w 94"/>
                  <a:gd name="T89" fmla="*/ 50 h 109"/>
                  <a:gd name="T90" fmla="*/ 16 w 94"/>
                  <a:gd name="T91" fmla="*/ 45 h 109"/>
                  <a:gd name="T92" fmla="*/ 15 w 94"/>
                  <a:gd name="T93" fmla="*/ 36 h 109"/>
                  <a:gd name="T94" fmla="*/ 18 w 94"/>
                  <a:gd name="T95" fmla="*/ 20 h 109"/>
                  <a:gd name="T96" fmla="*/ 28 w 94"/>
                  <a:gd name="T97" fmla="*/ 10 h 109"/>
                  <a:gd name="T98" fmla="*/ 42 w 94"/>
                  <a:gd name="T99" fmla="*/ 1 h 109"/>
                  <a:gd name="T100" fmla="*/ 62 w 94"/>
                  <a:gd name="T101" fmla="*/ 0 h 109"/>
                  <a:gd name="T102" fmla="*/ 71 w 94"/>
                  <a:gd name="T103" fmla="*/ 0 h 109"/>
                  <a:gd name="T104" fmla="*/ 78 w 94"/>
                  <a:gd name="T105" fmla="*/ 1 h 109"/>
                  <a:gd name="T106" fmla="*/ 87 w 94"/>
                  <a:gd name="T107" fmla="*/ 3 h 109"/>
                  <a:gd name="T108" fmla="*/ 94 w 94"/>
                  <a:gd name="T109" fmla="*/ 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09" extrusionOk="0">
                    <a:moveTo>
                      <a:pt x="94" y="6"/>
                    </a:moveTo>
                    <a:lnTo>
                      <a:pt x="91" y="22"/>
                    </a:lnTo>
                    <a:lnTo>
                      <a:pt x="84" y="19"/>
                    </a:lnTo>
                    <a:lnTo>
                      <a:pt x="77" y="16"/>
                    </a:lnTo>
                    <a:lnTo>
                      <a:pt x="70" y="14"/>
                    </a:lnTo>
                    <a:lnTo>
                      <a:pt x="61" y="14"/>
                    </a:lnTo>
                    <a:lnTo>
                      <a:pt x="49" y="14"/>
                    </a:lnTo>
                    <a:lnTo>
                      <a:pt x="39" y="19"/>
                    </a:lnTo>
                    <a:lnTo>
                      <a:pt x="34" y="25"/>
                    </a:lnTo>
                    <a:lnTo>
                      <a:pt x="32" y="32"/>
                    </a:lnTo>
                    <a:lnTo>
                      <a:pt x="32" y="36"/>
                    </a:lnTo>
                    <a:lnTo>
                      <a:pt x="42" y="43"/>
                    </a:lnTo>
                    <a:lnTo>
                      <a:pt x="51" y="46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8" y="48"/>
                    </a:lnTo>
                    <a:lnTo>
                      <a:pt x="74" y="53"/>
                    </a:lnTo>
                    <a:lnTo>
                      <a:pt x="81" y="58"/>
                    </a:lnTo>
                    <a:lnTo>
                      <a:pt x="85" y="63"/>
                    </a:lnTo>
                    <a:lnTo>
                      <a:pt x="87" y="72"/>
                    </a:lnTo>
                    <a:lnTo>
                      <a:pt x="85" y="81"/>
                    </a:lnTo>
                    <a:lnTo>
                      <a:pt x="80" y="94"/>
                    </a:lnTo>
                    <a:lnTo>
                      <a:pt x="74" y="99"/>
                    </a:lnTo>
                    <a:lnTo>
                      <a:pt x="58" y="108"/>
                    </a:lnTo>
                    <a:lnTo>
                      <a:pt x="39" y="109"/>
                    </a:lnTo>
                    <a:lnTo>
                      <a:pt x="31" y="109"/>
                    </a:lnTo>
                    <a:lnTo>
                      <a:pt x="21" y="108"/>
                    </a:lnTo>
                    <a:lnTo>
                      <a:pt x="12" y="107"/>
                    </a:lnTo>
                    <a:lnTo>
                      <a:pt x="0" y="104"/>
                    </a:lnTo>
                    <a:lnTo>
                      <a:pt x="5" y="85"/>
                    </a:lnTo>
                    <a:lnTo>
                      <a:pt x="13" y="91"/>
                    </a:lnTo>
                    <a:lnTo>
                      <a:pt x="23" y="94"/>
                    </a:lnTo>
                    <a:lnTo>
                      <a:pt x="32" y="95"/>
                    </a:lnTo>
                    <a:lnTo>
                      <a:pt x="41" y="95"/>
                    </a:lnTo>
                    <a:lnTo>
                      <a:pt x="52" y="95"/>
                    </a:lnTo>
                    <a:lnTo>
                      <a:pt x="61" y="91"/>
                    </a:lnTo>
                    <a:lnTo>
                      <a:pt x="68" y="84"/>
                    </a:lnTo>
                    <a:lnTo>
                      <a:pt x="70" y="76"/>
                    </a:lnTo>
                    <a:lnTo>
                      <a:pt x="68" y="72"/>
                    </a:lnTo>
                    <a:lnTo>
                      <a:pt x="58" y="65"/>
                    </a:lnTo>
                    <a:lnTo>
                      <a:pt x="48" y="62"/>
                    </a:lnTo>
                    <a:lnTo>
                      <a:pt x="46" y="62"/>
                    </a:lnTo>
                    <a:lnTo>
                      <a:pt x="41" y="61"/>
                    </a:lnTo>
                    <a:lnTo>
                      <a:pt x="29" y="56"/>
                    </a:lnTo>
                    <a:lnTo>
                      <a:pt x="21" y="50"/>
                    </a:lnTo>
                    <a:lnTo>
                      <a:pt x="16" y="45"/>
                    </a:lnTo>
                    <a:lnTo>
                      <a:pt x="15" y="36"/>
                    </a:lnTo>
                    <a:lnTo>
                      <a:pt x="18" y="20"/>
                    </a:lnTo>
                    <a:lnTo>
                      <a:pt x="28" y="10"/>
                    </a:lnTo>
                    <a:lnTo>
                      <a:pt x="42" y="1"/>
                    </a:lnTo>
                    <a:lnTo>
                      <a:pt x="62" y="0"/>
                    </a:lnTo>
                    <a:lnTo>
                      <a:pt x="71" y="0"/>
                    </a:lnTo>
                    <a:lnTo>
                      <a:pt x="78" y="1"/>
                    </a:lnTo>
                    <a:lnTo>
                      <a:pt x="87" y="3"/>
                    </a:lnTo>
                    <a:lnTo>
                      <a:pt x="94" y="6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02" name="Freeform 204"/>
              <p:cNvSpPr/>
              <p:nvPr/>
            </p:nvSpPr>
            <p:spPr bwMode="auto">
              <a:xfrm>
                <a:off x="2793" y="3013"/>
                <a:ext cx="33" cy="46"/>
              </a:xfrm>
              <a:custGeom>
                <a:avLst/>
                <a:gdLst>
                  <a:gd name="T0" fmla="*/ 0 w 100"/>
                  <a:gd name="T1" fmla="*/ 0 h 140"/>
                  <a:gd name="T2" fmla="*/ 97 w 100"/>
                  <a:gd name="T3" fmla="*/ 0 h 140"/>
                  <a:gd name="T4" fmla="*/ 97 w 100"/>
                  <a:gd name="T5" fmla="*/ 26 h 140"/>
                  <a:gd name="T6" fmla="*/ 36 w 100"/>
                  <a:gd name="T7" fmla="*/ 26 h 140"/>
                  <a:gd name="T8" fmla="*/ 36 w 100"/>
                  <a:gd name="T9" fmla="*/ 54 h 140"/>
                  <a:gd name="T10" fmla="*/ 94 w 100"/>
                  <a:gd name="T11" fmla="*/ 54 h 140"/>
                  <a:gd name="T12" fmla="*/ 94 w 100"/>
                  <a:gd name="T13" fmla="*/ 80 h 140"/>
                  <a:gd name="T14" fmla="*/ 36 w 100"/>
                  <a:gd name="T15" fmla="*/ 80 h 140"/>
                  <a:gd name="T16" fmla="*/ 36 w 100"/>
                  <a:gd name="T17" fmla="*/ 113 h 140"/>
                  <a:gd name="T18" fmla="*/ 100 w 100"/>
                  <a:gd name="T19" fmla="*/ 113 h 140"/>
                  <a:gd name="T20" fmla="*/ 100 w 100"/>
                  <a:gd name="T21" fmla="*/ 140 h 140"/>
                  <a:gd name="T22" fmla="*/ 0 w 100"/>
                  <a:gd name="T23" fmla="*/ 140 h 140"/>
                  <a:gd name="T24" fmla="*/ 0 w 100"/>
                  <a:gd name="T2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0" extrusionOk="0">
                    <a:moveTo>
                      <a:pt x="0" y="0"/>
                    </a:moveTo>
                    <a:lnTo>
                      <a:pt x="97" y="0"/>
                    </a:lnTo>
                    <a:lnTo>
                      <a:pt x="97" y="26"/>
                    </a:lnTo>
                    <a:lnTo>
                      <a:pt x="36" y="26"/>
                    </a:lnTo>
                    <a:lnTo>
                      <a:pt x="36" y="54"/>
                    </a:lnTo>
                    <a:lnTo>
                      <a:pt x="94" y="54"/>
                    </a:lnTo>
                    <a:lnTo>
                      <a:pt x="94" y="80"/>
                    </a:lnTo>
                    <a:lnTo>
                      <a:pt x="36" y="80"/>
                    </a:lnTo>
                    <a:lnTo>
                      <a:pt x="36" y="113"/>
                    </a:lnTo>
                    <a:lnTo>
                      <a:pt x="100" y="113"/>
                    </a:lnTo>
                    <a:lnTo>
                      <a:pt x="100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</p:grpSp>
        <p:grpSp>
          <p:nvGrpSpPr>
            <p:cNvPr id="203" name="Group 406"/>
            <p:cNvGrpSpPr/>
            <p:nvPr/>
          </p:nvGrpSpPr>
          <p:grpSpPr bwMode="auto">
            <a:xfrm>
              <a:off x="2233613" y="1546226"/>
              <a:ext cx="4779963" cy="3781425"/>
              <a:chOff x="1407" y="974"/>
              <a:chExt cx="3011" cy="2382"/>
            </a:xfrm>
          </p:grpSpPr>
          <p:sp>
            <p:nvSpPr>
              <p:cNvPr id="204" name="Freeform 206"/>
              <p:cNvSpPr/>
              <p:nvPr/>
            </p:nvSpPr>
            <p:spPr bwMode="auto">
              <a:xfrm>
                <a:off x="2832" y="3024"/>
                <a:ext cx="39" cy="35"/>
              </a:xfrm>
              <a:custGeom>
                <a:avLst/>
                <a:gdLst>
                  <a:gd name="T0" fmla="*/ 39 w 118"/>
                  <a:gd name="T1" fmla="*/ 50 h 105"/>
                  <a:gd name="T2" fmla="*/ 2 w 118"/>
                  <a:gd name="T3" fmla="*/ 0 h 105"/>
                  <a:gd name="T4" fmla="*/ 38 w 118"/>
                  <a:gd name="T5" fmla="*/ 0 h 105"/>
                  <a:gd name="T6" fmla="*/ 58 w 118"/>
                  <a:gd name="T7" fmla="*/ 30 h 105"/>
                  <a:gd name="T8" fmla="*/ 81 w 118"/>
                  <a:gd name="T9" fmla="*/ 0 h 105"/>
                  <a:gd name="T10" fmla="*/ 115 w 118"/>
                  <a:gd name="T11" fmla="*/ 0 h 105"/>
                  <a:gd name="T12" fmla="*/ 78 w 118"/>
                  <a:gd name="T13" fmla="*/ 50 h 105"/>
                  <a:gd name="T14" fmla="*/ 118 w 118"/>
                  <a:gd name="T15" fmla="*/ 105 h 105"/>
                  <a:gd name="T16" fmla="*/ 82 w 118"/>
                  <a:gd name="T17" fmla="*/ 105 h 105"/>
                  <a:gd name="T18" fmla="*/ 58 w 118"/>
                  <a:gd name="T19" fmla="*/ 72 h 105"/>
                  <a:gd name="T20" fmla="*/ 35 w 118"/>
                  <a:gd name="T21" fmla="*/ 105 h 105"/>
                  <a:gd name="T22" fmla="*/ 0 w 118"/>
                  <a:gd name="T23" fmla="*/ 105 h 105"/>
                  <a:gd name="T24" fmla="*/ 39 w 118"/>
                  <a:gd name="T25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105" extrusionOk="0">
                    <a:moveTo>
                      <a:pt x="39" y="50"/>
                    </a:moveTo>
                    <a:lnTo>
                      <a:pt x="2" y="0"/>
                    </a:lnTo>
                    <a:lnTo>
                      <a:pt x="38" y="0"/>
                    </a:lnTo>
                    <a:lnTo>
                      <a:pt x="58" y="30"/>
                    </a:lnTo>
                    <a:lnTo>
                      <a:pt x="81" y="0"/>
                    </a:lnTo>
                    <a:lnTo>
                      <a:pt x="115" y="0"/>
                    </a:lnTo>
                    <a:lnTo>
                      <a:pt x="78" y="50"/>
                    </a:lnTo>
                    <a:lnTo>
                      <a:pt x="118" y="105"/>
                    </a:lnTo>
                    <a:lnTo>
                      <a:pt x="82" y="105"/>
                    </a:lnTo>
                    <a:lnTo>
                      <a:pt x="58" y="72"/>
                    </a:lnTo>
                    <a:lnTo>
                      <a:pt x="35" y="105"/>
                    </a:lnTo>
                    <a:lnTo>
                      <a:pt x="0" y="105"/>
                    </a:lnTo>
                    <a:lnTo>
                      <a:pt x="39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05" name="Freeform 207"/>
              <p:cNvSpPr>
                <a:spLocks noEditPoints="1"/>
              </p:cNvSpPr>
              <p:nvPr/>
            </p:nvSpPr>
            <p:spPr bwMode="auto">
              <a:xfrm>
                <a:off x="2877" y="3023"/>
                <a:ext cx="38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7 h 147"/>
                  <a:gd name="T12" fmla="*/ 40 w 112"/>
                  <a:gd name="T13" fmla="*/ 10 h 147"/>
                  <a:gd name="T14" fmla="*/ 49 w 112"/>
                  <a:gd name="T15" fmla="*/ 4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100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100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 extrusionOk="0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7"/>
                    </a:lnTo>
                    <a:lnTo>
                      <a:pt x="40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100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100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06" name="Freeform 208"/>
              <p:cNvSpPr>
                <a:spLocks noEditPoints="1"/>
              </p:cNvSpPr>
              <p:nvPr/>
            </p:nvSpPr>
            <p:spPr bwMode="auto">
              <a:xfrm>
                <a:off x="2921" y="3023"/>
                <a:ext cx="37" cy="37"/>
              </a:xfrm>
              <a:custGeom>
                <a:avLst/>
                <a:gdLst>
                  <a:gd name="T0" fmla="*/ 112 w 112"/>
                  <a:gd name="T1" fmla="*/ 55 h 111"/>
                  <a:gd name="T2" fmla="*/ 112 w 112"/>
                  <a:gd name="T3" fmla="*/ 65 h 111"/>
                  <a:gd name="T4" fmla="*/ 34 w 112"/>
                  <a:gd name="T5" fmla="*/ 65 h 111"/>
                  <a:gd name="T6" fmla="*/ 36 w 112"/>
                  <a:gd name="T7" fmla="*/ 75 h 111"/>
                  <a:gd name="T8" fmla="*/ 43 w 112"/>
                  <a:gd name="T9" fmla="*/ 82 h 111"/>
                  <a:gd name="T10" fmla="*/ 50 w 112"/>
                  <a:gd name="T11" fmla="*/ 87 h 111"/>
                  <a:gd name="T12" fmla="*/ 63 w 112"/>
                  <a:gd name="T13" fmla="*/ 88 h 111"/>
                  <a:gd name="T14" fmla="*/ 73 w 112"/>
                  <a:gd name="T15" fmla="*/ 88 h 111"/>
                  <a:gd name="T16" fmla="*/ 85 w 112"/>
                  <a:gd name="T17" fmla="*/ 85 h 111"/>
                  <a:gd name="T18" fmla="*/ 96 w 112"/>
                  <a:gd name="T19" fmla="*/ 81 h 111"/>
                  <a:gd name="T20" fmla="*/ 108 w 112"/>
                  <a:gd name="T21" fmla="*/ 75 h 111"/>
                  <a:gd name="T22" fmla="*/ 108 w 112"/>
                  <a:gd name="T23" fmla="*/ 101 h 111"/>
                  <a:gd name="T24" fmla="*/ 95 w 112"/>
                  <a:gd name="T25" fmla="*/ 105 h 111"/>
                  <a:gd name="T26" fmla="*/ 83 w 112"/>
                  <a:gd name="T27" fmla="*/ 108 h 111"/>
                  <a:gd name="T28" fmla="*/ 72 w 112"/>
                  <a:gd name="T29" fmla="*/ 110 h 111"/>
                  <a:gd name="T30" fmla="*/ 60 w 112"/>
                  <a:gd name="T31" fmla="*/ 111 h 111"/>
                  <a:gd name="T32" fmla="*/ 46 w 112"/>
                  <a:gd name="T33" fmla="*/ 110 h 111"/>
                  <a:gd name="T34" fmla="*/ 24 w 112"/>
                  <a:gd name="T35" fmla="*/ 102 h 111"/>
                  <a:gd name="T36" fmla="*/ 16 w 112"/>
                  <a:gd name="T37" fmla="*/ 97 h 111"/>
                  <a:gd name="T38" fmla="*/ 8 w 112"/>
                  <a:gd name="T39" fmla="*/ 88 h 111"/>
                  <a:gd name="T40" fmla="*/ 0 w 112"/>
                  <a:gd name="T41" fmla="*/ 68 h 111"/>
                  <a:gd name="T42" fmla="*/ 0 w 112"/>
                  <a:gd name="T43" fmla="*/ 55 h 111"/>
                  <a:gd name="T44" fmla="*/ 0 w 112"/>
                  <a:gd name="T45" fmla="*/ 43 h 111"/>
                  <a:gd name="T46" fmla="*/ 8 w 112"/>
                  <a:gd name="T47" fmla="*/ 23 h 111"/>
                  <a:gd name="T48" fmla="*/ 16 w 112"/>
                  <a:gd name="T49" fmla="*/ 14 h 111"/>
                  <a:gd name="T50" fmla="*/ 23 w 112"/>
                  <a:gd name="T51" fmla="*/ 9 h 111"/>
                  <a:gd name="T52" fmla="*/ 44 w 112"/>
                  <a:gd name="T53" fmla="*/ 0 h 111"/>
                  <a:gd name="T54" fmla="*/ 57 w 112"/>
                  <a:gd name="T55" fmla="*/ 0 h 111"/>
                  <a:gd name="T56" fmla="*/ 70 w 112"/>
                  <a:gd name="T57" fmla="*/ 0 h 111"/>
                  <a:gd name="T58" fmla="*/ 89 w 112"/>
                  <a:gd name="T59" fmla="*/ 9 h 111"/>
                  <a:gd name="T60" fmla="*/ 98 w 112"/>
                  <a:gd name="T61" fmla="*/ 14 h 111"/>
                  <a:gd name="T62" fmla="*/ 104 w 112"/>
                  <a:gd name="T63" fmla="*/ 23 h 111"/>
                  <a:gd name="T64" fmla="*/ 112 w 112"/>
                  <a:gd name="T65" fmla="*/ 43 h 111"/>
                  <a:gd name="T66" fmla="*/ 112 w 112"/>
                  <a:gd name="T67" fmla="*/ 55 h 111"/>
                  <a:gd name="T68" fmla="*/ 78 w 112"/>
                  <a:gd name="T69" fmla="*/ 43 h 111"/>
                  <a:gd name="T70" fmla="*/ 76 w 112"/>
                  <a:gd name="T71" fmla="*/ 35 h 111"/>
                  <a:gd name="T72" fmla="*/ 72 w 112"/>
                  <a:gd name="T73" fmla="*/ 29 h 111"/>
                  <a:gd name="T74" fmla="*/ 66 w 112"/>
                  <a:gd name="T75" fmla="*/ 23 h 111"/>
                  <a:gd name="T76" fmla="*/ 57 w 112"/>
                  <a:gd name="T77" fmla="*/ 23 h 111"/>
                  <a:gd name="T78" fmla="*/ 49 w 112"/>
                  <a:gd name="T79" fmla="*/ 23 h 111"/>
                  <a:gd name="T80" fmla="*/ 42 w 112"/>
                  <a:gd name="T81" fmla="*/ 27 h 111"/>
                  <a:gd name="T82" fmla="*/ 36 w 112"/>
                  <a:gd name="T83" fmla="*/ 35 h 111"/>
                  <a:gd name="T84" fmla="*/ 34 w 112"/>
                  <a:gd name="T85" fmla="*/ 43 h 111"/>
                  <a:gd name="T86" fmla="*/ 78 w 112"/>
                  <a:gd name="T87" fmla="*/ 4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111" extrusionOk="0">
                    <a:moveTo>
                      <a:pt x="112" y="55"/>
                    </a:moveTo>
                    <a:lnTo>
                      <a:pt x="112" y="65"/>
                    </a:lnTo>
                    <a:lnTo>
                      <a:pt x="34" y="65"/>
                    </a:lnTo>
                    <a:lnTo>
                      <a:pt x="36" y="75"/>
                    </a:lnTo>
                    <a:lnTo>
                      <a:pt x="43" y="82"/>
                    </a:lnTo>
                    <a:lnTo>
                      <a:pt x="50" y="87"/>
                    </a:lnTo>
                    <a:lnTo>
                      <a:pt x="63" y="88"/>
                    </a:lnTo>
                    <a:lnTo>
                      <a:pt x="73" y="88"/>
                    </a:lnTo>
                    <a:lnTo>
                      <a:pt x="85" y="85"/>
                    </a:lnTo>
                    <a:lnTo>
                      <a:pt x="96" y="81"/>
                    </a:lnTo>
                    <a:lnTo>
                      <a:pt x="108" y="75"/>
                    </a:lnTo>
                    <a:lnTo>
                      <a:pt x="108" y="101"/>
                    </a:lnTo>
                    <a:lnTo>
                      <a:pt x="95" y="105"/>
                    </a:lnTo>
                    <a:lnTo>
                      <a:pt x="83" y="108"/>
                    </a:lnTo>
                    <a:lnTo>
                      <a:pt x="72" y="110"/>
                    </a:lnTo>
                    <a:lnTo>
                      <a:pt x="60" y="111"/>
                    </a:lnTo>
                    <a:lnTo>
                      <a:pt x="46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8" y="23"/>
                    </a:lnTo>
                    <a:lnTo>
                      <a:pt x="16" y="14"/>
                    </a:lnTo>
                    <a:lnTo>
                      <a:pt x="23" y="9"/>
                    </a:lnTo>
                    <a:lnTo>
                      <a:pt x="44" y="0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89" y="9"/>
                    </a:lnTo>
                    <a:lnTo>
                      <a:pt x="98" y="14"/>
                    </a:lnTo>
                    <a:lnTo>
                      <a:pt x="104" y="23"/>
                    </a:lnTo>
                    <a:lnTo>
                      <a:pt x="112" y="43"/>
                    </a:lnTo>
                    <a:lnTo>
                      <a:pt x="112" y="55"/>
                    </a:lnTo>
                    <a:close/>
                    <a:moveTo>
                      <a:pt x="78" y="43"/>
                    </a:moveTo>
                    <a:lnTo>
                      <a:pt x="76" y="35"/>
                    </a:lnTo>
                    <a:lnTo>
                      <a:pt x="72" y="29"/>
                    </a:lnTo>
                    <a:lnTo>
                      <a:pt x="66" y="23"/>
                    </a:lnTo>
                    <a:lnTo>
                      <a:pt x="57" y="23"/>
                    </a:lnTo>
                    <a:lnTo>
                      <a:pt x="49" y="23"/>
                    </a:lnTo>
                    <a:lnTo>
                      <a:pt x="42" y="27"/>
                    </a:lnTo>
                    <a:lnTo>
                      <a:pt x="36" y="35"/>
                    </a:lnTo>
                    <a:lnTo>
                      <a:pt x="34" y="43"/>
                    </a:lnTo>
                    <a:lnTo>
                      <a:pt x="7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07" name="Freeform 209"/>
              <p:cNvSpPr/>
              <p:nvPr/>
            </p:nvSpPr>
            <p:spPr bwMode="auto">
              <a:xfrm>
                <a:off x="2967" y="3023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29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8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3 w 78"/>
                  <a:gd name="T17" fmla="*/ 59 h 108"/>
                  <a:gd name="T18" fmla="*/ 33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3 w 78"/>
                  <a:gd name="T25" fmla="*/ 3 h 108"/>
                  <a:gd name="T26" fmla="*/ 33 w 78"/>
                  <a:gd name="T27" fmla="*/ 20 h 108"/>
                  <a:gd name="T28" fmla="*/ 41 w 78"/>
                  <a:gd name="T29" fmla="*/ 10 h 108"/>
                  <a:gd name="T30" fmla="*/ 48 w 78"/>
                  <a:gd name="T31" fmla="*/ 4 h 108"/>
                  <a:gd name="T32" fmla="*/ 56 w 78"/>
                  <a:gd name="T33" fmla="*/ 2 h 108"/>
                  <a:gd name="T34" fmla="*/ 68 w 78"/>
                  <a:gd name="T35" fmla="*/ 0 h 108"/>
                  <a:gd name="T36" fmla="*/ 69 w 78"/>
                  <a:gd name="T37" fmla="*/ 0 h 108"/>
                  <a:gd name="T38" fmla="*/ 72 w 78"/>
                  <a:gd name="T39" fmla="*/ 0 h 108"/>
                  <a:gd name="T40" fmla="*/ 74 w 78"/>
                  <a:gd name="T41" fmla="*/ 0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 extrusionOk="0">
                    <a:moveTo>
                      <a:pt x="78" y="32"/>
                    </a:moveTo>
                    <a:lnTo>
                      <a:pt x="74" y="29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8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3" y="59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20"/>
                    </a:lnTo>
                    <a:lnTo>
                      <a:pt x="41" y="10"/>
                    </a:lnTo>
                    <a:lnTo>
                      <a:pt x="48" y="4"/>
                    </a:lnTo>
                    <a:lnTo>
                      <a:pt x="56" y="2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08" name="Freeform 210"/>
              <p:cNvSpPr/>
              <p:nvPr/>
            </p:nvSpPr>
            <p:spPr bwMode="auto">
              <a:xfrm>
                <a:off x="2994" y="3014"/>
                <a:ext cx="28" cy="45"/>
              </a:xfrm>
              <a:custGeom>
                <a:avLst/>
                <a:gdLst>
                  <a:gd name="T0" fmla="*/ 50 w 85"/>
                  <a:gd name="T1" fmla="*/ 0 h 135"/>
                  <a:gd name="T2" fmla="*/ 50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0 w 85"/>
                  <a:gd name="T9" fmla="*/ 53 h 135"/>
                  <a:gd name="T10" fmla="*/ 50 w 85"/>
                  <a:gd name="T11" fmla="*/ 98 h 135"/>
                  <a:gd name="T12" fmla="*/ 50 w 85"/>
                  <a:gd name="T13" fmla="*/ 105 h 135"/>
                  <a:gd name="T14" fmla="*/ 53 w 85"/>
                  <a:gd name="T15" fmla="*/ 108 h 135"/>
                  <a:gd name="T16" fmla="*/ 58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6 w 85"/>
                  <a:gd name="T27" fmla="*/ 134 h 135"/>
                  <a:gd name="T28" fmla="*/ 24 w 85"/>
                  <a:gd name="T29" fmla="*/ 126 h 135"/>
                  <a:gd name="T30" fmla="*/ 19 w 85"/>
                  <a:gd name="T31" fmla="*/ 116 h 135"/>
                  <a:gd name="T32" fmla="*/ 17 w 85"/>
                  <a:gd name="T33" fmla="*/ 98 h 135"/>
                  <a:gd name="T34" fmla="*/ 17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7 w 85"/>
                  <a:gd name="T41" fmla="*/ 30 h 135"/>
                  <a:gd name="T42" fmla="*/ 17 w 85"/>
                  <a:gd name="T43" fmla="*/ 0 h 135"/>
                  <a:gd name="T44" fmla="*/ 50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 extrusionOk="0">
                    <a:moveTo>
                      <a:pt x="50" y="0"/>
                    </a:moveTo>
                    <a:lnTo>
                      <a:pt x="50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0" y="53"/>
                    </a:lnTo>
                    <a:lnTo>
                      <a:pt x="50" y="98"/>
                    </a:lnTo>
                    <a:lnTo>
                      <a:pt x="50" y="105"/>
                    </a:lnTo>
                    <a:lnTo>
                      <a:pt x="53" y="108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6" y="134"/>
                    </a:lnTo>
                    <a:lnTo>
                      <a:pt x="24" y="126"/>
                    </a:lnTo>
                    <a:lnTo>
                      <a:pt x="19" y="116"/>
                    </a:lnTo>
                    <a:lnTo>
                      <a:pt x="17" y="98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7" y="30"/>
                    </a:lnTo>
                    <a:lnTo>
                      <a:pt x="17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09" name="Freeform 211"/>
              <p:cNvSpPr/>
              <p:nvPr/>
            </p:nvSpPr>
            <p:spPr bwMode="auto">
              <a:xfrm>
                <a:off x="3027" y="3023"/>
                <a:ext cx="31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8 w 95"/>
                  <a:gd name="T5" fmla="*/ 27 h 111"/>
                  <a:gd name="T6" fmla="*/ 68 w 95"/>
                  <a:gd name="T7" fmla="*/ 25 h 111"/>
                  <a:gd name="T8" fmla="*/ 58 w 95"/>
                  <a:gd name="T9" fmla="*/ 23 h 111"/>
                  <a:gd name="T10" fmla="*/ 49 w 95"/>
                  <a:gd name="T11" fmla="*/ 23 h 111"/>
                  <a:gd name="T12" fmla="*/ 41 w 95"/>
                  <a:gd name="T13" fmla="*/ 23 h 111"/>
                  <a:gd name="T14" fmla="*/ 35 w 95"/>
                  <a:gd name="T15" fmla="*/ 25 h 111"/>
                  <a:gd name="T16" fmla="*/ 31 w 95"/>
                  <a:gd name="T17" fmla="*/ 27 h 111"/>
                  <a:gd name="T18" fmla="*/ 31 w 95"/>
                  <a:gd name="T19" fmla="*/ 32 h 111"/>
                  <a:gd name="T20" fmla="*/ 31 w 95"/>
                  <a:gd name="T21" fmla="*/ 36 h 111"/>
                  <a:gd name="T22" fmla="*/ 33 w 95"/>
                  <a:gd name="T23" fmla="*/ 39 h 111"/>
                  <a:gd name="T24" fmla="*/ 38 w 95"/>
                  <a:gd name="T25" fmla="*/ 40 h 111"/>
                  <a:gd name="T26" fmla="*/ 46 w 95"/>
                  <a:gd name="T27" fmla="*/ 42 h 111"/>
                  <a:gd name="T28" fmla="*/ 52 w 95"/>
                  <a:gd name="T29" fmla="*/ 42 h 111"/>
                  <a:gd name="T30" fmla="*/ 75 w 95"/>
                  <a:gd name="T31" fmla="*/ 46 h 111"/>
                  <a:gd name="T32" fmla="*/ 87 w 95"/>
                  <a:gd name="T33" fmla="*/ 53 h 111"/>
                  <a:gd name="T34" fmla="*/ 94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90 w 95"/>
                  <a:gd name="T41" fmla="*/ 98 h 111"/>
                  <a:gd name="T42" fmla="*/ 84 w 95"/>
                  <a:gd name="T43" fmla="*/ 102 h 111"/>
                  <a:gd name="T44" fmla="*/ 70 w 95"/>
                  <a:gd name="T45" fmla="*/ 110 h 111"/>
                  <a:gd name="T46" fmla="*/ 46 w 95"/>
                  <a:gd name="T47" fmla="*/ 111 h 111"/>
                  <a:gd name="T48" fmla="*/ 36 w 95"/>
                  <a:gd name="T49" fmla="*/ 110 h 111"/>
                  <a:gd name="T50" fmla="*/ 25 w 95"/>
                  <a:gd name="T51" fmla="*/ 108 h 111"/>
                  <a:gd name="T52" fmla="*/ 13 w 95"/>
                  <a:gd name="T53" fmla="*/ 107 h 111"/>
                  <a:gd name="T54" fmla="*/ 2 w 95"/>
                  <a:gd name="T55" fmla="*/ 104 h 111"/>
                  <a:gd name="T56" fmla="*/ 2 w 95"/>
                  <a:gd name="T57" fmla="*/ 78 h 111"/>
                  <a:gd name="T58" fmla="*/ 12 w 95"/>
                  <a:gd name="T59" fmla="*/ 82 h 111"/>
                  <a:gd name="T60" fmla="*/ 22 w 95"/>
                  <a:gd name="T61" fmla="*/ 85 h 111"/>
                  <a:gd name="T62" fmla="*/ 33 w 95"/>
                  <a:gd name="T63" fmla="*/ 88 h 111"/>
                  <a:gd name="T64" fmla="*/ 44 w 95"/>
                  <a:gd name="T65" fmla="*/ 88 h 111"/>
                  <a:gd name="T66" fmla="*/ 54 w 95"/>
                  <a:gd name="T67" fmla="*/ 88 h 111"/>
                  <a:gd name="T68" fmla="*/ 59 w 95"/>
                  <a:gd name="T69" fmla="*/ 85 h 111"/>
                  <a:gd name="T70" fmla="*/ 62 w 95"/>
                  <a:gd name="T71" fmla="*/ 82 h 111"/>
                  <a:gd name="T72" fmla="*/ 64 w 95"/>
                  <a:gd name="T73" fmla="*/ 78 h 111"/>
                  <a:gd name="T74" fmla="*/ 64 w 95"/>
                  <a:gd name="T75" fmla="*/ 74 h 111"/>
                  <a:gd name="T76" fmla="*/ 61 w 95"/>
                  <a:gd name="T77" fmla="*/ 71 h 111"/>
                  <a:gd name="T78" fmla="*/ 57 w 95"/>
                  <a:gd name="T79" fmla="*/ 69 h 111"/>
                  <a:gd name="T80" fmla="*/ 46 w 95"/>
                  <a:gd name="T81" fmla="*/ 68 h 111"/>
                  <a:gd name="T82" fmla="*/ 41 w 95"/>
                  <a:gd name="T83" fmla="*/ 66 h 111"/>
                  <a:gd name="T84" fmla="*/ 21 w 95"/>
                  <a:gd name="T85" fmla="*/ 63 h 111"/>
                  <a:gd name="T86" fmla="*/ 9 w 95"/>
                  <a:gd name="T87" fmla="*/ 56 h 111"/>
                  <a:gd name="T88" fmla="*/ 2 w 95"/>
                  <a:gd name="T89" fmla="*/ 48 h 111"/>
                  <a:gd name="T90" fmla="*/ 0 w 95"/>
                  <a:gd name="T91" fmla="*/ 33 h 111"/>
                  <a:gd name="T92" fmla="*/ 2 w 95"/>
                  <a:gd name="T93" fmla="*/ 17 h 111"/>
                  <a:gd name="T94" fmla="*/ 12 w 95"/>
                  <a:gd name="T95" fmla="*/ 9 h 111"/>
                  <a:gd name="T96" fmla="*/ 25 w 95"/>
                  <a:gd name="T97" fmla="*/ 2 h 111"/>
                  <a:gd name="T98" fmla="*/ 46 w 95"/>
                  <a:gd name="T99" fmla="*/ 0 h 111"/>
                  <a:gd name="T100" fmla="*/ 57 w 95"/>
                  <a:gd name="T101" fmla="*/ 0 h 111"/>
                  <a:gd name="T102" fmla="*/ 67 w 95"/>
                  <a:gd name="T103" fmla="*/ 2 h 111"/>
                  <a:gd name="T104" fmla="*/ 77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 extrusionOk="0">
                    <a:moveTo>
                      <a:pt x="88" y="6"/>
                    </a:moveTo>
                    <a:lnTo>
                      <a:pt x="88" y="32"/>
                    </a:lnTo>
                    <a:lnTo>
                      <a:pt x="78" y="27"/>
                    </a:lnTo>
                    <a:lnTo>
                      <a:pt x="68" y="25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1" y="23"/>
                    </a:lnTo>
                    <a:lnTo>
                      <a:pt x="35" y="25"/>
                    </a:lnTo>
                    <a:lnTo>
                      <a:pt x="31" y="27"/>
                    </a:lnTo>
                    <a:lnTo>
                      <a:pt x="31" y="32"/>
                    </a:lnTo>
                    <a:lnTo>
                      <a:pt x="31" y="36"/>
                    </a:lnTo>
                    <a:lnTo>
                      <a:pt x="33" y="39"/>
                    </a:lnTo>
                    <a:lnTo>
                      <a:pt x="38" y="40"/>
                    </a:lnTo>
                    <a:lnTo>
                      <a:pt x="46" y="42"/>
                    </a:lnTo>
                    <a:lnTo>
                      <a:pt x="52" y="42"/>
                    </a:lnTo>
                    <a:lnTo>
                      <a:pt x="75" y="46"/>
                    </a:lnTo>
                    <a:lnTo>
                      <a:pt x="87" y="53"/>
                    </a:lnTo>
                    <a:lnTo>
                      <a:pt x="94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90" y="98"/>
                    </a:lnTo>
                    <a:lnTo>
                      <a:pt x="84" y="102"/>
                    </a:lnTo>
                    <a:lnTo>
                      <a:pt x="70" y="110"/>
                    </a:lnTo>
                    <a:lnTo>
                      <a:pt x="46" y="111"/>
                    </a:lnTo>
                    <a:lnTo>
                      <a:pt x="36" y="110"/>
                    </a:lnTo>
                    <a:lnTo>
                      <a:pt x="25" y="108"/>
                    </a:lnTo>
                    <a:lnTo>
                      <a:pt x="13" y="107"/>
                    </a:lnTo>
                    <a:lnTo>
                      <a:pt x="2" y="104"/>
                    </a:lnTo>
                    <a:lnTo>
                      <a:pt x="2" y="78"/>
                    </a:lnTo>
                    <a:lnTo>
                      <a:pt x="12" y="82"/>
                    </a:lnTo>
                    <a:lnTo>
                      <a:pt x="22" y="85"/>
                    </a:lnTo>
                    <a:lnTo>
                      <a:pt x="33" y="88"/>
                    </a:lnTo>
                    <a:lnTo>
                      <a:pt x="44" y="88"/>
                    </a:lnTo>
                    <a:lnTo>
                      <a:pt x="54" y="88"/>
                    </a:lnTo>
                    <a:lnTo>
                      <a:pt x="59" y="85"/>
                    </a:lnTo>
                    <a:lnTo>
                      <a:pt x="62" y="82"/>
                    </a:lnTo>
                    <a:lnTo>
                      <a:pt x="64" y="78"/>
                    </a:lnTo>
                    <a:lnTo>
                      <a:pt x="64" y="74"/>
                    </a:lnTo>
                    <a:lnTo>
                      <a:pt x="61" y="71"/>
                    </a:lnTo>
                    <a:lnTo>
                      <a:pt x="57" y="69"/>
                    </a:lnTo>
                    <a:lnTo>
                      <a:pt x="46" y="68"/>
                    </a:lnTo>
                    <a:lnTo>
                      <a:pt x="41" y="66"/>
                    </a:lnTo>
                    <a:lnTo>
                      <a:pt x="21" y="63"/>
                    </a:lnTo>
                    <a:lnTo>
                      <a:pt x="9" y="56"/>
                    </a:lnTo>
                    <a:lnTo>
                      <a:pt x="2" y="48"/>
                    </a:lnTo>
                    <a:lnTo>
                      <a:pt x="0" y="33"/>
                    </a:lnTo>
                    <a:lnTo>
                      <a:pt x="2" y="17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7" y="2"/>
                    </a:lnTo>
                    <a:lnTo>
                      <a:pt x="77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10" name="Freeform 212"/>
              <p:cNvSpPr>
                <a:spLocks noEditPoints="1"/>
              </p:cNvSpPr>
              <p:nvPr/>
            </p:nvSpPr>
            <p:spPr bwMode="auto">
              <a:xfrm>
                <a:off x="2203" y="2427"/>
                <a:ext cx="44" cy="47"/>
              </a:xfrm>
              <a:custGeom>
                <a:avLst/>
                <a:gdLst>
                  <a:gd name="T0" fmla="*/ 37 w 132"/>
                  <a:gd name="T1" fmla="*/ 28 h 140"/>
                  <a:gd name="T2" fmla="*/ 37 w 132"/>
                  <a:gd name="T3" fmla="*/ 113 h 140"/>
                  <a:gd name="T4" fmla="*/ 49 w 132"/>
                  <a:gd name="T5" fmla="*/ 113 h 140"/>
                  <a:gd name="T6" fmla="*/ 71 w 132"/>
                  <a:gd name="T7" fmla="*/ 111 h 140"/>
                  <a:gd name="T8" fmla="*/ 83 w 132"/>
                  <a:gd name="T9" fmla="*/ 101 h 140"/>
                  <a:gd name="T10" fmla="*/ 89 w 132"/>
                  <a:gd name="T11" fmla="*/ 95 h 140"/>
                  <a:gd name="T12" fmla="*/ 95 w 132"/>
                  <a:gd name="T13" fmla="*/ 80 h 140"/>
                  <a:gd name="T14" fmla="*/ 95 w 132"/>
                  <a:gd name="T15" fmla="*/ 70 h 140"/>
                  <a:gd name="T16" fmla="*/ 94 w 132"/>
                  <a:gd name="T17" fmla="*/ 51 h 140"/>
                  <a:gd name="T18" fmla="*/ 83 w 132"/>
                  <a:gd name="T19" fmla="*/ 38 h 140"/>
                  <a:gd name="T20" fmla="*/ 71 w 132"/>
                  <a:gd name="T21" fmla="*/ 29 h 140"/>
                  <a:gd name="T22" fmla="*/ 49 w 132"/>
                  <a:gd name="T23" fmla="*/ 28 h 140"/>
                  <a:gd name="T24" fmla="*/ 37 w 132"/>
                  <a:gd name="T25" fmla="*/ 28 h 140"/>
                  <a:gd name="T26" fmla="*/ 0 w 132"/>
                  <a:gd name="T27" fmla="*/ 0 h 140"/>
                  <a:gd name="T28" fmla="*/ 39 w 132"/>
                  <a:gd name="T29" fmla="*/ 0 h 140"/>
                  <a:gd name="T30" fmla="*/ 68 w 132"/>
                  <a:gd name="T31" fmla="*/ 0 h 140"/>
                  <a:gd name="T32" fmla="*/ 86 w 132"/>
                  <a:gd name="T33" fmla="*/ 5 h 140"/>
                  <a:gd name="T34" fmla="*/ 101 w 132"/>
                  <a:gd name="T35" fmla="*/ 11 h 140"/>
                  <a:gd name="T36" fmla="*/ 112 w 132"/>
                  <a:gd name="T37" fmla="*/ 21 h 140"/>
                  <a:gd name="T38" fmla="*/ 122 w 132"/>
                  <a:gd name="T39" fmla="*/ 31 h 140"/>
                  <a:gd name="T40" fmla="*/ 128 w 132"/>
                  <a:gd name="T41" fmla="*/ 42 h 140"/>
                  <a:gd name="T42" fmla="*/ 131 w 132"/>
                  <a:gd name="T43" fmla="*/ 55 h 140"/>
                  <a:gd name="T44" fmla="*/ 132 w 132"/>
                  <a:gd name="T45" fmla="*/ 70 h 140"/>
                  <a:gd name="T46" fmla="*/ 131 w 132"/>
                  <a:gd name="T47" fmla="*/ 85 h 140"/>
                  <a:gd name="T48" fmla="*/ 128 w 132"/>
                  <a:gd name="T49" fmla="*/ 98 h 140"/>
                  <a:gd name="T50" fmla="*/ 122 w 132"/>
                  <a:gd name="T51" fmla="*/ 110 h 140"/>
                  <a:gd name="T52" fmla="*/ 112 w 132"/>
                  <a:gd name="T53" fmla="*/ 120 h 140"/>
                  <a:gd name="T54" fmla="*/ 101 w 132"/>
                  <a:gd name="T55" fmla="*/ 130 h 140"/>
                  <a:gd name="T56" fmla="*/ 86 w 132"/>
                  <a:gd name="T57" fmla="*/ 136 h 140"/>
                  <a:gd name="T58" fmla="*/ 68 w 132"/>
                  <a:gd name="T59" fmla="*/ 139 h 140"/>
                  <a:gd name="T60" fmla="*/ 39 w 132"/>
                  <a:gd name="T61" fmla="*/ 140 h 140"/>
                  <a:gd name="T62" fmla="*/ 0 w 132"/>
                  <a:gd name="T63" fmla="*/ 140 h 140"/>
                  <a:gd name="T64" fmla="*/ 0 w 132"/>
                  <a:gd name="T6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0" extrusionOk="0">
                    <a:moveTo>
                      <a:pt x="37" y="28"/>
                    </a:moveTo>
                    <a:lnTo>
                      <a:pt x="37" y="113"/>
                    </a:lnTo>
                    <a:lnTo>
                      <a:pt x="49" y="113"/>
                    </a:lnTo>
                    <a:lnTo>
                      <a:pt x="71" y="111"/>
                    </a:lnTo>
                    <a:lnTo>
                      <a:pt x="83" y="101"/>
                    </a:lnTo>
                    <a:lnTo>
                      <a:pt x="89" y="95"/>
                    </a:lnTo>
                    <a:lnTo>
                      <a:pt x="95" y="80"/>
                    </a:lnTo>
                    <a:lnTo>
                      <a:pt x="95" y="70"/>
                    </a:lnTo>
                    <a:lnTo>
                      <a:pt x="94" y="51"/>
                    </a:lnTo>
                    <a:lnTo>
                      <a:pt x="83" y="38"/>
                    </a:lnTo>
                    <a:lnTo>
                      <a:pt x="71" y="29"/>
                    </a:lnTo>
                    <a:lnTo>
                      <a:pt x="49" y="28"/>
                    </a:lnTo>
                    <a:lnTo>
                      <a:pt x="37" y="28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68" y="0"/>
                    </a:lnTo>
                    <a:lnTo>
                      <a:pt x="86" y="5"/>
                    </a:lnTo>
                    <a:lnTo>
                      <a:pt x="101" y="11"/>
                    </a:lnTo>
                    <a:lnTo>
                      <a:pt x="112" y="21"/>
                    </a:lnTo>
                    <a:lnTo>
                      <a:pt x="122" y="31"/>
                    </a:lnTo>
                    <a:lnTo>
                      <a:pt x="128" y="42"/>
                    </a:lnTo>
                    <a:lnTo>
                      <a:pt x="131" y="55"/>
                    </a:lnTo>
                    <a:lnTo>
                      <a:pt x="132" y="70"/>
                    </a:lnTo>
                    <a:lnTo>
                      <a:pt x="131" y="85"/>
                    </a:lnTo>
                    <a:lnTo>
                      <a:pt x="128" y="98"/>
                    </a:lnTo>
                    <a:lnTo>
                      <a:pt x="122" y="110"/>
                    </a:lnTo>
                    <a:lnTo>
                      <a:pt x="112" y="120"/>
                    </a:lnTo>
                    <a:lnTo>
                      <a:pt x="101" y="130"/>
                    </a:lnTo>
                    <a:lnTo>
                      <a:pt x="86" y="136"/>
                    </a:lnTo>
                    <a:lnTo>
                      <a:pt x="68" y="139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11" name="Freeform 213"/>
              <p:cNvSpPr>
                <a:spLocks noEditPoints="1"/>
              </p:cNvSpPr>
              <p:nvPr/>
            </p:nvSpPr>
            <p:spPr bwMode="auto">
              <a:xfrm>
                <a:off x="2254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3 w 113"/>
                  <a:gd name="T5" fmla="*/ 65 h 111"/>
                  <a:gd name="T6" fmla="*/ 36 w 113"/>
                  <a:gd name="T7" fmla="*/ 75 h 111"/>
                  <a:gd name="T8" fmla="*/ 42 w 113"/>
                  <a:gd name="T9" fmla="*/ 82 h 111"/>
                  <a:gd name="T10" fmla="*/ 51 w 113"/>
                  <a:gd name="T11" fmla="*/ 88 h 111"/>
                  <a:gd name="T12" fmla="*/ 62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5 w 113"/>
                  <a:gd name="T19" fmla="*/ 82 h 111"/>
                  <a:gd name="T20" fmla="*/ 107 w 113"/>
                  <a:gd name="T21" fmla="*/ 76 h 111"/>
                  <a:gd name="T22" fmla="*/ 107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59 w 113"/>
                  <a:gd name="T31" fmla="*/ 111 h 111"/>
                  <a:gd name="T32" fmla="*/ 46 w 113"/>
                  <a:gd name="T33" fmla="*/ 110 h 111"/>
                  <a:gd name="T34" fmla="*/ 23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7 w 113"/>
                  <a:gd name="T47" fmla="*/ 23 h 111"/>
                  <a:gd name="T48" fmla="*/ 15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69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4 w 113"/>
                  <a:gd name="T63" fmla="*/ 23 h 111"/>
                  <a:gd name="T64" fmla="*/ 111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7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6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 extrusionOk="0">
                    <a:moveTo>
                      <a:pt x="113" y="55"/>
                    </a:moveTo>
                    <a:lnTo>
                      <a:pt x="113" y="65"/>
                    </a:lnTo>
                    <a:lnTo>
                      <a:pt x="33" y="65"/>
                    </a:lnTo>
                    <a:lnTo>
                      <a:pt x="36" y="75"/>
                    </a:lnTo>
                    <a:lnTo>
                      <a:pt x="42" y="82"/>
                    </a:lnTo>
                    <a:lnTo>
                      <a:pt x="51" y="88"/>
                    </a:lnTo>
                    <a:lnTo>
                      <a:pt x="62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5" y="82"/>
                    </a:lnTo>
                    <a:lnTo>
                      <a:pt x="107" y="76"/>
                    </a:lnTo>
                    <a:lnTo>
                      <a:pt x="107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59" y="111"/>
                    </a:lnTo>
                    <a:lnTo>
                      <a:pt x="46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69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4" y="23"/>
                    </a:lnTo>
                    <a:lnTo>
                      <a:pt x="111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7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6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12" name="Freeform 214"/>
              <p:cNvSpPr/>
              <p:nvPr/>
            </p:nvSpPr>
            <p:spPr bwMode="auto">
              <a:xfrm>
                <a:off x="2295" y="2439"/>
                <a:ext cx="40" cy="35"/>
              </a:xfrm>
              <a:custGeom>
                <a:avLst/>
                <a:gdLst>
                  <a:gd name="T0" fmla="*/ 0 w 120"/>
                  <a:gd name="T1" fmla="*/ 0 h 105"/>
                  <a:gd name="T2" fmla="*/ 35 w 120"/>
                  <a:gd name="T3" fmla="*/ 0 h 105"/>
                  <a:gd name="T4" fmla="*/ 61 w 120"/>
                  <a:gd name="T5" fmla="*/ 72 h 105"/>
                  <a:gd name="T6" fmla="*/ 87 w 120"/>
                  <a:gd name="T7" fmla="*/ 0 h 105"/>
                  <a:gd name="T8" fmla="*/ 120 w 120"/>
                  <a:gd name="T9" fmla="*/ 0 h 105"/>
                  <a:gd name="T10" fmla="*/ 78 w 120"/>
                  <a:gd name="T11" fmla="*/ 105 h 105"/>
                  <a:gd name="T12" fmla="*/ 42 w 120"/>
                  <a:gd name="T13" fmla="*/ 105 h 105"/>
                  <a:gd name="T14" fmla="*/ 0 w 120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5" extrusionOk="0">
                    <a:moveTo>
                      <a:pt x="0" y="0"/>
                    </a:moveTo>
                    <a:lnTo>
                      <a:pt x="35" y="0"/>
                    </a:lnTo>
                    <a:lnTo>
                      <a:pt x="61" y="72"/>
                    </a:lnTo>
                    <a:lnTo>
                      <a:pt x="87" y="0"/>
                    </a:lnTo>
                    <a:lnTo>
                      <a:pt x="120" y="0"/>
                    </a:lnTo>
                    <a:lnTo>
                      <a:pt x="78" y="105"/>
                    </a:lnTo>
                    <a:lnTo>
                      <a:pt x="42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13" name="Freeform 215"/>
              <p:cNvSpPr>
                <a:spLocks noEditPoints="1"/>
              </p:cNvSpPr>
              <p:nvPr/>
            </p:nvSpPr>
            <p:spPr bwMode="auto">
              <a:xfrm>
                <a:off x="2339" y="2438"/>
                <a:ext cx="37" cy="37"/>
              </a:xfrm>
              <a:custGeom>
                <a:avLst/>
                <a:gdLst>
                  <a:gd name="T0" fmla="*/ 113 w 113"/>
                  <a:gd name="T1" fmla="*/ 55 h 111"/>
                  <a:gd name="T2" fmla="*/ 113 w 113"/>
                  <a:gd name="T3" fmla="*/ 65 h 111"/>
                  <a:gd name="T4" fmla="*/ 35 w 113"/>
                  <a:gd name="T5" fmla="*/ 65 h 111"/>
                  <a:gd name="T6" fmla="*/ 36 w 113"/>
                  <a:gd name="T7" fmla="*/ 75 h 111"/>
                  <a:gd name="T8" fmla="*/ 44 w 113"/>
                  <a:gd name="T9" fmla="*/ 82 h 111"/>
                  <a:gd name="T10" fmla="*/ 51 w 113"/>
                  <a:gd name="T11" fmla="*/ 88 h 111"/>
                  <a:gd name="T12" fmla="*/ 64 w 113"/>
                  <a:gd name="T13" fmla="*/ 88 h 111"/>
                  <a:gd name="T14" fmla="*/ 74 w 113"/>
                  <a:gd name="T15" fmla="*/ 88 h 111"/>
                  <a:gd name="T16" fmla="*/ 85 w 113"/>
                  <a:gd name="T17" fmla="*/ 85 h 111"/>
                  <a:gd name="T18" fmla="*/ 97 w 113"/>
                  <a:gd name="T19" fmla="*/ 82 h 111"/>
                  <a:gd name="T20" fmla="*/ 108 w 113"/>
                  <a:gd name="T21" fmla="*/ 76 h 111"/>
                  <a:gd name="T22" fmla="*/ 108 w 113"/>
                  <a:gd name="T23" fmla="*/ 102 h 111"/>
                  <a:gd name="T24" fmla="*/ 95 w 113"/>
                  <a:gd name="T25" fmla="*/ 105 h 111"/>
                  <a:gd name="T26" fmla="*/ 84 w 113"/>
                  <a:gd name="T27" fmla="*/ 108 h 111"/>
                  <a:gd name="T28" fmla="*/ 72 w 113"/>
                  <a:gd name="T29" fmla="*/ 111 h 111"/>
                  <a:gd name="T30" fmla="*/ 61 w 113"/>
                  <a:gd name="T31" fmla="*/ 111 h 111"/>
                  <a:gd name="T32" fmla="*/ 46 w 113"/>
                  <a:gd name="T33" fmla="*/ 110 h 111"/>
                  <a:gd name="T34" fmla="*/ 25 w 113"/>
                  <a:gd name="T35" fmla="*/ 102 h 111"/>
                  <a:gd name="T36" fmla="*/ 16 w 113"/>
                  <a:gd name="T37" fmla="*/ 97 h 111"/>
                  <a:gd name="T38" fmla="*/ 9 w 113"/>
                  <a:gd name="T39" fmla="*/ 88 h 111"/>
                  <a:gd name="T40" fmla="*/ 0 w 113"/>
                  <a:gd name="T41" fmla="*/ 68 h 111"/>
                  <a:gd name="T42" fmla="*/ 0 w 113"/>
                  <a:gd name="T43" fmla="*/ 56 h 111"/>
                  <a:gd name="T44" fmla="*/ 0 w 113"/>
                  <a:gd name="T45" fmla="*/ 43 h 111"/>
                  <a:gd name="T46" fmla="*/ 9 w 113"/>
                  <a:gd name="T47" fmla="*/ 23 h 111"/>
                  <a:gd name="T48" fmla="*/ 16 w 113"/>
                  <a:gd name="T49" fmla="*/ 16 h 111"/>
                  <a:gd name="T50" fmla="*/ 23 w 113"/>
                  <a:gd name="T51" fmla="*/ 9 h 111"/>
                  <a:gd name="T52" fmla="*/ 45 w 113"/>
                  <a:gd name="T53" fmla="*/ 2 h 111"/>
                  <a:gd name="T54" fmla="*/ 58 w 113"/>
                  <a:gd name="T55" fmla="*/ 0 h 111"/>
                  <a:gd name="T56" fmla="*/ 71 w 113"/>
                  <a:gd name="T57" fmla="*/ 2 h 111"/>
                  <a:gd name="T58" fmla="*/ 90 w 113"/>
                  <a:gd name="T59" fmla="*/ 9 h 111"/>
                  <a:gd name="T60" fmla="*/ 98 w 113"/>
                  <a:gd name="T61" fmla="*/ 16 h 111"/>
                  <a:gd name="T62" fmla="*/ 106 w 113"/>
                  <a:gd name="T63" fmla="*/ 23 h 111"/>
                  <a:gd name="T64" fmla="*/ 113 w 113"/>
                  <a:gd name="T65" fmla="*/ 43 h 111"/>
                  <a:gd name="T66" fmla="*/ 113 w 113"/>
                  <a:gd name="T67" fmla="*/ 55 h 111"/>
                  <a:gd name="T68" fmla="*/ 78 w 113"/>
                  <a:gd name="T69" fmla="*/ 45 h 111"/>
                  <a:gd name="T70" fmla="*/ 78 w 113"/>
                  <a:gd name="T71" fmla="*/ 35 h 111"/>
                  <a:gd name="T72" fmla="*/ 72 w 113"/>
                  <a:gd name="T73" fmla="*/ 29 h 111"/>
                  <a:gd name="T74" fmla="*/ 67 w 113"/>
                  <a:gd name="T75" fmla="*/ 23 h 111"/>
                  <a:gd name="T76" fmla="*/ 58 w 113"/>
                  <a:gd name="T77" fmla="*/ 23 h 111"/>
                  <a:gd name="T78" fmla="*/ 49 w 113"/>
                  <a:gd name="T79" fmla="*/ 23 h 111"/>
                  <a:gd name="T80" fmla="*/ 42 w 113"/>
                  <a:gd name="T81" fmla="*/ 29 h 111"/>
                  <a:gd name="T82" fmla="*/ 38 w 113"/>
                  <a:gd name="T83" fmla="*/ 35 h 111"/>
                  <a:gd name="T84" fmla="*/ 35 w 113"/>
                  <a:gd name="T85" fmla="*/ 45 h 111"/>
                  <a:gd name="T86" fmla="*/ 78 w 113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111" extrusionOk="0">
                    <a:moveTo>
                      <a:pt x="113" y="55"/>
                    </a:moveTo>
                    <a:lnTo>
                      <a:pt x="113" y="65"/>
                    </a:lnTo>
                    <a:lnTo>
                      <a:pt x="35" y="65"/>
                    </a:lnTo>
                    <a:lnTo>
                      <a:pt x="36" y="75"/>
                    </a:lnTo>
                    <a:lnTo>
                      <a:pt x="44" y="82"/>
                    </a:lnTo>
                    <a:lnTo>
                      <a:pt x="51" y="88"/>
                    </a:lnTo>
                    <a:lnTo>
                      <a:pt x="64" y="88"/>
                    </a:lnTo>
                    <a:lnTo>
                      <a:pt x="74" y="88"/>
                    </a:lnTo>
                    <a:lnTo>
                      <a:pt x="85" y="85"/>
                    </a:lnTo>
                    <a:lnTo>
                      <a:pt x="97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5" y="105"/>
                    </a:lnTo>
                    <a:lnTo>
                      <a:pt x="84" y="108"/>
                    </a:lnTo>
                    <a:lnTo>
                      <a:pt x="72" y="111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lnTo>
                      <a:pt x="71" y="2"/>
                    </a:lnTo>
                    <a:lnTo>
                      <a:pt x="90" y="9"/>
                    </a:lnTo>
                    <a:lnTo>
                      <a:pt x="98" y="16"/>
                    </a:lnTo>
                    <a:lnTo>
                      <a:pt x="106" y="23"/>
                    </a:lnTo>
                    <a:lnTo>
                      <a:pt x="113" y="43"/>
                    </a:lnTo>
                    <a:lnTo>
                      <a:pt x="113" y="55"/>
                    </a:lnTo>
                    <a:close/>
                    <a:moveTo>
                      <a:pt x="78" y="45"/>
                    </a:moveTo>
                    <a:lnTo>
                      <a:pt x="78" y="35"/>
                    </a:lnTo>
                    <a:lnTo>
                      <a:pt x="72" y="29"/>
                    </a:lnTo>
                    <a:lnTo>
                      <a:pt x="67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42" y="29"/>
                    </a:lnTo>
                    <a:lnTo>
                      <a:pt x="38" y="35"/>
                    </a:lnTo>
                    <a:lnTo>
                      <a:pt x="35" y="45"/>
                    </a:lnTo>
                    <a:lnTo>
                      <a:pt x="7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14" name="Rectangle 216"/>
              <p:cNvSpPr>
                <a:spLocks noChangeArrowheads="1"/>
              </p:cNvSpPr>
              <p:nvPr/>
            </p:nvSpPr>
            <p:spPr bwMode="auto">
              <a:xfrm>
                <a:off x="2385" y="2425"/>
                <a:ext cx="11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15" name="Freeform 217"/>
              <p:cNvSpPr>
                <a:spLocks noEditPoints="1"/>
              </p:cNvSpPr>
              <p:nvPr/>
            </p:nvSpPr>
            <p:spPr bwMode="auto">
              <a:xfrm>
                <a:off x="2404" y="2438"/>
                <a:ext cx="39" cy="37"/>
              </a:xfrm>
              <a:custGeom>
                <a:avLst/>
                <a:gdLst>
                  <a:gd name="T0" fmla="*/ 58 w 116"/>
                  <a:gd name="T1" fmla="*/ 25 h 111"/>
                  <a:gd name="T2" fmla="*/ 48 w 116"/>
                  <a:gd name="T3" fmla="*/ 26 h 111"/>
                  <a:gd name="T4" fmla="*/ 41 w 116"/>
                  <a:gd name="T5" fmla="*/ 33 h 111"/>
                  <a:gd name="T6" fmla="*/ 36 w 116"/>
                  <a:gd name="T7" fmla="*/ 42 h 111"/>
                  <a:gd name="T8" fmla="*/ 35 w 116"/>
                  <a:gd name="T9" fmla="*/ 56 h 111"/>
                  <a:gd name="T10" fmla="*/ 36 w 116"/>
                  <a:gd name="T11" fmla="*/ 69 h 111"/>
                  <a:gd name="T12" fmla="*/ 41 w 116"/>
                  <a:gd name="T13" fmla="*/ 79 h 111"/>
                  <a:gd name="T14" fmla="*/ 48 w 116"/>
                  <a:gd name="T15" fmla="*/ 85 h 111"/>
                  <a:gd name="T16" fmla="*/ 58 w 116"/>
                  <a:gd name="T17" fmla="*/ 87 h 111"/>
                  <a:gd name="T18" fmla="*/ 68 w 116"/>
                  <a:gd name="T19" fmla="*/ 85 h 111"/>
                  <a:gd name="T20" fmla="*/ 75 w 116"/>
                  <a:gd name="T21" fmla="*/ 79 h 111"/>
                  <a:gd name="T22" fmla="*/ 80 w 116"/>
                  <a:gd name="T23" fmla="*/ 69 h 111"/>
                  <a:gd name="T24" fmla="*/ 81 w 116"/>
                  <a:gd name="T25" fmla="*/ 56 h 111"/>
                  <a:gd name="T26" fmla="*/ 80 w 116"/>
                  <a:gd name="T27" fmla="*/ 42 h 111"/>
                  <a:gd name="T28" fmla="*/ 75 w 116"/>
                  <a:gd name="T29" fmla="*/ 33 h 111"/>
                  <a:gd name="T30" fmla="*/ 68 w 116"/>
                  <a:gd name="T31" fmla="*/ 26 h 111"/>
                  <a:gd name="T32" fmla="*/ 58 w 116"/>
                  <a:gd name="T33" fmla="*/ 25 h 111"/>
                  <a:gd name="T34" fmla="*/ 58 w 116"/>
                  <a:gd name="T35" fmla="*/ 0 h 111"/>
                  <a:gd name="T36" fmla="*/ 71 w 116"/>
                  <a:gd name="T37" fmla="*/ 2 h 111"/>
                  <a:gd name="T38" fmla="*/ 93 w 116"/>
                  <a:gd name="T39" fmla="*/ 9 h 111"/>
                  <a:gd name="T40" fmla="*/ 101 w 116"/>
                  <a:gd name="T41" fmla="*/ 15 h 111"/>
                  <a:gd name="T42" fmla="*/ 108 w 116"/>
                  <a:gd name="T43" fmla="*/ 23 h 111"/>
                  <a:gd name="T44" fmla="*/ 116 w 116"/>
                  <a:gd name="T45" fmla="*/ 43 h 111"/>
                  <a:gd name="T46" fmla="*/ 116 w 116"/>
                  <a:gd name="T47" fmla="*/ 56 h 111"/>
                  <a:gd name="T48" fmla="*/ 116 w 116"/>
                  <a:gd name="T49" fmla="*/ 68 h 111"/>
                  <a:gd name="T50" fmla="*/ 108 w 116"/>
                  <a:gd name="T51" fmla="*/ 88 h 111"/>
                  <a:gd name="T52" fmla="*/ 101 w 116"/>
                  <a:gd name="T53" fmla="*/ 97 h 111"/>
                  <a:gd name="T54" fmla="*/ 93 w 116"/>
                  <a:gd name="T55" fmla="*/ 102 h 111"/>
                  <a:gd name="T56" fmla="*/ 71 w 116"/>
                  <a:gd name="T57" fmla="*/ 110 h 111"/>
                  <a:gd name="T58" fmla="*/ 58 w 116"/>
                  <a:gd name="T59" fmla="*/ 111 h 111"/>
                  <a:gd name="T60" fmla="*/ 45 w 116"/>
                  <a:gd name="T61" fmla="*/ 110 h 111"/>
                  <a:gd name="T62" fmla="*/ 23 w 116"/>
                  <a:gd name="T63" fmla="*/ 102 h 111"/>
                  <a:gd name="T64" fmla="*/ 16 w 116"/>
                  <a:gd name="T65" fmla="*/ 97 h 111"/>
                  <a:gd name="T66" fmla="*/ 9 w 116"/>
                  <a:gd name="T67" fmla="*/ 88 h 111"/>
                  <a:gd name="T68" fmla="*/ 2 w 116"/>
                  <a:gd name="T69" fmla="*/ 68 h 111"/>
                  <a:gd name="T70" fmla="*/ 0 w 116"/>
                  <a:gd name="T71" fmla="*/ 56 h 111"/>
                  <a:gd name="T72" fmla="*/ 2 w 116"/>
                  <a:gd name="T73" fmla="*/ 43 h 111"/>
                  <a:gd name="T74" fmla="*/ 9 w 116"/>
                  <a:gd name="T75" fmla="*/ 23 h 111"/>
                  <a:gd name="T76" fmla="*/ 16 w 116"/>
                  <a:gd name="T77" fmla="*/ 15 h 111"/>
                  <a:gd name="T78" fmla="*/ 23 w 116"/>
                  <a:gd name="T79" fmla="*/ 9 h 111"/>
                  <a:gd name="T80" fmla="*/ 45 w 116"/>
                  <a:gd name="T81" fmla="*/ 2 h 111"/>
                  <a:gd name="T82" fmla="*/ 58 w 116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6" h="111" extrusionOk="0">
                    <a:moveTo>
                      <a:pt x="58" y="25"/>
                    </a:moveTo>
                    <a:lnTo>
                      <a:pt x="48" y="26"/>
                    </a:lnTo>
                    <a:lnTo>
                      <a:pt x="41" y="33"/>
                    </a:lnTo>
                    <a:lnTo>
                      <a:pt x="36" y="42"/>
                    </a:lnTo>
                    <a:lnTo>
                      <a:pt x="35" y="56"/>
                    </a:lnTo>
                    <a:lnTo>
                      <a:pt x="36" y="69"/>
                    </a:lnTo>
                    <a:lnTo>
                      <a:pt x="41" y="79"/>
                    </a:lnTo>
                    <a:lnTo>
                      <a:pt x="48" y="85"/>
                    </a:lnTo>
                    <a:lnTo>
                      <a:pt x="58" y="87"/>
                    </a:lnTo>
                    <a:lnTo>
                      <a:pt x="68" y="85"/>
                    </a:lnTo>
                    <a:lnTo>
                      <a:pt x="75" y="79"/>
                    </a:lnTo>
                    <a:lnTo>
                      <a:pt x="80" y="69"/>
                    </a:lnTo>
                    <a:lnTo>
                      <a:pt x="81" y="56"/>
                    </a:lnTo>
                    <a:lnTo>
                      <a:pt x="80" y="42"/>
                    </a:lnTo>
                    <a:lnTo>
                      <a:pt x="75" y="33"/>
                    </a:lnTo>
                    <a:lnTo>
                      <a:pt x="68" y="26"/>
                    </a:lnTo>
                    <a:lnTo>
                      <a:pt x="58" y="25"/>
                    </a:lnTo>
                    <a:close/>
                    <a:moveTo>
                      <a:pt x="58" y="0"/>
                    </a:moveTo>
                    <a:lnTo>
                      <a:pt x="71" y="2"/>
                    </a:lnTo>
                    <a:lnTo>
                      <a:pt x="93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6" y="43"/>
                    </a:lnTo>
                    <a:lnTo>
                      <a:pt x="116" y="56"/>
                    </a:lnTo>
                    <a:lnTo>
                      <a:pt x="116" y="68"/>
                    </a:lnTo>
                    <a:lnTo>
                      <a:pt x="108" y="88"/>
                    </a:lnTo>
                    <a:lnTo>
                      <a:pt x="101" y="97"/>
                    </a:lnTo>
                    <a:lnTo>
                      <a:pt x="93" y="102"/>
                    </a:lnTo>
                    <a:lnTo>
                      <a:pt x="71" y="110"/>
                    </a:lnTo>
                    <a:lnTo>
                      <a:pt x="58" y="111"/>
                    </a:lnTo>
                    <a:lnTo>
                      <a:pt x="45" y="110"/>
                    </a:lnTo>
                    <a:lnTo>
                      <a:pt x="23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3" y="9"/>
                    </a:lnTo>
                    <a:lnTo>
                      <a:pt x="45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16" name="Freeform 218"/>
              <p:cNvSpPr>
                <a:spLocks noEditPoints="1"/>
              </p:cNvSpPr>
              <p:nvPr/>
            </p:nvSpPr>
            <p:spPr bwMode="auto">
              <a:xfrm>
                <a:off x="2451" y="2438"/>
                <a:ext cx="38" cy="49"/>
              </a:xfrm>
              <a:custGeom>
                <a:avLst/>
                <a:gdLst>
                  <a:gd name="T0" fmla="*/ 35 w 114"/>
                  <a:gd name="T1" fmla="*/ 92 h 148"/>
                  <a:gd name="T2" fmla="*/ 35 w 114"/>
                  <a:gd name="T3" fmla="*/ 148 h 148"/>
                  <a:gd name="T4" fmla="*/ 0 w 114"/>
                  <a:gd name="T5" fmla="*/ 148 h 148"/>
                  <a:gd name="T6" fmla="*/ 0 w 114"/>
                  <a:gd name="T7" fmla="*/ 3 h 148"/>
                  <a:gd name="T8" fmla="*/ 35 w 114"/>
                  <a:gd name="T9" fmla="*/ 3 h 148"/>
                  <a:gd name="T10" fmla="*/ 35 w 114"/>
                  <a:gd name="T11" fmla="*/ 19 h 148"/>
                  <a:gd name="T12" fmla="*/ 42 w 114"/>
                  <a:gd name="T13" fmla="*/ 10 h 148"/>
                  <a:gd name="T14" fmla="*/ 49 w 114"/>
                  <a:gd name="T15" fmla="*/ 4 h 148"/>
                  <a:gd name="T16" fmla="*/ 58 w 114"/>
                  <a:gd name="T17" fmla="*/ 2 h 148"/>
                  <a:gd name="T18" fmla="*/ 69 w 114"/>
                  <a:gd name="T19" fmla="*/ 0 h 148"/>
                  <a:gd name="T20" fmla="*/ 78 w 114"/>
                  <a:gd name="T21" fmla="*/ 2 h 148"/>
                  <a:gd name="T22" fmla="*/ 94 w 114"/>
                  <a:gd name="T23" fmla="*/ 9 h 148"/>
                  <a:gd name="T24" fmla="*/ 101 w 114"/>
                  <a:gd name="T25" fmla="*/ 16 h 148"/>
                  <a:gd name="T26" fmla="*/ 107 w 114"/>
                  <a:gd name="T27" fmla="*/ 25 h 148"/>
                  <a:gd name="T28" fmla="*/ 113 w 114"/>
                  <a:gd name="T29" fmla="*/ 43 h 148"/>
                  <a:gd name="T30" fmla="*/ 114 w 114"/>
                  <a:gd name="T31" fmla="*/ 56 h 148"/>
                  <a:gd name="T32" fmla="*/ 113 w 114"/>
                  <a:gd name="T33" fmla="*/ 68 h 148"/>
                  <a:gd name="T34" fmla="*/ 107 w 114"/>
                  <a:gd name="T35" fmla="*/ 88 h 148"/>
                  <a:gd name="T36" fmla="*/ 101 w 114"/>
                  <a:gd name="T37" fmla="*/ 95 h 148"/>
                  <a:gd name="T38" fmla="*/ 94 w 114"/>
                  <a:gd name="T39" fmla="*/ 102 h 148"/>
                  <a:gd name="T40" fmla="*/ 78 w 114"/>
                  <a:gd name="T41" fmla="*/ 110 h 148"/>
                  <a:gd name="T42" fmla="*/ 69 w 114"/>
                  <a:gd name="T43" fmla="*/ 111 h 148"/>
                  <a:gd name="T44" fmla="*/ 58 w 114"/>
                  <a:gd name="T45" fmla="*/ 110 h 148"/>
                  <a:gd name="T46" fmla="*/ 49 w 114"/>
                  <a:gd name="T47" fmla="*/ 107 h 148"/>
                  <a:gd name="T48" fmla="*/ 42 w 114"/>
                  <a:gd name="T49" fmla="*/ 101 h 148"/>
                  <a:gd name="T50" fmla="*/ 35 w 114"/>
                  <a:gd name="T51" fmla="*/ 92 h 148"/>
                  <a:gd name="T52" fmla="*/ 56 w 114"/>
                  <a:gd name="T53" fmla="*/ 25 h 148"/>
                  <a:gd name="T54" fmla="*/ 46 w 114"/>
                  <a:gd name="T55" fmla="*/ 26 h 148"/>
                  <a:gd name="T56" fmla="*/ 41 w 114"/>
                  <a:gd name="T57" fmla="*/ 33 h 148"/>
                  <a:gd name="T58" fmla="*/ 35 w 114"/>
                  <a:gd name="T59" fmla="*/ 42 h 148"/>
                  <a:gd name="T60" fmla="*/ 35 w 114"/>
                  <a:gd name="T61" fmla="*/ 56 h 148"/>
                  <a:gd name="T62" fmla="*/ 35 w 114"/>
                  <a:gd name="T63" fmla="*/ 69 h 148"/>
                  <a:gd name="T64" fmla="*/ 41 w 114"/>
                  <a:gd name="T65" fmla="*/ 78 h 148"/>
                  <a:gd name="T66" fmla="*/ 46 w 114"/>
                  <a:gd name="T67" fmla="*/ 85 h 148"/>
                  <a:gd name="T68" fmla="*/ 56 w 114"/>
                  <a:gd name="T69" fmla="*/ 87 h 148"/>
                  <a:gd name="T70" fmla="*/ 66 w 114"/>
                  <a:gd name="T71" fmla="*/ 85 h 148"/>
                  <a:gd name="T72" fmla="*/ 72 w 114"/>
                  <a:gd name="T73" fmla="*/ 78 h 148"/>
                  <a:gd name="T74" fmla="*/ 78 w 114"/>
                  <a:gd name="T75" fmla="*/ 69 h 148"/>
                  <a:gd name="T76" fmla="*/ 78 w 114"/>
                  <a:gd name="T77" fmla="*/ 56 h 148"/>
                  <a:gd name="T78" fmla="*/ 78 w 114"/>
                  <a:gd name="T79" fmla="*/ 42 h 148"/>
                  <a:gd name="T80" fmla="*/ 72 w 114"/>
                  <a:gd name="T81" fmla="*/ 33 h 148"/>
                  <a:gd name="T82" fmla="*/ 66 w 114"/>
                  <a:gd name="T83" fmla="*/ 26 h 148"/>
                  <a:gd name="T84" fmla="*/ 56 w 114"/>
                  <a:gd name="T85" fmla="*/ 2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4" h="148" extrusionOk="0">
                    <a:moveTo>
                      <a:pt x="35" y="92"/>
                    </a:moveTo>
                    <a:lnTo>
                      <a:pt x="35" y="148"/>
                    </a:lnTo>
                    <a:lnTo>
                      <a:pt x="0" y="14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19"/>
                    </a:lnTo>
                    <a:lnTo>
                      <a:pt x="42" y="10"/>
                    </a:lnTo>
                    <a:lnTo>
                      <a:pt x="49" y="4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8" y="2"/>
                    </a:lnTo>
                    <a:lnTo>
                      <a:pt x="94" y="9"/>
                    </a:lnTo>
                    <a:lnTo>
                      <a:pt x="101" y="16"/>
                    </a:lnTo>
                    <a:lnTo>
                      <a:pt x="107" y="25"/>
                    </a:lnTo>
                    <a:lnTo>
                      <a:pt x="113" y="43"/>
                    </a:lnTo>
                    <a:lnTo>
                      <a:pt x="114" y="56"/>
                    </a:lnTo>
                    <a:lnTo>
                      <a:pt x="113" y="68"/>
                    </a:lnTo>
                    <a:lnTo>
                      <a:pt x="107" y="88"/>
                    </a:lnTo>
                    <a:lnTo>
                      <a:pt x="101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9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2" y="101"/>
                    </a:lnTo>
                    <a:lnTo>
                      <a:pt x="35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41" y="33"/>
                    </a:lnTo>
                    <a:lnTo>
                      <a:pt x="35" y="42"/>
                    </a:lnTo>
                    <a:lnTo>
                      <a:pt x="35" y="56"/>
                    </a:lnTo>
                    <a:lnTo>
                      <a:pt x="35" y="69"/>
                    </a:lnTo>
                    <a:lnTo>
                      <a:pt x="41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8" y="69"/>
                    </a:lnTo>
                    <a:lnTo>
                      <a:pt x="78" y="56"/>
                    </a:lnTo>
                    <a:lnTo>
                      <a:pt x="78" y="42"/>
                    </a:lnTo>
                    <a:lnTo>
                      <a:pt x="72" y="33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17" name="Freeform 219"/>
              <p:cNvSpPr>
                <a:spLocks noEditPoints="1"/>
              </p:cNvSpPr>
              <p:nvPr/>
            </p:nvSpPr>
            <p:spPr bwMode="auto">
              <a:xfrm>
                <a:off x="2494" y="2438"/>
                <a:ext cx="38" cy="37"/>
              </a:xfrm>
              <a:custGeom>
                <a:avLst/>
                <a:gdLst>
                  <a:gd name="T0" fmla="*/ 114 w 114"/>
                  <a:gd name="T1" fmla="*/ 55 h 111"/>
                  <a:gd name="T2" fmla="*/ 114 w 114"/>
                  <a:gd name="T3" fmla="*/ 65 h 111"/>
                  <a:gd name="T4" fmla="*/ 34 w 114"/>
                  <a:gd name="T5" fmla="*/ 65 h 111"/>
                  <a:gd name="T6" fmla="*/ 37 w 114"/>
                  <a:gd name="T7" fmla="*/ 75 h 111"/>
                  <a:gd name="T8" fmla="*/ 43 w 114"/>
                  <a:gd name="T9" fmla="*/ 82 h 111"/>
                  <a:gd name="T10" fmla="*/ 52 w 114"/>
                  <a:gd name="T11" fmla="*/ 88 h 111"/>
                  <a:gd name="T12" fmla="*/ 63 w 114"/>
                  <a:gd name="T13" fmla="*/ 88 h 111"/>
                  <a:gd name="T14" fmla="*/ 75 w 114"/>
                  <a:gd name="T15" fmla="*/ 88 h 111"/>
                  <a:gd name="T16" fmla="*/ 85 w 114"/>
                  <a:gd name="T17" fmla="*/ 85 h 111"/>
                  <a:gd name="T18" fmla="*/ 96 w 114"/>
                  <a:gd name="T19" fmla="*/ 82 h 111"/>
                  <a:gd name="T20" fmla="*/ 108 w 114"/>
                  <a:gd name="T21" fmla="*/ 76 h 111"/>
                  <a:gd name="T22" fmla="*/ 108 w 114"/>
                  <a:gd name="T23" fmla="*/ 102 h 111"/>
                  <a:gd name="T24" fmla="*/ 96 w 114"/>
                  <a:gd name="T25" fmla="*/ 105 h 111"/>
                  <a:gd name="T26" fmla="*/ 85 w 114"/>
                  <a:gd name="T27" fmla="*/ 108 h 111"/>
                  <a:gd name="T28" fmla="*/ 72 w 114"/>
                  <a:gd name="T29" fmla="*/ 111 h 111"/>
                  <a:gd name="T30" fmla="*/ 60 w 114"/>
                  <a:gd name="T31" fmla="*/ 111 h 111"/>
                  <a:gd name="T32" fmla="*/ 47 w 114"/>
                  <a:gd name="T33" fmla="*/ 110 h 111"/>
                  <a:gd name="T34" fmla="*/ 24 w 114"/>
                  <a:gd name="T35" fmla="*/ 102 h 111"/>
                  <a:gd name="T36" fmla="*/ 16 w 114"/>
                  <a:gd name="T37" fmla="*/ 97 h 111"/>
                  <a:gd name="T38" fmla="*/ 9 w 114"/>
                  <a:gd name="T39" fmla="*/ 88 h 111"/>
                  <a:gd name="T40" fmla="*/ 1 w 114"/>
                  <a:gd name="T41" fmla="*/ 68 h 111"/>
                  <a:gd name="T42" fmla="*/ 0 w 114"/>
                  <a:gd name="T43" fmla="*/ 56 h 111"/>
                  <a:gd name="T44" fmla="*/ 1 w 114"/>
                  <a:gd name="T45" fmla="*/ 43 h 111"/>
                  <a:gd name="T46" fmla="*/ 9 w 114"/>
                  <a:gd name="T47" fmla="*/ 23 h 111"/>
                  <a:gd name="T48" fmla="*/ 16 w 114"/>
                  <a:gd name="T49" fmla="*/ 16 h 111"/>
                  <a:gd name="T50" fmla="*/ 24 w 114"/>
                  <a:gd name="T51" fmla="*/ 9 h 111"/>
                  <a:gd name="T52" fmla="*/ 46 w 114"/>
                  <a:gd name="T53" fmla="*/ 2 h 111"/>
                  <a:gd name="T54" fmla="*/ 59 w 114"/>
                  <a:gd name="T55" fmla="*/ 0 h 111"/>
                  <a:gd name="T56" fmla="*/ 71 w 114"/>
                  <a:gd name="T57" fmla="*/ 2 h 111"/>
                  <a:gd name="T58" fmla="*/ 91 w 114"/>
                  <a:gd name="T59" fmla="*/ 9 h 111"/>
                  <a:gd name="T60" fmla="*/ 98 w 114"/>
                  <a:gd name="T61" fmla="*/ 16 h 111"/>
                  <a:gd name="T62" fmla="*/ 105 w 114"/>
                  <a:gd name="T63" fmla="*/ 23 h 111"/>
                  <a:gd name="T64" fmla="*/ 112 w 114"/>
                  <a:gd name="T65" fmla="*/ 43 h 111"/>
                  <a:gd name="T66" fmla="*/ 114 w 114"/>
                  <a:gd name="T67" fmla="*/ 55 h 111"/>
                  <a:gd name="T68" fmla="*/ 79 w 114"/>
                  <a:gd name="T69" fmla="*/ 45 h 111"/>
                  <a:gd name="T70" fmla="*/ 78 w 114"/>
                  <a:gd name="T71" fmla="*/ 35 h 111"/>
                  <a:gd name="T72" fmla="*/ 73 w 114"/>
                  <a:gd name="T73" fmla="*/ 29 h 111"/>
                  <a:gd name="T74" fmla="*/ 68 w 114"/>
                  <a:gd name="T75" fmla="*/ 23 h 111"/>
                  <a:gd name="T76" fmla="*/ 59 w 114"/>
                  <a:gd name="T77" fmla="*/ 23 h 111"/>
                  <a:gd name="T78" fmla="*/ 49 w 114"/>
                  <a:gd name="T79" fmla="*/ 23 h 111"/>
                  <a:gd name="T80" fmla="*/ 43 w 114"/>
                  <a:gd name="T81" fmla="*/ 29 h 111"/>
                  <a:gd name="T82" fmla="*/ 37 w 114"/>
                  <a:gd name="T83" fmla="*/ 35 h 111"/>
                  <a:gd name="T84" fmla="*/ 34 w 114"/>
                  <a:gd name="T85" fmla="*/ 45 h 111"/>
                  <a:gd name="T86" fmla="*/ 79 w 114"/>
                  <a:gd name="T87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11" extrusionOk="0">
                    <a:moveTo>
                      <a:pt x="114" y="55"/>
                    </a:moveTo>
                    <a:lnTo>
                      <a:pt x="114" y="65"/>
                    </a:lnTo>
                    <a:lnTo>
                      <a:pt x="34" y="65"/>
                    </a:lnTo>
                    <a:lnTo>
                      <a:pt x="37" y="75"/>
                    </a:lnTo>
                    <a:lnTo>
                      <a:pt x="43" y="82"/>
                    </a:lnTo>
                    <a:lnTo>
                      <a:pt x="52" y="88"/>
                    </a:lnTo>
                    <a:lnTo>
                      <a:pt x="63" y="88"/>
                    </a:lnTo>
                    <a:lnTo>
                      <a:pt x="75" y="88"/>
                    </a:lnTo>
                    <a:lnTo>
                      <a:pt x="85" y="85"/>
                    </a:lnTo>
                    <a:lnTo>
                      <a:pt x="96" y="82"/>
                    </a:lnTo>
                    <a:lnTo>
                      <a:pt x="108" y="76"/>
                    </a:lnTo>
                    <a:lnTo>
                      <a:pt x="108" y="102"/>
                    </a:lnTo>
                    <a:lnTo>
                      <a:pt x="96" y="105"/>
                    </a:lnTo>
                    <a:lnTo>
                      <a:pt x="85" y="108"/>
                    </a:lnTo>
                    <a:lnTo>
                      <a:pt x="72" y="111"/>
                    </a:lnTo>
                    <a:lnTo>
                      <a:pt x="60" y="111"/>
                    </a:lnTo>
                    <a:lnTo>
                      <a:pt x="47" y="110"/>
                    </a:lnTo>
                    <a:lnTo>
                      <a:pt x="24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46" y="2"/>
                    </a:lnTo>
                    <a:lnTo>
                      <a:pt x="59" y="0"/>
                    </a:lnTo>
                    <a:lnTo>
                      <a:pt x="71" y="2"/>
                    </a:lnTo>
                    <a:lnTo>
                      <a:pt x="91" y="9"/>
                    </a:lnTo>
                    <a:lnTo>
                      <a:pt x="98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4" y="55"/>
                    </a:lnTo>
                    <a:close/>
                    <a:moveTo>
                      <a:pt x="79" y="45"/>
                    </a:moveTo>
                    <a:lnTo>
                      <a:pt x="78" y="35"/>
                    </a:lnTo>
                    <a:lnTo>
                      <a:pt x="73" y="29"/>
                    </a:lnTo>
                    <a:lnTo>
                      <a:pt x="68" y="23"/>
                    </a:lnTo>
                    <a:lnTo>
                      <a:pt x="59" y="23"/>
                    </a:lnTo>
                    <a:lnTo>
                      <a:pt x="49" y="23"/>
                    </a:lnTo>
                    <a:lnTo>
                      <a:pt x="43" y="29"/>
                    </a:lnTo>
                    <a:lnTo>
                      <a:pt x="37" y="35"/>
                    </a:lnTo>
                    <a:lnTo>
                      <a:pt x="34" y="45"/>
                    </a:lnTo>
                    <a:lnTo>
                      <a:pt x="79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18" name="Freeform 220"/>
              <p:cNvSpPr/>
              <p:nvPr/>
            </p:nvSpPr>
            <p:spPr bwMode="auto">
              <a:xfrm>
                <a:off x="2540" y="2438"/>
                <a:ext cx="26" cy="36"/>
              </a:xfrm>
              <a:custGeom>
                <a:avLst/>
                <a:gdLst>
                  <a:gd name="T0" fmla="*/ 78 w 78"/>
                  <a:gd name="T1" fmla="*/ 32 h 108"/>
                  <a:gd name="T2" fmla="*/ 74 w 78"/>
                  <a:gd name="T3" fmla="*/ 30 h 108"/>
                  <a:gd name="T4" fmla="*/ 69 w 78"/>
                  <a:gd name="T5" fmla="*/ 29 h 108"/>
                  <a:gd name="T6" fmla="*/ 65 w 78"/>
                  <a:gd name="T7" fmla="*/ 27 h 108"/>
                  <a:gd name="T8" fmla="*/ 61 w 78"/>
                  <a:gd name="T9" fmla="*/ 27 h 108"/>
                  <a:gd name="T10" fmla="*/ 49 w 78"/>
                  <a:gd name="T11" fmla="*/ 29 h 108"/>
                  <a:gd name="T12" fmla="*/ 41 w 78"/>
                  <a:gd name="T13" fmla="*/ 36 h 108"/>
                  <a:gd name="T14" fmla="*/ 35 w 78"/>
                  <a:gd name="T15" fmla="*/ 45 h 108"/>
                  <a:gd name="T16" fmla="*/ 35 w 78"/>
                  <a:gd name="T17" fmla="*/ 59 h 108"/>
                  <a:gd name="T18" fmla="*/ 35 w 78"/>
                  <a:gd name="T19" fmla="*/ 108 h 108"/>
                  <a:gd name="T20" fmla="*/ 0 w 78"/>
                  <a:gd name="T21" fmla="*/ 108 h 108"/>
                  <a:gd name="T22" fmla="*/ 0 w 78"/>
                  <a:gd name="T23" fmla="*/ 3 h 108"/>
                  <a:gd name="T24" fmla="*/ 35 w 78"/>
                  <a:gd name="T25" fmla="*/ 3 h 108"/>
                  <a:gd name="T26" fmla="*/ 35 w 78"/>
                  <a:gd name="T27" fmla="*/ 20 h 108"/>
                  <a:gd name="T28" fmla="*/ 41 w 78"/>
                  <a:gd name="T29" fmla="*/ 12 h 108"/>
                  <a:gd name="T30" fmla="*/ 49 w 78"/>
                  <a:gd name="T31" fmla="*/ 6 h 108"/>
                  <a:gd name="T32" fmla="*/ 58 w 78"/>
                  <a:gd name="T33" fmla="*/ 2 h 108"/>
                  <a:gd name="T34" fmla="*/ 69 w 78"/>
                  <a:gd name="T35" fmla="*/ 0 h 108"/>
                  <a:gd name="T36" fmla="*/ 71 w 78"/>
                  <a:gd name="T37" fmla="*/ 0 h 108"/>
                  <a:gd name="T38" fmla="*/ 72 w 78"/>
                  <a:gd name="T39" fmla="*/ 0 h 108"/>
                  <a:gd name="T40" fmla="*/ 75 w 78"/>
                  <a:gd name="T41" fmla="*/ 2 h 108"/>
                  <a:gd name="T42" fmla="*/ 78 w 78"/>
                  <a:gd name="T43" fmla="*/ 2 h 108"/>
                  <a:gd name="T44" fmla="*/ 78 w 78"/>
                  <a:gd name="T4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08" extrusionOk="0">
                    <a:moveTo>
                      <a:pt x="78" y="32"/>
                    </a:moveTo>
                    <a:lnTo>
                      <a:pt x="74" y="30"/>
                    </a:lnTo>
                    <a:lnTo>
                      <a:pt x="69" y="29"/>
                    </a:lnTo>
                    <a:lnTo>
                      <a:pt x="65" y="27"/>
                    </a:lnTo>
                    <a:lnTo>
                      <a:pt x="61" y="27"/>
                    </a:lnTo>
                    <a:lnTo>
                      <a:pt x="49" y="29"/>
                    </a:lnTo>
                    <a:lnTo>
                      <a:pt x="41" y="36"/>
                    </a:lnTo>
                    <a:lnTo>
                      <a:pt x="35" y="45"/>
                    </a:lnTo>
                    <a:lnTo>
                      <a:pt x="35" y="59"/>
                    </a:lnTo>
                    <a:lnTo>
                      <a:pt x="35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5" y="3"/>
                    </a:lnTo>
                    <a:lnTo>
                      <a:pt x="35" y="20"/>
                    </a:lnTo>
                    <a:lnTo>
                      <a:pt x="41" y="12"/>
                    </a:lnTo>
                    <a:lnTo>
                      <a:pt x="49" y="6"/>
                    </a:lnTo>
                    <a:lnTo>
                      <a:pt x="58" y="2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5" y="2"/>
                    </a:lnTo>
                    <a:lnTo>
                      <a:pt x="78" y="2"/>
                    </a:lnTo>
                    <a:lnTo>
                      <a:pt x="78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19" name="Freeform 221"/>
              <p:cNvSpPr/>
              <p:nvPr/>
            </p:nvSpPr>
            <p:spPr bwMode="auto">
              <a:xfrm>
                <a:off x="2570" y="2438"/>
                <a:ext cx="32" cy="37"/>
              </a:xfrm>
              <a:custGeom>
                <a:avLst/>
                <a:gdLst>
                  <a:gd name="T0" fmla="*/ 88 w 95"/>
                  <a:gd name="T1" fmla="*/ 6 h 111"/>
                  <a:gd name="T2" fmla="*/ 88 w 95"/>
                  <a:gd name="T3" fmla="*/ 32 h 111"/>
                  <a:gd name="T4" fmla="*/ 77 w 95"/>
                  <a:gd name="T5" fmla="*/ 27 h 111"/>
                  <a:gd name="T6" fmla="*/ 67 w 95"/>
                  <a:gd name="T7" fmla="*/ 25 h 111"/>
                  <a:gd name="T8" fmla="*/ 57 w 95"/>
                  <a:gd name="T9" fmla="*/ 23 h 111"/>
                  <a:gd name="T10" fmla="*/ 47 w 95"/>
                  <a:gd name="T11" fmla="*/ 23 h 111"/>
                  <a:gd name="T12" fmla="*/ 39 w 95"/>
                  <a:gd name="T13" fmla="*/ 23 h 111"/>
                  <a:gd name="T14" fmla="*/ 34 w 95"/>
                  <a:gd name="T15" fmla="*/ 25 h 111"/>
                  <a:gd name="T16" fmla="*/ 30 w 95"/>
                  <a:gd name="T17" fmla="*/ 27 h 111"/>
                  <a:gd name="T18" fmla="*/ 28 w 95"/>
                  <a:gd name="T19" fmla="*/ 33 h 111"/>
                  <a:gd name="T20" fmla="*/ 30 w 95"/>
                  <a:gd name="T21" fmla="*/ 36 h 111"/>
                  <a:gd name="T22" fmla="*/ 33 w 95"/>
                  <a:gd name="T23" fmla="*/ 39 h 111"/>
                  <a:gd name="T24" fmla="*/ 37 w 95"/>
                  <a:gd name="T25" fmla="*/ 40 h 111"/>
                  <a:gd name="T26" fmla="*/ 46 w 95"/>
                  <a:gd name="T27" fmla="*/ 42 h 111"/>
                  <a:gd name="T28" fmla="*/ 52 w 95"/>
                  <a:gd name="T29" fmla="*/ 43 h 111"/>
                  <a:gd name="T30" fmla="*/ 75 w 95"/>
                  <a:gd name="T31" fmla="*/ 46 h 111"/>
                  <a:gd name="T32" fmla="*/ 86 w 95"/>
                  <a:gd name="T33" fmla="*/ 53 h 111"/>
                  <a:gd name="T34" fmla="*/ 93 w 95"/>
                  <a:gd name="T35" fmla="*/ 62 h 111"/>
                  <a:gd name="T36" fmla="*/ 95 w 95"/>
                  <a:gd name="T37" fmla="*/ 76 h 111"/>
                  <a:gd name="T38" fmla="*/ 95 w 95"/>
                  <a:gd name="T39" fmla="*/ 85 h 111"/>
                  <a:gd name="T40" fmla="*/ 88 w 95"/>
                  <a:gd name="T41" fmla="*/ 98 h 111"/>
                  <a:gd name="T42" fmla="*/ 82 w 95"/>
                  <a:gd name="T43" fmla="*/ 102 h 111"/>
                  <a:gd name="T44" fmla="*/ 67 w 95"/>
                  <a:gd name="T45" fmla="*/ 110 h 111"/>
                  <a:gd name="T46" fmla="*/ 46 w 95"/>
                  <a:gd name="T47" fmla="*/ 111 h 111"/>
                  <a:gd name="T48" fmla="*/ 34 w 95"/>
                  <a:gd name="T49" fmla="*/ 111 h 111"/>
                  <a:gd name="T50" fmla="*/ 24 w 95"/>
                  <a:gd name="T51" fmla="*/ 110 h 111"/>
                  <a:gd name="T52" fmla="*/ 13 w 95"/>
                  <a:gd name="T53" fmla="*/ 107 h 111"/>
                  <a:gd name="T54" fmla="*/ 1 w 95"/>
                  <a:gd name="T55" fmla="*/ 104 h 111"/>
                  <a:gd name="T56" fmla="*/ 1 w 95"/>
                  <a:gd name="T57" fmla="*/ 79 h 111"/>
                  <a:gd name="T58" fmla="*/ 11 w 95"/>
                  <a:gd name="T59" fmla="*/ 84 h 111"/>
                  <a:gd name="T60" fmla="*/ 21 w 95"/>
                  <a:gd name="T61" fmla="*/ 87 h 111"/>
                  <a:gd name="T62" fmla="*/ 33 w 95"/>
                  <a:gd name="T63" fmla="*/ 88 h 111"/>
                  <a:gd name="T64" fmla="*/ 43 w 95"/>
                  <a:gd name="T65" fmla="*/ 88 h 111"/>
                  <a:gd name="T66" fmla="*/ 52 w 95"/>
                  <a:gd name="T67" fmla="*/ 88 h 111"/>
                  <a:gd name="T68" fmla="*/ 57 w 95"/>
                  <a:gd name="T69" fmla="*/ 85 h 111"/>
                  <a:gd name="T70" fmla="*/ 62 w 95"/>
                  <a:gd name="T71" fmla="*/ 82 h 111"/>
                  <a:gd name="T72" fmla="*/ 63 w 95"/>
                  <a:gd name="T73" fmla="*/ 78 h 111"/>
                  <a:gd name="T74" fmla="*/ 62 w 95"/>
                  <a:gd name="T75" fmla="*/ 74 h 111"/>
                  <a:gd name="T76" fmla="*/ 59 w 95"/>
                  <a:gd name="T77" fmla="*/ 71 h 111"/>
                  <a:gd name="T78" fmla="*/ 54 w 95"/>
                  <a:gd name="T79" fmla="*/ 69 h 111"/>
                  <a:gd name="T80" fmla="*/ 46 w 95"/>
                  <a:gd name="T81" fmla="*/ 68 h 111"/>
                  <a:gd name="T82" fmla="*/ 40 w 95"/>
                  <a:gd name="T83" fmla="*/ 66 h 111"/>
                  <a:gd name="T84" fmla="*/ 20 w 95"/>
                  <a:gd name="T85" fmla="*/ 63 h 111"/>
                  <a:gd name="T86" fmla="*/ 8 w 95"/>
                  <a:gd name="T87" fmla="*/ 56 h 111"/>
                  <a:gd name="T88" fmla="*/ 1 w 95"/>
                  <a:gd name="T89" fmla="*/ 48 h 111"/>
                  <a:gd name="T90" fmla="*/ 0 w 95"/>
                  <a:gd name="T91" fmla="*/ 33 h 111"/>
                  <a:gd name="T92" fmla="*/ 1 w 95"/>
                  <a:gd name="T93" fmla="*/ 17 h 111"/>
                  <a:gd name="T94" fmla="*/ 11 w 95"/>
                  <a:gd name="T95" fmla="*/ 9 h 111"/>
                  <a:gd name="T96" fmla="*/ 24 w 95"/>
                  <a:gd name="T97" fmla="*/ 2 h 111"/>
                  <a:gd name="T98" fmla="*/ 46 w 95"/>
                  <a:gd name="T99" fmla="*/ 0 h 111"/>
                  <a:gd name="T100" fmla="*/ 56 w 95"/>
                  <a:gd name="T101" fmla="*/ 0 h 111"/>
                  <a:gd name="T102" fmla="*/ 66 w 95"/>
                  <a:gd name="T103" fmla="*/ 2 h 111"/>
                  <a:gd name="T104" fmla="*/ 76 w 95"/>
                  <a:gd name="T105" fmla="*/ 3 h 111"/>
                  <a:gd name="T106" fmla="*/ 88 w 95"/>
                  <a:gd name="T10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11" extrusionOk="0">
                    <a:moveTo>
                      <a:pt x="88" y="6"/>
                    </a:moveTo>
                    <a:lnTo>
                      <a:pt x="88" y="32"/>
                    </a:lnTo>
                    <a:lnTo>
                      <a:pt x="77" y="27"/>
                    </a:lnTo>
                    <a:lnTo>
                      <a:pt x="67" y="25"/>
                    </a:lnTo>
                    <a:lnTo>
                      <a:pt x="57" y="23"/>
                    </a:lnTo>
                    <a:lnTo>
                      <a:pt x="47" y="23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8" y="33"/>
                    </a:lnTo>
                    <a:lnTo>
                      <a:pt x="30" y="36"/>
                    </a:lnTo>
                    <a:lnTo>
                      <a:pt x="33" y="39"/>
                    </a:lnTo>
                    <a:lnTo>
                      <a:pt x="37" y="40"/>
                    </a:lnTo>
                    <a:lnTo>
                      <a:pt x="46" y="42"/>
                    </a:lnTo>
                    <a:lnTo>
                      <a:pt x="52" y="43"/>
                    </a:lnTo>
                    <a:lnTo>
                      <a:pt x="75" y="46"/>
                    </a:lnTo>
                    <a:lnTo>
                      <a:pt x="86" y="53"/>
                    </a:lnTo>
                    <a:lnTo>
                      <a:pt x="93" y="62"/>
                    </a:lnTo>
                    <a:lnTo>
                      <a:pt x="95" y="76"/>
                    </a:lnTo>
                    <a:lnTo>
                      <a:pt x="95" y="85"/>
                    </a:lnTo>
                    <a:lnTo>
                      <a:pt x="88" y="98"/>
                    </a:lnTo>
                    <a:lnTo>
                      <a:pt x="82" y="102"/>
                    </a:lnTo>
                    <a:lnTo>
                      <a:pt x="67" y="110"/>
                    </a:lnTo>
                    <a:lnTo>
                      <a:pt x="46" y="111"/>
                    </a:lnTo>
                    <a:lnTo>
                      <a:pt x="34" y="111"/>
                    </a:lnTo>
                    <a:lnTo>
                      <a:pt x="24" y="110"/>
                    </a:lnTo>
                    <a:lnTo>
                      <a:pt x="13" y="107"/>
                    </a:lnTo>
                    <a:lnTo>
                      <a:pt x="1" y="104"/>
                    </a:lnTo>
                    <a:lnTo>
                      <a:pt x="1" y="79"/>
                    </a:lnTo>
                    <a:lnTo>
                      <a:pt x="11" y="84"/>
                    </a:lnTo>
                    <a:lnTo>
                      <a:pt x="21" y="87"/>
                    </a:lnTo>
                    <a:lnTo>
                      <a:pt x="33" y="88"/>
                    </a:lnTo>
                    <a:lnTo>
                      <a:pt x="43" y="88"/>
                    </a:lnTo>
                    <a:lnTo>
                      <a:pt x="52" y="88"/>
                    </a:lnTo>
                    <a:lnTo>
                      <a:pt x="57" y="85"/>
                    </a:lnTo>
                    <a:lnTo>
                      <a:pt x="62" y="82"/>
                    </a:lnTo>
                    <a:lnTo>
                      <a:pt x="63" y="78"/>
                    </a:lnTo>
                    <a:lnTo>
                      <a:pt x="62" y="74"/>
                    </a:lnTo>
                    <a:lnTo>
                      <a:pt x="59" y="71"/>
                    </a:lnTo>
                    <a:lnTo>
                      <a:pt x="54" y="69"/>
                    </a:lnTo>
                    <a:lnTo>
                      <a:pt x="46" y="68"/>
                    </a:lnTo>
                    <a:lnTo>
                      <a:pt x="40" y="66"/>
                    </a:lnTo>
                    <a:lnTo>
                      <a:pt x="20" y="63"/>
                    </a:lnTo>
                    <a:lnTo>
                      <a:pt x="8" y="56"/>
                    </a:lnTo>
                    <a:lnTo>
                      <a:pt x="1" y="48"/>
                    </a:lnTo>
                    <a:lnTo>
                      <a:pt x="0" y="33"/>
                    </a:lnTo>
                    <a:lnTo>
                      <a:pt x="1" y="17"/>
                    </a:lnTo>
                    <a:lnTo>
                      <a:pt x="11" y="9"/>
                    </a:lnTo>
                    <a:lnTo>
                      <a:pt x="24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6" y="2"/>
                    </a:lnTo>
                    <a:lnTo>
                      <a:pt x="76" y="3"/>
                    </a:ln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20" name="Freeform 222"/>
              <p:cNvSpPr/>
              <p:nvPr/>
            </p:nvSpPr>
            <p:spPr bwMode="auto">
              <a:xfrm>
                <a:off x="2653" y="2277"/>
                <a:ext cx="521" cy="126"/>
              </a:xfrm>
              <a:custGeom>
                <a:avLst/>
                <a:gdLst>
                  <a:gd name="T0" fmla="*/ 0 w 1563"/>
                  <a:gd name="T1" fmla="*/ 376 h 376"/>
                  <a:gd name="T2" fmla="*/ 44 w 1563"/>
                  <a:gd name="T3" fmla="*/ 331 h 376"/>
                  <a:gd name="T4" fmla="*/ 135 w 1563"/>
                  <a:gd name="T5" fmla="*/ 251 h 376"/>
                  <a:gd name="T6" fmla="*/ 229 w 1563"/>
                  <a:gd name="T7" fmla="*/ 182 h 376"/>
                  <a:gd name="T8" fmla="*/ 327 w 1563"/>
                  <a:gd name="T9" fmla="*/ 123 h 376"/>
                  <a:gd name="T10" fmla="*/ 426 w 1563"/>
                  <a:gd name="T11" fmla="*/ 76 h 376"/>
                  <a:gd name="T12" fmla="*/ 527 w 1563"/>
                  <a:gd name="T13" fmla="*/ 40 h 376"/>
                  <a:gd name="T14" fmla="*/ 629 w 1563"/>
                  <a:gd name="T15" fmla="*/ 16 h 376"/>
                  <a:gd name="T16" fmla="*/ 732 w 1563"/>
                  <a:gd name="T17" fmla="*/ 3 h 376"/>
                  <a:gd name="T18" fmla="*/ 836 w 1563"/>
                  <a:gd name="T19" fmla="*/ 0 h 376"/>
                  <a:gd name="T20" fmla="*/ 938 w 1563"/>
                  <a:gd name="T21" fmla="*/ 10 h 376"/>
                  <a:gd name="T22" fmla="*/ 1040 w 1563"/>
                  <a:gd name="T23" fmla="*/ 30 h 376"/>
                  <a:gd name="T24" fmla="*/ 1141 w 1563"/>
                  <a:gd name="T25" fmla="*/ 62 h 376"/>
                  <a:gd name="T26" fmla="*/ 1239 w 1563"/>
                  <a:gd name="T27" fmla="*/ 105 h 376"/>
                  <a:gd name="T28" fmla="*/ 1336 w 1563"/>
                  <a:gd name="T29" fmla="*/ 159 h 376"/>
                  <a:gd name="T30" fmla="*/ 1429 w 1563"/>
                  <a:gd name="T31" fmla="*/ 225 h 376"/>
                  <a:gd name="T32" fmla="*/ 1520 w 1563"/>
                  <a:gd name="T33" fmla="*/ 301 h 376"/>
                  <a:gd name="T34" fmla="*/ 1563 w 1563"/>
                  <a:gd name="T35" fmla="*/ 344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3" h="376" extrusionOk="0">
                    <a:moveTo>
                      <a:pt x="0" y="376"/>
                    </a:moveTo>
                    <a:lnTo>
                      <a:pt x="44" y="331"/>
                    </a:lnTo>
                    <a:lnTo>
                      <a:pt x="135" y="251"/>
                    </a:lnTo>
                    <a:lnTo>
                      <a:pt x="229" y="182"/>
                    </a:lnTo>
                    <a:lnTo>
                      <a:pt x="327" y="123"/>
                    </a:lnTo>
                    <a:lnTo>
                      <a:pt x="426" y="76"/>
                    </a:lnTo>
                    <a:lnTo>
                      <a:pt x="527" y="40"/>
                    </a:lnTo>
                    <a:lnTo>
                      <a:pt x="629" y="16"/>
                    </a:lnTo>
                    <a:lnTo>
                      <a:pt x="732" y="3"/>
                    </a:lnTo>
                    <a:lnTo>
                      <a:pt x="836" y="0"/>
                    </a:lnTo>
                    <a:lnTo>
                      <a:pt x="938" y="10"/>
                    </a:lnTo>
                    <a:lnTo>
                      <a:pt x="1040" y="30"/>
                    </a:lnTo>
                    <a:lnTo>
                      <a:pt x="1141" y="62"/>
                    </a:lnTo>
                    <a:lnTo>
                      <a:pt x="1239" y="105"/>
                    </a:lnTo>
                    <a:lnTo>
                      <a:pt x="1336" y="159"/>
                    </a:lnTo>
                    <a:lnTo>
                      <a:pt x="1429" y="225"/>
                    </a:lnTo>
                    <a:lnTo>
                      <a:pt x="1520" y="301"/>
                    </a:lnTo>
                    <a:lnTo>
                      <a:pt x="1563" y="344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21" name="Freeform 223"/>
              <p:cNvSpPr/>
              <p:nvPr/>
            </p:nvSpPr>
            <p:spPr bwMode="auto">
              <a:xfrm>
                <a:off x="3061" y="2279"/>
                <a:ext cx="132" cy="133"/>
              </a:xfrm>
              <a:custGeom>
                <a:avLst/>
                <a:gdLst>
                  <a:gd name="T0" fmla="*/ 216 w 395"/>
                  <a:gd name="T1" fmla="*/ 0 h 399"/>
                  <a:gd name="T2" fmla="*/ 395 w 395"/>
                  <a:gd name="T3" fmla="*/ 399 h 399"/>
                  <a:gd name="T4" fmla="*/ 0 w 395"/>
                  <a:gd name="T5" fmla="*/ 212 h 399"/>
                  <a:gd name="T6" fmla="*/ 40 w 395"/>
                  <a:gd name="T7" fmla="*/ 203 h 399"/>
                  <a:gd name="T8" fmla="*/ 113 w 395"/>
                  <a:gd name="T9" fmla="*/ 167 h 399"/>
                  <a:gd name="T10" fmla="*/ 169 w 395"/>
                  <a:gd name="T11" fmla="*/ 113 h 399"/>
                  <a:gd name="T12" fmla="*/ 206 w 395"/>
                  <a:gd name="T13" fmla="*/ 41 h 399"/>
                  <a:gd name="T14" fmla="*/ 216 w 395"/>
                  <a:gd name="T15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5" h="399" extrusionOk="0">
                    <a:moveTo>
                      <a:pt x="216" y="0"/>
                    </a:moveTo>
                    <a:lnTo>
                      <a:pt x="395" y="399"/>
                    </a:lnTo>
                    <a:lnTo>
                      <a:pt x="0" y="212"/>
                    </a:lnTo>
                    <a:lnTo>
                      <a:pt x="40" y="203"/>
                    </a:lnTo>
                    <a:lnTo>
                      <a:pt x="113" y="167"/>
                    </a:lnTo>
                    <a:lnTo>
                      <a:pt x="169" y="113"/>
                    </a:lnTo>
                    <a:lnTo>
                      <a:pt x="206" y="41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22" name="Freeform 224"/>
              <p:cNvSpPr/>
              <p:nvPr/>
            </p:nvSpPr>
            <p:spPr bwMode="auto">
              <a:xfrm>
                <a:off x="3032" y="2532"/>
                <a:ext cx="232" cy="421"/>
              </a:xfrm>
              <a:custGeom>
                <a:avLst/>
                <a:gdLst>
                  <a:gd name="T0" fmla="*/ 647 w 695"/>
                  <a:gd name="T1" fmla="*/ 0 h 1261"/>
                  <a:gd name="T2" fmla="*/ 662 w 695"/>
                  <a:gd name="T3" fmla="*/ 62 h 1261"/>
                  <a:gd name="T4" fmla="*/ 682 w 695"/>
                  <a:gd name="T5" fmla="*/ 183 h 1261"/>
                  <a:gd name="T6" fmla="*/ 693 w 695"/>
                  <a:gd name="T7" fmla="*/ 297 h 1261"/>
                  <a:gd name="T8" fmla="*/ 695 w 695"/>
                  <a:gd name="T9" fmla="*/ 406 h 1261"/>
                  <a:gd name="T10" fmla="*/ 688 w 695"/>
                  <a:gd name="T11" fmla="*/ 508 h 1261"/>
                  <a:gd name="T12" fmla="*/ 673 w 695"/>
                  <a:gd name="T13" fmla="*/ 606 h 1261"/>
                  <a:gd name="T14" fmla="*/ 649 w 695"/>
                  <a:gd name="T15" fmla="*/ 697 h 1261"/>
                  <a:gd name="T16" fmla="*/ 616 w 695"/>
                  <a:gd name="T17" fmla="*/ 782 h 1261"/>
                  <a:gd name="T18" fmla="*/ 574 w 695"/>
                  <a:gd name="T19" fmla="*/ 861 h 1261"/>
                  <a:gd name="T20" fmla="*/ 523 w 695"/>
                  <a:gd name="T21" fmla="*/ 934 h 1261"/>
                  <a:gd name="T22" fmla="*/ 464 w 695"/>
                  <a:gd name="T23" fmla="*/ 1002 h 1261"/>
                  <a:gd name="T24" fmla="*/ 398 w 695"/>
                  <a:gd name="T25" fmla="*/ 1064 h 1261"/>
                  <a:gd name="T26" fmla="*/ 323 w 695"/>
                  <a:gd name="T27" fmla="*/ 1119 h 1261"/>
                  <a:gd name="T28" fmla="*/ 241 w 695"/>
                  <a:gd name="T29" fmla="*/ 1168 h 1261"/>
                  <a:gd name="T30" fmla="*/ 152 w 695"/>
                  <a:gd name="T31" fmla="*/ 1210 h 1261"/>
                  <a:gd name="T32" fmla="*/ 52 w 695"/>
                  <a:gd name="T33" fmla="*/ 1246 h 1261"/>
                  <a:gd name="T34" fmla="*/ 0 w 695"/>
                  <a:gd name="T35" fmla="*/ 1261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5" h="1261" extrusionOk="0">
                    <a:moveTo>
                      <a:pt x="647" y="0"/>
                    </a:moveTo>
                    <a:lnTo>
                      <a:pt x="662" y="62"/>
                    </a:lnTo>
                    <a:lnTo>
                      <a:pt x="682" y="183"/>
                    </a:lnTo>
                    <a:lnTo>
                      <a:pt x="693" y="297"/>
                    </a:lnTo>
                    <a:lnTo>
                      <a:pt x="695" y="406"/>
                    </a:lnTo>
                    <a:lnTo>
                      <a:pt x="688" y="508"/>
                    </a:lnTo>
                    <a:lnTo>
                      <a:pt x="673" y="606"/>
                    </a:lnTo>
                    <a:lnTo>
                      <a:pt x="649" y="697"/>
                    </a:lnTo>
                    <a:lnTo>
                      <a:pt x="616" y="782"/>
                    </a:lnTo>
                    <a:lnTo>
                      <a:pt x="574" y="861"/>
                    </a:lnTo>
                    <a:lnTo>
                      <a:pt x="523" y="934"/>
                    </a:lnTo>
                    <a:lnTo>
                      <a:pt x="464" y="1002"/>
                    </a:lnTo>
                    <a:lnTo>
                      <a:pt x="398" y="1064"/>
                    </a:lnTo>
                    <a:lnTo>
                      <a:pt x="323" y="1119"/>
                    </a:lnTo>
                    <a:lnTo>
                      <a:pt x="241" y="1168"/>
                    </a:lnTo>
                    <a:lnTo>
                      <a:pt x="152" y="1210"/>
                    </a:lnTo>
                    <a:lnTo>
                      <a:pt x="52" y="1246"/>
                    </a:lnTo>
                    <a:lnTo>
                      <a:pt x="0" y="1261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23" name="Freeform 225"/>
              <p:cNvSpPr/>
              <p:nvPr/>
            </p:nvSpPr>
            <p:spPr bwMode="auto">
              <a:xfrm>
                <a:off x="3006" y="2875"/>
                <a:ext cx="145" cy="97"/>
              </a:xfrm>
              <a:custGeom>
                <a:avLst/>
                <a:gdLst>
                  <a:gd name="T0" fmla="*/ 435 w 435"/>
                  <a:gd name="T1" fmla="*/ 290 h 290"/>
                  <a:gd name="T2" fmla="*/ 0 w 435"/>
                  <a:gd name="T3" fmla="*/ 256 h 290"/>
                  <a:gd name="T4" fmla="*/ 353 w 435"/>
                  <a:gd name="T5" fmla="*/ 0 h 290"/>
                  <a:gd name="T6" fmla="*/ 342 w 435"/>
                  <a:gd name="T7" fmla="*/ 39 h 290"/>
                  <a:gd name="T8" fmla="*/ 339 w 435"/>
                  <a:gd name="T9" fmla="*/ 120 h 290"/>
                  <a:gd name="T10" fmla="*/ 360 w 435"/>
                  <a:gd name="T11" fmla="*/ 196 h 290"/>
                  <a:gd name="T12" fmla="*/ 405 w 435"/>
                  <a:gd name="T13" fmla="*/ 262 h 290"/>
                  <a:gd name="T14" fmla="*/ 435 w 435"/>
                  <a:gd name="T15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5" h="290" extrusionOk="0">
                    <a:moveTo>
                      <a:pt x="435" y="290"/>
                    </a:moveTo>
                    <a:lnTo>
                      <a:pt x="0" y="256"/>
                    </a:lnTo>
                    <a:lnTo>
                      <a:pt x="353" y="0"/>
                    </a:lnTo>
                    <a:lnTo>
                      <a:pt x="342" y="39"/>
                    </a:lnTo>
                    <a:lnTo>
                      <a:pt x="339" y="120"/>
                    </a:lnTo>
                    <a:lnTo>
                      <a:pt x="360" y="196"/>
                    </a:lnTo>
                    <a:lnTo>
                      <a:pt x="405" y="262"/>
                    </a:lnTo>
                    <a:lnTo>
                      <a:pt x="435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24" name="Freeform 226"/>
              <p:cNvSpPr/>
              <p:nvPr/>
            </p:nvSpPr>
            <p:spPr bwMode="auto">
              <a:xfrm>
                <a:off x="2559" y="2568"/>
                <a:ext cx="266" cy="384"/>
              </a:xfrm>
              <a:custGeom>
                <a:avLst/>
                <a:gdLst>
                  <a:gd name="T0" fmla="*/ 799 w 799"/>
                  <a:gd name="T1" fmla="*/ 1152 h 1152"/>
                  <a:gd name="T2" fmla="*/ 730 w 799"/>
                  <a:gd name="T3" fmla="*/ 1148 h 1152"/>
                  <a:gd name="T4" fmla="*/ 603 w 799"/>
                  <a:gd name="T5" fmla="*/ 1132 h 1152"/>
                  <a:gd name="T6" fmla="*/ 491 w 799"/>
                  <a:gd name="T7" fmla="*/ 1104 h 1152"/>
                  <a:gd name="T8" fmla="*/ 390 w 799"/>
                  <a:gd name="T9" fmla="*/ 1068 h 1152"/>
                  <a:gd name="T10" fmla="*/ 302 w 799"/>
                  <a:gd name="T11" fmla="*/ 1024 h 1152"/>
                  <a:gd name="T12" fmla="*/ 227 w 799"/>
                  <a:gd name="T13" fmla="*/ 969 h 1152"/>
                  <a:gd name="T14" fmla="*/ 162 w 799"/>
                  <a:gd name="T15" fmla="*/ 907 h 1152"/>
                  <a:gd name="T16" fmla="*/ 110 w 799"/>
                  <a:gd name="T17" fmla="*/ 837 h 1152"/>
                  <a:gd name="T18" fmla="*/ 68 w 799"/>
                  <a:gd name="T19" fmla="*/ 760 h 1152"/>
                  <a:gd name="T20" fmla="*/ 37 w 799"/>
                  <a:gd name="T21" fmla="*/ 677 h 1152"/>
                  <a:gd name="T22" fmla="*/ 16 w 799"/>
                  <a:gd name="T23" fmla="*/ 586 h 1152"/>
                  <a:gd name="T24" fmla="*/ 3 w 799"/>
                  <a:gd name="T25" fmla="*/ 489 h 1152"/>
                  <a:gd name="T26" fmla="*/ 0 w 799"/>
                  <a:gd name="T27" fmla="*/ 389 h 1152"/>
                  <a:gd name="T28" fmla="*/ 8 w 799"/>
                  <a:gd name="T29" fmla="*/ 284 h 1152"/>
                  <a:gd name="T30" fmla="*/ 31 w 799"/>
                  <a:gd name="T31" fmla="*/ 116 h 1152"/>
                  <a:gd name="T32" fmla="*/ 57 w 799"/>
                  <a:gd name="T33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9" h="1152" extrusionOk="0">
                    <a:moveTo>
                      <a:pt x="799" y="1152"/>
                    </a:moveTo>
                    <a:lnTo>
                      <a:pt x="730" y="1148"/>
                    </a:lnTo>
                    <a:lnTo>
                      <a:pt x="603" y="1132"/>
                    </a:lnTo>
                    <a:lnTo>
                      <a:pt x="491" y="1104"/>
                    </a:lnTo>
                    <a:lnTo>
                      <a:pt x="390" y="1068"/>
                    </a:lnTo>
                    <a:lnTo>
                      <a:pt x="302" y="1024"/>
                    </a:lnTo>
                    <a:lnTo>
                      <a:pt x="227" y="969"/>
                    </a:lnTo>
                    <a:lnTo>
                      <a:pt x="162" y="907"/>
                    </a:lnTo>
                    <a:lnTo>
                      <a:pt x="110" y="837"/>
                    </a:lnTo>
                    <a:lnTo>
                      <a:pt x="68" y="760"/>
                    </a:lnTo>
                    <a:lnTo>
                      <a:pt x="37" y="677"/>
                    </a:lnTo>
                    <a:lnTo>
                      <a:pt x="16" y="586"/>
                    </a:lnTo>
                    <a:lnTo>
                      <a:pt x="3" y="489"/>
                    </a:lnTo>
                    <a:lnTo>
                      <a:pt x="0" y="389"/>
                    </a:lnTo>
                    <a:lnTo>
                      <a:pt x="8" y="284"/>
                    </a:lnTo>
                    <a:lnTo>
                      <a:pt x="31" y="116"/>
                    </a:lnTo>
                    <a:lnTo>
                      <a:pt x="57" y="0"/>
                    </a:lnTo>
                  </a:path>
                </a:pathLst>
              </a:custGeom>
              <a:noFill/>
              <a:ln w="33338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25" name="Freeform 227"/>
              <p:cNvSpPr/>
              <p:nvPr/>
            </p:nvSpPr>
            <p:spPr bwMode="auto">
              <a:xfrm>
                <a:off x="2503" y="2541"/>
                <a:ext cx="97" cy="145"/>
              </a:xfrm>
              <a:custGeom>
                <a:avLst/>
                <a:gdLst>
                  <a:gd name="T0" fmla="*/ 0 w 292"/>
                  <a:gd name="T1" fmla="*/ 362 h 435"/>
                  <a:gd name="T2" fmla="*/ 245 w 292"/>
                  <a:gd name="T3" fmla="*/ 0 h 435"/>
                  <a:gd name="T4" fmla="*/ 292 w 292"/>
                  <a:gd name="T5" fmla="*/ 435 h 435"/>
                  <a:gd name="T6" fmla="*/ 264 w 292"/>
                  <a:gd name="T7" fmla="*/ 405 h 435"/>
                  <a:gd name="T8" fmla="*/ 196 w 292"/>
                  <a:gd name="T9" fmla="*/ 362 h 435"/>
                  <a:gd name="T10" fmla="*/ 119 w 292"/>
                  <a:gd name="T11" fmla="*/ 343 h 435"/>
                  <a:gd name="T12" fmla="*/ 39 w 292"/>
                  <a:gd name="T13" fmla="*/ 349 h 435"/>
                  <a:gd name="T14" fmla="*/ 0 w 292"/>
                  <a:gd name="T15" fmla="*/ 36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435" extrusionOk="0">
                    <a:moveTo>
                      <a:pt x="0" y="362"/>
                    </a:moveTo>
                    <a:lnTo>
                      <a:pt x="245" y="0"/>
                    </a:lnTo>
                    <a:lnTo>
                      <a:pt x="292" y="435"/>
                    </a:lnTo>
                    <a:lnTo>
                      <a:pt x="264" y="405"/>
                    </a:lnTo>
                    <a:lnTo>
                      <a:pt x="196" y="362"/>
                    </a:lnTo>
                    <a:lnTo>
                      <a:pt x="119" y="343"/>
                    </a:lnTo>
                    <a:lnTo>
                      <a:pt x="39" y="349"/>
                    </a:lnTo>
                    <a:lnTo>
                      <a:pt x="0" y="3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26" name="Freeform 228"/>
              <p:cNvSpPr/>
              <p:nvPr/>
            </p:nvSpPr>
            <p:spPr bwMode="auto">
              <a:xfrm>
                <a:off x="2692" y="2339"/>
                <a:ext cx="434" cy="104"/>
              </a:xfrm>
              <a:custGeom>
                <a:avLst/>
                <a:gdLst>
                  <a:gd name="T0" fmla="*/ 0 w 1303"/>
                  <a:gd name="T1" fmla="*/ 312 h 312"/>
                  <a:gd name="T2" fmla="*/ 36 w 1303"/>
                  <a:gd name="T3" fmla="*/ 275 h 312"/>
                  <a:gd name="T4" fmla="*/ 112 w 1303"/>
                  <a:gd name="T5" fmla="*/ 209 h 312"/>
                  <a:gd name="T6" fmla="*/ 191 w 1303"/>
                  <a:gd name="T7" fmla="*/ 151 h 312"/>
                  <a:gd name="T8" fmla="*/ 272 w 1303"/>
                  <a:gd name="T9" fmla="*/ 102 h 312"/>
                  <a:gd name="T10" fmla="*/ 354 w 1303"/>
                  <a:gd name="T11" fmla="*/ 63 h 312"/>
                  <a:gd name="T12" fmla="*/ 439 w 1303"/>
                  <a:gd name="T13" fmla="*/ 33 h 312"/>
                  <a:gd name="T14" fmla="*/ 524 w 1303"/>
                  <a:gd name="T15" fmla="*/ 13 h 312"/>
                  <a:gd name="T16" fmla="*/ 609 w 1303"/>
                  <a:gd name="T17" fmla="*/ 1 h 312"/>
                  <a:gd name="T18" fmla="*/ 696 w 1303"/>
                  <a:gd name="T19" fmla="*/ 0 h 312"/>
                  <a:gd name="T20" fmla="*/ 781 w 1303"/>
                  <a:gd name="T21" fmla="*/ 9 h 312"/>
                  <a:gd name="T22" fmla="*/ 866 w 1303"/>
                  <a:gd name="T23" fmla="*/ 24 h 312"/>
                  <a:gd name="T24" fmla="*/ 951 w 1303"/>
                  <a:gd name="T25" fmla="*/ 52 h 312"/>
                  <a:gd name="T26" fmla="*/ 1033 w 1303"/>
                  <a:gd name="T27" fmla="*/ 88 h 312"/>
                  <a:gd name="T28" fmla="*/ 1112 w 1303"/>
                  <a:gd name="T29" fmla="*/ 132 h 312"/>
                  <a:gd name="T30" fmla="*/ 1190 w 1303"/>
                  <a:gd name="T31" fmla="*/ 187 h 312"/>
                  <a:gd name="T32" fmla="*/ 1267 w 1303"/>
                  <a:gd name="T33" fmla="*/ 250 h 312"/>
                  <a:gd name="T34" fmla="*/ 1303 w 1303"/>
                  <a:gd name="T35" fmla="*/ 28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03" h="312" extrusionOk="0">
                    <a:moveTo>
                      <a:pt x="0" y="312"/>
                    </a:moveTo>
                    <a:lnTo>
                      <a:pt x="36" y="275"/>
                    </a:lnTo>
                    <a:lnTo>
                      <a:pt x="112" y="209"/>
                    </a:lnTo>
                    <a:lnTo>
                      <a:pt x="191" y="151"/>
                    </a:lnTo>
                    <a:lnTo>
                      <a:pt x="272" y="102"/>
                    </a:lnTo>
                    <a:lnTo>
                      <a:pt x="354" y="63"/>
                    </a:lnTo>
                    <a:lnTo>
                      <a:pt x="439" y="33"/>
                    </a:lnTo>
                    <a:lnTo>
                      <a:pt x="524" y="13"/>
                    </a:lnTo>
                    <a:lnTo>
                      <a:pt x="609" y="1"/>
                    </a:lnTo>
                    <a:lnTo>
                      <a:pt x="696" y="0"/>
                    </a:lnTo>
                    <a:lnTo>
                      <a:pt x="781" y="9"/>
                    </a:lnTo>
                    <a:lnTo>
                      <a:pt x="866" y="24"/>
                    </a:lnTo>
                    <a:lnTo>
                      <a:pt x="951" y="52"/>
                    </a:lnTo>
                    <a:lnTo>
                      <a:pt x="1033" y="88"/>
                    </a:lnTo>
                    <a:lnTo>
                      <a:pt x="1112" y="132"/>
                    </a:lnTo>
                    <a:lnTo>
                      <a:pt x="1190" y="187"/>
                    </a:lnTo>
                    <a:lnTo>
                      <a:pt x="1267" y="250"/>
                    </a:lnTo>
                    <a:lnTo>
                      <a:pt x="1303" y="286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27" name="Freeform 229"/>
              <p:cNvSpPr/>
              <p:nvPr/>
            </p:nvSpPr>
            <p:spPr bwMode="auto">
              <a:xfrm>
                <a:off x="3033" y="2341"/>
                <a:ext cx="109" cy="110"/>
              </a:xfrm>
              <a:custGeom>
                <a:avLst/>
                <a:gdLst>
                  <a:gd name="T0" fmla="*/ 180 w 328"/>
                  <a:gd name="T1" fmla="*/ 0 h 331"/>
                  <a:gd name="T2" fmla="*/ 328 w 328"/>
                  <a:gd name="T3" fmla="*/ 331 h 331"/>
                  <a:gd name="T4" fmla="*/ 0 w 328"/>
                  <a:gd name="T5" fmla="*/ 176 h 331"/>
                  <a:gd name="T6" fmla="*/ 34 w 328"/>
                  <a:gd name="T7" fmla="*/ 169 h 331"/>
                  <a:gd name="T8" fmla="*/ 93 w 328"/>
                  <a:gd name="T9" fmla="*/ 138 h 331"/>
                  <a:gd name="T10" fmla="*/ 141 w 328"/>
                  <a:gd name="T11" fmla="*/ 92 h 331"/>
                  <a:gd name="T12" fmla="*/ 171 w 328"/>
                  <a:gd name="T13" fmla="*/ 33 h 331"/>
                  <a:gd name="T14" fmla="*/ 180 w 328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31" extrusionOk="0">
                    <a:moveTo>
                      <a:pt x="180" y="0"/>
                    </a:moveTo>
                    <a:lnTo>
                      <a:pt x="328" y="331"/>
                    </a:lnTo>
                    <a:lnTo>
                      <a:pt x="0" y="176"/>
                    </a:lnTo>
                    <a:lnTo>
                      <a:pt x="34" y="169"/>
                    </a:lnTo>
                    <a:lnTo>
                      <a:pt x="93" y="138"/>
                    </a:lnTo>
                    <a:lnTo>
                      <a:pt x="141" y="92"/>
                    </a:lnTo>
                    <a:lnTo>
                      <a:pt x="171" y="33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28" name="Freeform 230"/>
              <p:cNvSpPr/>
              <p:nvPr/>
            </p:nvSpPr>
            <p:spPr bwMode="auto">
              <a:xfrm>
                <a:off x="3008" y="2551"/>
                <a:ext cx="193" cy="351"/>
              </a:xfrm>
              <a:custGeom>
                <a:avLst/>
                <a:gdLst>
                  <a:gd name="T0" fmla="*/ 541 w 580"/>
                  <a:gd name="T1" fmla="*/ 0 h 1053"/>
                  <a:gd name="T2" fmla="*/ 562 w 580"/>
                  <a:gd name="T3" fmla="*/ 104 h 1053"/>
                  <a:gd name="T4" fmla="*/ 578 w 580"/>
                  <a:gd name="T5" fmla="*/ 248 h 1053"/>
                  <a:gd name="T6" fmla="*/ 580 w 580"/>
                  <a:gd name="T7" fmla="*/ 339 h 1053"/>
                  <a:gd name="T8" fmla="*/ 574 w 580"/>
                  <a:gd name="T9" fmla="*/ 425 h 1053"/>
                  <a:gd name="T10" fmla="*/ 561 w 580"/>
                  <a:gd name="T11" fmla="*/ 506 h 1053"/>
                  <a:gd name="T12" fmla="*/ 541 w 580"/>
                  <a:gd name="T13" fmla="*/ 582 h 1053"/>
                  <a:gd name="T14" fmla="*/ 512 w 580"/>
                  <a:gd name="T15" fmla="*/ 653 h 1053"/>
                  <a:gd name="T16" fmla="*/ 477 w 580"/>
                  <a:gd name="T17" fmla="*/ 719 h 1053"/>
                  <a:gd name="T18" fmla="*/ 435 w 580"/>
                  <a:gd name="T19" fmla="*/ 781 h 1053"/>
                  <a:gd name="T20" fmla="*/ 388 w 580"/>
                  <a:gd name="T21" fmla="*/ 837 h 1053"/>
                  <a:gd name="T22" fmla="*/ 332 w 580"/>
                  <a:gd name="T23" fmla="*/ 888 h 1053"/>
                  <a:gd name="T24" fmla="*/ 270 w 580"/>
                  <a:gd name="T25" fmla="*/ 934 h 1053"/>
                  <a:gd name="T26" fmla="*/ 200 w 580"/>
                  <a:gd name="T27" fmla="*/ 974 h 1053"/>
                  <a:gd name="T28" fmla="*/ 87 w 580"/>
                  <a:gd name="T29" fmla="*/ 1026 h 1053"/>
                  <a:gd name="T30" fmla="*/ 0 w 580"/>
                  <a:gd name="T31" fmla="*/ 1053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0" h="1053" extrusionOk="0">
                    <a:moveTo>
                      <a:pt x="541" y="0"/>
                    </a:moveTo>
                    <a:lnTo>
                      <a:pt x="562" y="104"/>
                    </a:lnTo>
                    <a:lnTo>
                      <a:pt x="578" y="248"/>
                    </a:lnTo>
                    <a:lnTo>
                      <a:pt x="580" y="339"/>
                    </a:lnTo>
                    <a:lnTo>
                      <a:pt x="574" y="425"/>
                    </a:lnTo>
                    <a:lnTo>
                      <a:pt x="561" y="506"/>
                    </a:lnTo>
                    <a:lnTo>
                      <a:pt x="541" y="582"/>
                    </a:lnTo>
                    <a:lnTo>
                      <a:pt x="512" y="653"/>
                    </a:lnTo>
                    <a:lnTo>
                      <a:pt x="477" y="719"/>
                    </a:lnTo>
                    <a:lnTo>
                      <a:pt x="435" y="781"/>
                    </a:lnTo>
                    <a:lnTo>
                      <a:pt x="388" y="837"/>
                    </a:lnTo>
                    <a:lnTo>
                      <a:pt x="332" y="888"/>
                    </a:lnTo>
                    <a:lnTo>
                      <a:pt x="270" y="934"/>
                    </a:lnTo>
                    <a:lnTo>
                      <a:pt x="200" y="974"/>
                    </a:lnTo>
                    <a:lnTo>
                      <a:pt x="87" y="1026"/>
                    </a:lnTo>
                    <a:lnTo>
                      <a:pt x="0" y="1053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29" name="Freeform 231"/>
              <p:cNvSpPr/>
              <p:nvPr/>
            </p:nvSpPr>
            <p:spPr bwMode="auto">
              <a:xfrm>
                <a:off x="2986" y="2838"/>
                <a:ext cx="121" cy="80"/>
              </a:xfrm>
              <a:custGeom>
                <a:avLst/>
                <a:gdLst>
                  <a:gd name="T0" fmla="*/ 363 w 363"/>
                  <a:gd name="T1" fmla="*/ 240 h 240"/>
                  <a:gd name="T2" fmla="*/ 0 w 363"/>
                  <a:gd name="T3" fmla="*/ 213 h 240"/>
                  <a:gd name="T4" fmla="*/ 294 w 363"/>
                  <a:gd name="T5" fmla="*/ 0 h 240"/>
                  <a:gd name="T6" fmla="*/ 284 w 363"/>
                  <a:gd name="T7" fmla="*/ 31 h 240"/>
                  <a:gd name="T8" fmla="*/ 282 w 363"/>
                  <a:gd name="T9" fmla="*/ 98 h 240"/>
                  <a:gd name="T10" fmla="*/ 300 w 363"/>
                  <a:gd name="T11" fmla="*/ 162 h 240"/>
                  <a:gd name="T12" fmla="*/ 337 w 363"/>
                  <a:gd name="T13" fmla="*/ 217 h 240"/>
                  <a:gd name="T14" fmla="*/ 363 w 363"/>
                  <a:gd name="T1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3" h="240" extrusionOk="0">
                    <a:moveTo>
                      <a:pt x="363" y="240"/>
                    </a:moveTo>
                    <a:lnTo>
                      <a:pt x="0" y="213"/>
                    </a:lnTo>
                    <a:lnTo>
                      <a:pt x="294" y="0"/>
                    </a:lnTo>
                    <a:lnTo>
                      <a:pt x="284" y="31"/>
                    </a:lnTo>
                    <a:lnTo>
                      <a:pt x="282" y="98"/>
                    </a:lnTo>
                    <a:lnTo>
                      <a:pt x="300" y="162"/>
                    </a:lnTo>
                    <a:lnTo>
                      <a:pt x="337" y="217"/>
                    </a:lnTo>
                    <a:lnTo>
                      <a:pt x="363" y="2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0" name="Freeform 232"/>
              <p:cNvSpPr/>
              <p:nvPr/>
            </p:nvSpPr>
            <p:spPr bwMode="auto">
              <a:xfrm>
                <a:off x="2614" y="2582"/>
                <a:ext cx="222" cy="320"/>
              </a:xfrm>
              <a:custGeom>
                <a:avLst/>
                <a:gdLst>
                  <a:gd name="T0" fmla="*/ 665 w 665"/>
                  <a:gd name="T1" fmla="*/ 961 h 961"/>
                  <a:gd name="T2" fmla="*/ 607 w 665"/>
                  <a:gd name="T3" fmla="*/ 956 h 961"/>
                  <a:gd name="T4" fmla="*/ 502 w 665"/>
                  <a:gd name="T5" fmla="*/ 943 h 961"/>
                  <a:gd name="T6" fmla="*/ 407 w 665"/>
                  <a:gd name="T7" fmla="*/ 920 h 961"/>
                  <a:gd name="T8" fmla="*/ 323 w 665"/>
                  <a:gd name="T9" fmla="*/ 890 h 961"/>
                  <a:gd name="T10" fmla="*/ 250 w 665"/>
                  <a:gd name="T11" fmla="*/ 853 h 961"/>
                  <a:gd name="T12" fmla="*/ 188 w 665"/>
                  <a:gd name="T13" fmla="*/ 808 h 961"/>
                  <a:gd name="T14" fmla="*/ 134 w 665"/>
                  <a:gd name="T15" fmla="*/ 756 h 961"/>
                  <a:gd name="T16" fmla="*/ 90 w 665"/>
                  <a:gd name="T17" fmla="*/ 697 h 961"/>
                  <a:gd name="T18" fmla="*/ 55 w 665"/>
                  <a:gd name="T19" fmla="*/ 634 h 961"/>
                  <a:gd name="T20" fmla="*/ 29 w 665"/>
                  <a:gd name="T21" fmla="*/ 563 h 961"/>
                  <a:gd name="T22" fmla="*/ 12 w 665"/>
                  <a:gd name="T23" fmla="*/ 488 h 961"/>
                  <a:gd name="T24" fmla="*/ 2 w 665"/>
                  <a:gd name="T25" fmla="*/ 409 h 961"/>
                  <a:gd name="T26" fmla="*/ 0 w 665"/>
                  <a:gd name="T27" fmla="*/ 281 h 961"/>
                  <a:gd name="T28" fmla="*/ 23 w 665"/>
                  <a:gd name="T29" fmla="*/ 97 h 961"/>
                  <a:gd name="T30" fmla="*/ 46 w 665"/>
                  <a:gd name="T31" fmla="*/ 0 h 9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5" h="961" extrusionOk="0">
                    <a:moveTo>
                      <a:pt x="665" y="961"/>
                    </a:moveTo>
                    <a:lnTo>
                      <a:pt x="607" y="956"/>
                    </a:lnTo>
                    <a:lnTo>
                      <a:pt x="502" y="943"/>
                    </a:lnTo>
                    <a:lnTo>
                      <a:pt x="407" y="920"/>
                    </a:lnTo>
                    <a:lnTo>
                      <a:pt x="323" y="890"/>
                    </a:lnTo>
                    <a:lnTo>
                      <a:pt x="250" y="853"/>
                    </a:lnTo>
                    <a:lnTo>
                      <a:pt x="188" y="808"/>
                    </a:lnTo>
                    <a:lnTo>
                      <a:pt x="134" y="756"/>
                    </a:lnTo>
                    <a:lnTo>
                      <a:pt x="90" y="697"/>
                    </a:lnTo>
                    <a:lnTo>
                      <a:pt x="55" y="634"/>
                    </a:lnTo>
                    <a:lnTo>
                      <a:pt x="29" y="563"/>
                    </a:lnTo>
                    <a:lnTo>
                      <a:pt x="12" y="488"/>
                    </a:lnTo>
                    <a:lnTo>
                      <a:pt x="2" y="409"/>
                    </a:lnTo>
                    <a:lnTo>
                      <a:pt x="0" y="281"/>
                    </a:lnTo>
                    <a:lnTo>
                      <a:pt x="23" y="97"/>
                    </a:lnTo>
                    <a:lnTo>
                      <a:pt x="46" y="0"/>
                    </a:lnTo>
                  </a:path>
                </a:pathLst>
              </a:custGeom>
              <a:noFill/>
              <a:ln w="26988">
                <a:solidFill>
                  <a:srgbClr val="A0A0A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1" name="Freeform 233"/>
              <p:cNvSpPr/>
              <p:nvPr/>
            </p:nvSpPr>
            <p:spPr bwMode="auto">
              <a:xfrm>
                <a:off x="2567" y="2560"/>
                <a:ext cx="81" cy="120"/>
              </a:xfrm>
              <a:custGeom>
                <a:avLst/>
                <a:gdLst>
                  <a:gd name="T0" fmla="*/ 0 w 245"/>
                  <a:gd name="T1" fmla="*/ 301 h 361"/>
                  <a:gd name="T2" fmla="*/ 204 w 245"/>
                  <a:gd name="T3" fmla="*/ 0 h 361"/>
                  <a:gd name="T4" fmla="*/ 245 w 245"/>
                  <a:gd name="T5" fmla="*/ 361 h 361"/>
                  <a:gd name="T6" fmla="*/ 220 w 245"/>
                  <a:gd name="T7" fmla="*/ 335 h 361"/>
                  <a:gd name="T8" fmla="*/ 164 w 245"/>
                  <a:gd name="T9" fmla="*/ 301 h 361"/>
                  <a:gd name="T10" fmla="*/ 100 w 245"/>
                  <a:gd name="T11" fmla="*/ 285 h 361"/>
                  <a:gd name="T12" fmla="*/ 33 w 245"/>
                  <a:gd name="T13" fmla="*/ 289 h 361"/>
                  <a:gd name="T14" fmla="*/ 0 w 245"/>
                  <a:gd name="T15" fmla="*/ 30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5" h="361" extrusionOk="0">
                    <a:moveTo>
                      <a:pt x="0" y="301"/>
                    </a:moveTo>
                    <a:lnTo>
                      <a:pt x="204" y="0"/>
                    </a:lnTo>
                    <a:lnTo>
                      <a:pt x="245" y="361"/>
                    </a:lnTo>
                    <a:lnTo>
                      <a:pt x="220" y="335"/>
                    </a:lnTo>
                    <a:lnTo>
                      <a:pt x="164" y="301"/>
                    </a:lnTo>
                    <a:lnTo>
                      <a:pt x="100" y="285"/>
                    </a:lnTo>
                    <a:lnTo>
                      <a:pt x="33" y="289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2" name="Freeform 234"/>
              <p:cNvSpPr/>
              <p:nvPr/>
            </p:nvSpPr>
            <p:spPr bwMode="auto">
              <a:xfrm>
                <a:off x="2738" y="2410"/>
                <a:ext cx="332" cy="80"/>
              </a:xfrm>
              <a:custGeom>
                <a:avLst/>
                <a:gdLst>
                  <a:gd name="T0" fmla="*/ 0 w 998"/>
                  <a:gd name="T1" fmla="*/ 239 h 239"/>
                  <a:gd name="T2" fmla="*/ 56 w 998"/>
                  <a:gd name="T3" fmla="*/ 183 h 239"/>
                  <a:gd name="T4" fmla="*/ 177 w 998"/>
                  <a:gd name="T5" fmla="*/ 95 h 239"/>
                  <a:gd name="T6" fmla="*/ 304 w 998"/>
                  <a:gd name="T7" fmla="*/ 35 h 239"/>
                  <a:gd name="T8" fmla="*/ 435 w 998"/>
                  <a:gd name="T9" fmla="*/ 3 h 239"/>
                  <a:gd name="T10" fmla="*/ 566 w 998"/>
                  <a:gd name="T11" fmla="*/ 0 h 239"/>
                  <a:gd name="T12" fmla="*/ 697 w 998"/>
                  <a:gd name="T13" fmla="*/ 27 h 239"/>
                  <a:gd name="T14" fmla="*/ 823 w 998"/>
                  <a:gd name="T15" fmla="*/ 82 h 239"/>
                  <a:gd name="T16" fmla="*/ 942 w 998"/>
                  <a:gd name="T17" fmla="*/ 166 h 239"/>
                  <a:gd name="T18" fmla="*/ 998 w 998"/>
                  <a:gd name="T19" fmla="*/ 21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8" h="239" extrusionOk="0">
                    <a:moveTo>
                      <a:pt x="0" y="239"/>
                    </a:moveTo>
                    <a:lnTo>
                      <a:pt x="56" y="183"/>
                    </a:lnTo>
                    <a:lnTo>
                      <a:pt x="177" y="95"/>
                    </a:lnTo>
                    <a:lnTo>
                      <a:pt x="304" y="35"/>
                    </a:lnTo>
                    <a:lnTo>
                      <a:pt x="435" y="3"/>
                    </a:lnTo>
                    <a:lnTo>
                      <a:pt x="566" y="0"/>
                    </a:lnTo>
                    <a:lnTo>
                      <a:pt x="697" y="27"/>
                    </a:lnTo>
                    <a:lnTo>
                      <a:pt x="823" y="82"/>
                    </a:lnTo>
                    <a:lnTo>
                      <a:pt x="942" y="166"/>
                    </a:lnTo>
                    <a:lnTo>
                      <a:pt x="998" y="219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3" name="Freeform 235"/>
              <p:cNvSpPr/>
              <p:nvPr/>
            </p:nvSpPr>
            <p:spPr bwMode="auto">
              <a:xfrm>
                <a:off x="2999" y="2411"/>
                <a:ext cx="84" cy="85"/>
              </a:xfrm>
              <a:custGeom>
                <a:avLst/>
                <a:gdLst>
                  <a:gd name="T0" fmla="*/ 138 w 252"/>
                  <a:gd name="T1" fmla="*/ 0 h 255"/>
                  <a:gd name="T2" fmla="*/ 252 w 252"/>
                  <a:gd name="T3" fmla="*/ 255 h 255"/>
                  <a:gd name="T4" fmla="*/ 0 w 252"/>
                  <a:gd name="T5" fmla="*/ 136 h 255"/>
                  <a:gd name="T6" fmla="*/ 26 w 252"/>
                  <a:gd name="T7" fmla="*/ 132 h 255"/>
                  <a:gd name="T8" fmla="*/ 72 w 252"/>
                  <a:gd name="T9" fmla="*/ 108 h 255"/>
                  <a:gd name="T10" fmla="*/ 108 w 252"/>
                  <a:gd name="T11" fmla="*/ 72 h 255"/>
                  <a:gd name="T12" fmla="*/ 132 w 252"/>
                  <a:gd name="T13" fmla="*/ 26 h 255"/>
                  <a:gd name="T14" fmla="*/ 138 w 252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55" extrusionOk="0">
                    <a:moveTo>
                      <a:pt x="138" y="0"/>
                    </a:moveTo>
                    <a:lnTo>
                      <a:pt x="252" y="255"/>
                    </a:lnTo>
                    <a:lnTo>
                      <a:pt x="0" y="136"/>
                    </a:lnTo>
                    <a:lnTo>
                      <a:pt x="26" y="132"/>
                    </a:lnTo>
                    <a:lnTo>
                      <a:pt x="72" y="108"/>
                    </a:lnTo>
                    <a:lnTo>
                      <a:pt x="108" y="72"/>
                    </a:lnTo>
                    <a:lnTo>
                      <a:pt x="132" y="26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4" name="Freeform 236"/>
              <p:cNvSpPr/>
              <p:nvPr/>
            </p:nvSpPr>
            <p:spPr bwMode="auto">
              <a:xfrm>
                <a:off x="2980" y="2573"/>
                <a:ext cx="149" cy="269"/>
              </a:xfrm>
              <a:custGeom>
                <a:avLst/>
                <a:gdLst>
                  <a:gd name="T0" fmla="*/ 413 w 445"/>
                  <a:gd name="T1" fmla="*/ 0 h 807"/>
                  <a:gd name="T2" fmla="*/ 430 w 445"/>
                  <a:gd name="T3" fmla="*/ 79 h 807"/>
                  <a:gd name="T4" fmla="*/ 445 w 445"/>
                  <a:gd name="T5" fmla="*/ 225 h 807"/>
                  <a:gd name="T6" fmla="*/ 436 w 445"/>
                  <a:gd name="T7" fmla="*/ 357 h 807"/>
                  <a:gd name="T8" fmla="*/ 405 w 445"/>
                  <a:gd name="T9" fmla="*/ 474 h 807"/>
                  <a:gd name="T10" fmla="*/ 351 w 445"/>
                  <a:gd name="T11" fmla="*/ 575 h 807"/>
                  <a:gd name="T12" fmla="*/ 276 w 445"/>
                  <a:gd name="T13" fmla="*/ 661 h 807"/>
                  <a:gd name="T14" fmla="*/ 181 w 445"/>
                  <a:gd name="T15" fmla="*/ 732 h 807"/>
                  <a:gd name="T16" fmla="*/ 66 w 445"/>
                  <a:gd name="T17" fmla="*/ 787 h 807"/>
                  <a:gd name="T18" fmla="*/ 0 w 445"/>
                  <a:gd name="T19" fmla="*/ 807 h 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807" extrusionOk="0">
                    <a:moveTo>
                      <a:pt x="413" y="0"/>
                    </a:moveTo>
                    <a:lnTo>
                      <a:pt x="430" y="79"/>
                    </a:lnTo>
                    <a:lnTo>
                      <a:pt x="445" y="225"/>
                    </a:lnTo>
                    <a:lnTo>
                      <a:pt x="436" y="357"/>
                    </a:lnTo>
                    <a:lnTo>
                      <a:pt x="405" y="474"/>
                    </a:lnTo>
                    <a:lnTo>
                      <a:pt x="351" y="575"/>
                    </a:lnTo>
                    <a:lnTo>
                      <a:pt x="276" y="661"/>
                    </a:lnTo>
                    <a:lnTo>
                      <a:pt x="181" y="732"/>
                    </a:lnTo>
                    <a:lnTo>
                      <a:pt x="66" y="787"/>
                    </a:lnTo>
                    <a:lnTo>
                      <a:pt x="0" y="807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5" name="Freeform 237"/>
              <p:cNvSpPr/>
              <p:nvPr/>
            </p:nvSpPr>
            <p:spPr bwMode="auto">
              <a:xfrm>
                <a:off x="2963" y="2792"/>
                <a:ext cx="93" cy="62"/>
              </a:xfrm>
              <a:custGeom>
                <a:avLst/>
                <a:gdLst>
                  <a:gd name="T0" fmla="*/ 278 w 278"/>
                  <a:gd name="T1" fmla="*/ 186 h 186"/>
                  <a:gd name="T2" fmla="*/ 0 w 278"/>
                  <a:gd name="T3" fmla="*/ 164 h 186"/>
                  <a:gd name="T4" fmla="*/ 225 w 278"/>
                  <a:gd name="T5" fmla="*/ 0 h 186"/>
                  <a:gd name="T6" fmla="*/ 218 w 278"/>
                  <a:gd name="T7" fmla="*/ 26 h 186"/>
                  <a:gd name="T8" fmla="*/ 216 w 278"/>
                  <a:gd name="T9" fmla="*/ 76 h 186"/>
                  <a:gd name="T10" fmla="*/ 229 w 278"/>
                  <a:gd name="T11" fmla="*/ 125 h 186"/>
                  <a:gd name="T12" fmla="*/ 258 w 278"/>
                  <a:gd name="T13" fmla="*/ 168 h 186"/>
                  <a:gd name="T14" fmla="*/ 278 w 278"/>
                  <a:gd name="T15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186" extrusionOk="0">
                    <a:moveTo>
                      <a:pt x="278" y="186"/>
                    </a:moveTo>
                    <a:lnTo>
                      <a:pt x="0" y="164"/>
                    </a:lnTo>
                    <a:lnTo>
                      <a:pt x="225" y="0"/>
                    </a:lnTo>
                    <a:lnTo>
                      <a:pt x="218" y="26"/>
                    </a:lnTo>
                    <a:lnTo>
                      <a:pt x="216" y="76"/>
                    </a:lnTo>
                    <a:lnTo>
                      <a:pt x="229" y="125"/>
                    </a:lnTo>
                    <a:lnTo>
                      <a:pt x="258" y="168"/>
                    </a:lnTo>
                    <a:lnTo>
                      <a:pt x="278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6" name="Freeform 238"/>
              <p:cNvSpPr/>
              <p:nvPr/>
            </p:nvSpPr>
            <p:spPr bwMode="auto">
              <a:xfrm>
                <a:off x="2678" y="2596"/>
                <a:ext cx="170" cy="244"/>
              </a:xfrm>
              <a:custGeom>
                <a:avLst/>
                <a:gdLst>
                  <a:gd name="T0" fmla="*/ 510 w 510"/>
                  <a:gd name="T1" fmla="*/ 736 h 736"/>
                  <a:gd name="T2" fmla="*/ 465 w 510"/>
                  <a:gd name="T3" fmla="*/ 733 h 736"/>
                  <a:gd name="T4" fmla="*/ 385 w 510"/>
                  <a:gd name="T5" fmla="*/ 723 h 736"/>
                  <a:gd name="T6" fmla="*/ 311 w 510"/>
                  <a:gd name="T7" fmla="*/ 706 h 736"/>
                  <a:gd name="T8" fmla="*/ 248 w 510"/>
                  <a:gd name="T9" fmla="*/ 683 h 736"/>
                  <a:gd name="T10" fmla="*/ 192 w 510"/>
                  <a:gd name="T11" fmla="*/ 654 h 736"/>
                  <a:gd name="T12" fmla="*/ 143 w 510"/>
                  <a:gd name="T13" fmla="*/ 620 h 736"/>
                  <a:gd name="T14" fmla="*/ 102 w 510"/>
                  <a:gd name="T15" fmla="*/ 579 h 736"/>
                  <a:gd name="T16" fmla="*/ 69 w 510"/>
                  <a:gd name="T17" fmla="*/ 535 h 736"/>
                  <a:gd name="T18" fmla="*/ 42 w 510"/>
                  <a:gd name="T19" fmla="*/ 486 h 736"/>
                  <a:gd name="T20" fmla="*/ 22 w 510"/>
                  <a:gd name="T21" fmla="*/ 432 h 736"/>
                  <a:gd name="T22" fmla="*/ 3 w 510"/>
                  <a:gd name="T23" fmla="*/ 345 h 736"/>
                  <a:gd name="T24" fmla="*/ 0 w 510"/>
                  <a:gd name="T25" fmla="*/ 215 h 736"/>
                  <a:gd name="T26" fmla="*/ 17 w 510"/>
                  <a:gd name="T27" fmla="*/ 75 h 736"/>
                  <a:gd name="T28" fmla="*/ 35 w 510"/>
                  <a:gd name="T2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0" h="736" extrusionOk="0">
                    <a:moveTo>
                      <a:pt x="510" y="736"/>
                    </a:moveTo>
                    <a:lnTo>
                      <a:pt x="465" y="733"/>
                    </a:lnTo>
                    <a:lnTo>
                      <a:pt x="385" y="723"/>
                    </a:lnTo>
                    <a:lnTo>
                      <a:pt x="311" y="706"/>
                    </a:lnTo>
                    <a:lnTo>
                      <a:pt x="248" y="683"/>
                    </a:lnTo>
                    <a:lnTo>
                      <a:pt x="192" y="654"/>
                    </a:lnTo>
                    <a:lnTo>
                      <a:pt x="143" y="620"/>
                    </a:lnTo>
                    <a:lnTo>
                      <a:pt x="102" y="579"/>
                    </a:lnTo>
                    <a:lnTo>
                      <a:pt x="69" y="535"/>
                    </a:lnTo>
                    <a:lnTo>
                      <a:pt x="42" y="486"/>
                    </a:lnTo>
                    <a:lnTo>
                      <a:pt x="22" y="432"/>
                    </a:lnTo>
                    <a:lnTo>
                      <a:pt x="3" y="345"/>
                    </a:lnTo>
                    <a:lnTo>
                      <a:pt x="0" y="215"/>
                    </a:lnTo>
                    <a:lnTo>
                      <a:pt x="17" y="75"/>
                    </a:lnTo>
                    <a:lnTo>
                      <a:pt x="35" y="0"/>
                    </a:lnTo>
                  </a:path>
                </a:pathLst>
              </a:custGeom>
              <a:noFill/>
              <a:ln w="20638">
                <a:solidFill>
                  <a:srgbClr val="C0C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7" name="Freeform 239"/>
              <p:cNvSpPr/>
              <p:nvPr/>
            </p:nvSpPr>
            <p:spPr bwMode="auto">
              <a:xfrm>
                <a:off x="2641" y="2579"/>
                <a:ext cx="63" cy="92"/>
              </a:xfrm>
              <a:custGeom>
                <a:avLst/>
                <a:gdLst>
                  <a:gd name="T0" fmla="*/ 0 w 188"/>
                  <a:gd name="T1" fmla="*/ 231 h 277"/>
                  <a:gd name="T2" fmla="*/ 157 w 188"/>
                  <a:gd name="T3" fmla="*/ 0 h 277"/>
                  <a:gd name="T4" fmla="*/ 188 w 188"/>
                  <a:gd name="T5" fmla="*/ 277 h 277"/>
                  <a:gd name="T6" fmla="*/ 170 w 188"/>
                  <a:gd name="T7" fmla="*/ 257 h 277"/>
                  <a:gd name="T8" fmla="*/ 126 w 188"/>
                  <a:gd name="T9" fmla="*/ 231 h 277"/>
                  <a:gd name="T10" fmla="*/ 77 w 188"/>
                  <a:gd name="T11" fmla="*/ 218 h 277"/>
                  <a:gd name="T12" fmla="*/ 26 w 188"/>
                  <a:gd name="T13" fmla="*/ 223 h 277"/>
                  <a:gd name="T14" fmla="*/ 0 w 188"/>
                  <a:gd name="T15" fmla="*/ 231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" h="277" extrusionOk="0">
                    <a:moveTo>
                      <a:pt x="0" y="231"/>
                    </a:moveTo>
                    <a:lnTo>
                      <a:pt x="157" y="0"/>
                    </a:lnTo>
                    <a:lnTo>
                      <a:pt x="188" y="277"/>
                    </a:lnTo>
                    <a:lnTo>
                      <a:pt x="170" y="257"/>
                    </a:lnTo>
                    <a:lnTo>
                      <a:pt x="126" y="231"/>
                    </a:lnTo>
                    <a:lnTo>
                      <a:pt x="77" y="218"/>
                    </a:lnTo>
                    <a:lnTo>
                      <a:pt x="26" y="223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8" name="Freeform 240"/>
              <p:cNvSpPr>
                <a:spLocks noEditPoints="1"/>
              </p:cNvSpPr>
              <p:nvPr/>
            </p:nvSpPr>
            <p:spPr bwMode="auto">
              <a:xfrm>
                <a:off x="3212" y="2438"/>
                <a:ext cx="49" cy="47"/>
              </a:xfrm>
              <a:custGeom>
                <a:avLst/>
                <a:gdLst>
                  <a:gd name="T0" fmla="*/ 103 w 147"/>
                  <a:gd name="T1" fmla="*/ 113 h 139"/>
                  <a:gd name="T2" fmla="*/ 46 w 147"/>
                  <a:gd name="T3" fmla="*/ 113 h 139"/>
                  <a:gd name="T4" fmla="*/ 38 w 147"/>
                  <a:gd name="T5" fmla="*/ 139 h 139"/>
                  <a:gd name="T6" fmla="*/ 0 w 147"/>
                  <a:gd name="T7" fmla="*/ 139 h 139"/>
                  <a:gd name="T8" fmla="*/ 52 w 147"/>
                  <a:gd name="T9" fmla="*/ 0 h 139"/>
                  <a:gd name="T10" fmla="*/ 95 w 147"/>
                  <a:gd name="T11" fmla="*/ 0 h 139"/>
                  <a:gd name="T12" fmla="*/ 147 w 147"/>
                  <a:gd name="T13" fmla="*/ 139 h 139"/>
                  <a:gd name="T14" fmla="*/ 111 w 147"/>
                  <a:gd name="T15" fmla="*/ 139 h 139"/>
                  <a:gd name="T16" fmla="*/ 103 w 147"/>
                  <a:gd name="T17" fmla="*/ 113 h 139"/>
                  <a:gd name="T18" fmla="*/ 55 w 147"/>
                  <a:gd name="T19" fmla="*/ 87 h 139"/>
                  <a:gd name="T20" fmla="*/ 94 w 147"/>
                  <a:gd name="T21" fmla="*/ 87 h 139"/>
                  <a:gd name="T22" fmla="*/ 74 w 147"/>
                  <a:gd name="T23" fmla="*/ 31 h 139"/>
                  <a:gd name="T24" fmla="*/ 55 w 147"/>
                  <a:gd name="T25" fmla="*/ 8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139" extrusionOk="0">
                    <a:moveTo>
                      <a:pt x="103" y="113"/>
                    </a:moveTo>
                    <a:lnTo>
                      <a:pt x="46" y="113"/>
                    </a:lnTo>
                    <a:lnTo>
                      <a:pt x="38" y="139"/>
                    </a:lnTo>
                    <a:lnTo>
                      <a:pt x="0" y="139"/>
                    </a:lnTo>
                    <a:lnTo>
                      <a:pt x="52" y="0"/>
                    </a:lnTo>
                    <a:lnTo>
                      <a:pt x="95" y="0"/>
                    </a:lnTo>
                    <a:lnTo>
                      <a:pt x="147" y="139"/>
                    </a:lnTo>
                    <a:lnTo>
                      <a:pt x="111" y="139"/>
                    </a:lnTo>
                    <a:lnTo>
                      <a:pt x="103" y="113"/>
                    </a:lnTo>
                    <a:close/>
                    <a:moveTo>
                      <a:pt x="55" y="87"/>
                    </a:moveTo>
                    <a:lnTo>
                      <a:pt x="94" y="87"/>
                    </a:lnTo>
                    <a:lnTo>
                      <a:pt x="74" y="31"/>
                    </a:lnTo>
                    <a:lnTo>
                      <a:pt x="55" y="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39" name="Freeform 241"/>
              <p:cNvSpPr>
                <a:spLocks noEditPoints="1"/>
              </p:cNvSpPr>
              <p:nvPr/>
            </p:nvSpPr>
            <p:spPr bwMode="auto">
              <a:xfrm>
                <a:off x="3267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7 w 112"/>
                  <a:gd name="T17" fmla="*/ 2 h 147"/>
                  <a:gd name="T18" fmla="*/ 69 w 112"/>
                  <a:gd name="T19" fmla="*/ 0 h 147"/>
                  <a:gd name="T20" fmla="*/ 77 w 112"/>
                  <a:gd name="T21" fmla="*/ 0 h 147"/>
                  <a:gd name="T22" fmla="*/ 93 w 112"/>
                  <a:gd name="T23" fmla="*/ 9 h 147"/>
                  <a:gd name="T24" fmla="*/ 100 w 112"/>
                  <a:gd name="T25" fmla="*/ 16 h 147"/>
                  <a:gd name="T26" fmla="*/ 106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6 w 112"/>
                  <a:gd name="T35" fmla="*/ 87 h 147"/>
                  <a:gd name="T36" fmla="*/ 100 w 112"/>
                  <a:gd name="T37" fmla="*/ 95 h 147"/>
                  <a:gd name="T38" fmla="*/ 93 w 112"/>
                  <a:gd name="T39" fmla="*/ 102 h 147"/>
                  <a:gd name="T40" fmla="*/ 77 w 112"/>
                  <a:gd name="T41" fmla="*/ 110 h 147"/>
                  <a:gd name="T42" fmla="*/ 69 w 112"/>
                  <a:gd name="T43" fmla="*/ 111 h 147"/>
                  <a:gd name="T44" fmla="*/ 57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8 w 112"/>
                  <a:gd name="T57" fmla="*/ 32 h 147"/>
                  <a:gd name="T58" fmla="*/ 34 w 112"/>
                  <a:gd name="T59" fmla="*/ 42 h 147"/>
                  <a:gd name="T60" fmla="*/ 33 w 112"/>
                  <a:gd name="T61" fmla="*/ 55 h 147"/>
                  <a:gd name="T62" fmla="*/ 34 w 112"/>
                  <a:gd name="T63" fmla="*/ 69 h 147"/>
                  <a:gd name="T64" fmla="*/ 38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6 w 112"/>
                  <a:gd name="T71" fmla="*/ 85 h 147"/>
                  <a:gd name="T72" fmla="*/ 72 w 112"/>
                  <a:gd name="T73" fmla="*/ 78 h 147"/>
                  <a:gd name="T74" fmla="*/ 77 w 112"/>
                  <a:gd name="T75" fmla="*/ 69 h 147"/>
                  <a:gd name="T76" fmla="*/ 77 w 112"/>
                  <a:gd name="T77" fmla="*/ 55 h 147"/>
                  <a:gd name="T78" fmla="*/ 77 w 112"/>
                  <a:gd name="T79" fmla="*/ 42 h 147"/>
                  <a:gd name="T80" fmla="*/ 72 w 112"/>
                  <a:gd name="T81" fmla="*/ 32 h 147"/>
                  <a:gd name="T82" fmla="*/ 66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 extrusionOk="0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7" y="2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93" y="9"/>
                    </a:lnTo>
                    <a:lnTo>
                      <a:pt x="100" y="16"/>
                    </a:lnTo>
                    <a:lnTo>
                      <a:pt x="106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6" y="87"/>
                    </a:lnTo>
                    <a:lnTo>
                      <a:pt x="100" y="95"/>
                    </a:lnTo>
                    <a:lnTo>
                      <a:pt x="93" y="102"/>
                    </a:lnTo>
                    <a:lnTo>
                      <a:pt x="77" y="110"/>
                    </a:lnTo>
                    <a:lnTo>
                      <a:pt x="69" y="111"/>
                    </a:lnTo>
                    <a:lnTo>
                      <a:pt x="57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8" y="32"/>
                    </a:lnTo>
                    <a:lnTo>
                      <a:pt x="34" y="42"/>
                    </a:lnTo>
                    <a:lnTo>
                      <a:pt x="33" y="55"/>
                    </a:lnTo>
                    <a:lnTo>
                      <a:pt x="34" y="69"/>
                    </a:lnTo>
                    <a:lnTo>
                      <a:pt x="38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6" y="85"/>
                    </a:lnTo>
                    <a:lnTo>
                      <a:pt x="72" y="78"/>
                    </a:lnTo>
                    <a:lnTo>
                      <a:pt x="77" y="69"/>
                    </a:lnTo>
                    <a:lnTo>
                      <a:pt x="77" y="55"/>
                    </a:lnTo>
                    <a:lnTo>
                      <a:pt x="77" y="42"/>
                    </a:lnTo>
                    <a:lnTo>
                      <a:pt x="72" y="32"/>
                    </a:lnTo>
                    <a:lnTo>
                      <a:pt x="66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40" name="Freeform 242"/>
              <p:cNvSpPr>
                <a:spLocks noEditPoints="1"/>
              </p:cNvSpPr>
              <p:nvPr/>
            </p:nvSpPr>
            <p:spPr bwMode="auto">
              <a:xfrm>
                <a:off x="3313" y="2449"/>
                <a:ext cx="37" cy="49"/>
              </a:xfrm>
              <a:custGeom>
                <a:avLst/>
                <a:gdLst>
                  <a:gd name="T0" fmla="*/ 33 w 112"/>
                  <a:gd name="T1" fmla="*/ 92 h 147"/>
                  <a:gd name="T2" fmla="*/ 33 w 112"/>
                  <a:gd name="T3" fmla="*/ 147 h 147"/>
                  <a:gd name="T4" fmla="*/ 0 w 112"/>
                  <a:gd name="T5" fmla="*/ 147 h 147"/>
                  <a:gd name="T6" fmla="*/ 0 w 112"/>
                  <a:gd name="T7" fmla="*/ 3 h 147"/>
                  <a:gd name="T8" fmla="*/ 33 w 112"/>
                  <a:gd name="T9" fmla="*/ 3 h 147"/>
                  <a:gd name="T10" fmla="*/ 33 w 112"/>
                  <a:gd name="T11" fmla="*/ 18 h 147"/>
                  <a:gd name="T12" fmla="*/ 40 w 112"/>
                  <a:gd name="T13" fmla="*/ 10 h 147"/>
                  <a:gd name="T14" fmla="*/ 49 w 112"/>
                  <a:gd name="T15" fmla="*/ 5 h 147"/>
                  <a:gd name="T16" fmla="*/ 58 w 112"/>
                  <a:gd name="T17" fmla="*/ 2 h 147"/>
                  <a:gd name="T18" fmla="*/ 68 w 112"/>
                  <a:gd name="T19" fmla="*/ 0 h 147"/>
                  <a:gd name="T20" fmla="*/ 78 w 112"/>
                  <a:gd name="T21" fmla="*/ 0 h 147"/>
                  <a:gd name="T22" fmla="*/ 94 w 112"/>
                  <a:gd name="T23" fmla="*/ 9 h 147"/>
                  <a:gd name="T24" fmla="*/ 99 w 112"/>
                  <a:gd name="T25" fmla="*/ 16 h 147"/>
                  <a:gd name="T26" fmla="*/ 105 w 112"/>
                  <a:gd name="T27" fmla="*/ 23 h 147"/>
                  <a:gd name="T28" fmla="*/ 112 w 112"/>
                  <a:gd name="T29" fmla="*/ 43 h 147"/>
                  <a:gd name="T30" fmla="*/ 112 w 112"/>
                  <a:gd name="T31" fmla="*/ 55 h 147"/>
                  <a:gd name="T32" fmla="*/ 112 w 112"/>
                  <a:gd name="T33" fmla="*/ 66 h 147"/>
                  <a:gd name="T34" fmla="*/ 105 w 112"/>
                  <a:gd name="T35" fmla="*/ 87 h 147"/>
                  <a:gd name="T36" fmla="*/ 99 w 112"/>
                  <a:gd name="T37" fmla="*/ 95 h 147"/>
                  <a:gd name="T38" fmla="*/ 94 w 112"/>
                  <a:gd name="T39" fmla="*/ 102 h 147"/>
                  <a:gd name="T40" fmla="*/ 78 w 112"/>
                  <a:gd name="T41" fmla="*/ 110 h 147"/>
                  <a:gd name="T42" fmla="*/ 68 w 112"/>
                  <a:gd name="T43" fmla="*/ 111 h 147"/>
                  <a:gd name="T44" fmla="*/ 58 w 112"/>
                  <a:gd name="T45" fmla="*/ 110 h 147"/>
                  <a:gd name="T46" fmla="*/ 49 w 112"/>
                  <a:gd name="T47" fmla="*/ 107 h 147"/>
                  <a:gd name="T48" fmla="*/ 40 w 112"/>
                  <a:gd name="T49" fmla="*/ 101 h 147"/>
                  <a:gd name="T50" fmla="*/ 33 w 112"/>
                  <a:gd name="T51" fmla="*/ 92 h 147"/>
                  <a:gd name="T52" fmla="*/ 56 w 112"/>
                  <a:gd name="T53" fmla="*/ 25 h 147"/>
                  <a:gd name="T54" fmla="*/ 46 w 112"/>
                  <a:gd name="T55" fmla="*/ 26 h 147"/>
                  <a:gd name="T56" fmla="*/ 39 w 112"/>
                  <a:gd name="T57" fmla="*/ 32 h 147"/>
                  <a:gd name="T58" fmla="*/ 35 w 112"/>
                  <a:gd name="T59" fmla="*/ 42 h 147"/>
                  <a:gd name="T60" fmla="*/ 33 w 112"/>
                  <a:gd name="T61" fmla="*/ 55 h 147"/>
                  <a:gd name="T62" fmla="*/ 35 w 112"/>
                  <a:gd name="T63" fmla="*/ 69 h 147"/>
                  <a:gd name="T64" fmla="*/ 39 w 112"/>
                  <a:gd name="T65" fmla="*/ 78 h 147"/>
                  <a:gd name="T66" fmla="*/ 46 w 112"/>
                  <a:gd name="T67" fmla="*/ 85 h 147"/>
                  <a:gd name="T68" fmla="*/ 56 w 112"/>
                  <a:gd name="T69" fmla="*/ 87 h 147"/>
                  <a:gd name="T70" fmla="*/ 65 w 112"/>
                  <a:gd name="T71" fmla="*/ 85 h 147"/>
                  <a:gd name="T72" fmla="*/ 72 w 112"/>
                  <a:gd name="T73" fmla="*/ 78 h 147"/>
                  <a:gd name="T74" fmla="*/ 76 w 112"/>
                  <a:gd name="T75" fmla="*/ 69 h 147"/>
                  <a:gd name="T76" fmla="*/ 78 w 112"/>
                  <a:gd name="T77" fmla="*/ 55 h 147"/>
                  <a:gd name="T78" fmla="*/ 76 w 112"/>
                  <a:gd name="T79" fmla="*/ 42 h 147"/>
                  <a:gd name="T80" fmla="*/ 72 w 112"/>
                  <a:gd name="T81" fmla="*/ 32 h 147"/>
                  <a:gd name="T82" fmla="*/ 65 w 112"/>
                  <a:gd name="T83" fmla="*/ 26 h 147"/>
                  <a:gd name="T84" fmla="*/ 56 w 112"/>
                  <a:gd name="T85" fmla="*/ 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2" h="147" extrusionOk="0">
                    <a:moveTo>
                      <a:pt x="33" y="92"/>
                    </a:moveTo>
                    <a:lnTo>
                      <a:pt x="33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0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78" y="0"/>
                    </a:lnTo>
                    <a:lnTo>
                      <a:pt x="94" y="9"/>
                    </a:lnTo>
                    <a:lnTo>
                      <a:pt x="99" y="16"/>
                    </a:lnTo>
                    <a:lnTo>
                      <a:pt x="105" y="23"/>
                    </a:lnTo>
                    <a:lnTo>
                      <a:pt x="112" y="43"/>
                    </a:lnTo>
                    <a:lnTo>
                      <a:pt x="112" y="55"/>
                    </a:lnTo>
                    <a:lnTo>
                      <a:pt x="112" y="66"/>
                    </a:lnTo>
                    <a:lnTo>
                      <a:pt x="105" y="87"/>
                    </a:lnTo>
                    <a:lnTo>
                      <a:pt x="99" y="95"/>
                    </a:lnTo>
                    <a:lnTo>
                      <a:pt x="94" y="102"/>
                    </a:lnTo>
                    <a:lnTo>
                      <a:pt x="78" y="110"/>
                    </a:lnTo>
                    <a:lnTo>
                      <a:pt x="68" y="111"/>
                    </a:lnTo>
                    <a:lnTo>
                      <a:pt x="58" y="110"/>
                    </a:lnTo>
                    <a:lnTo>
                      <a:pt x="49" y="107"/>
                    </a:lnTo>
                    <a:lnTo>
                      <a:pt x="40" y="101"/>
                    </a:lnTo>
                    <a:lnTo>
                      <a:pt x="33" y="92"/>
                    </a:lnTo>
                    <a:close/>
                    <a:moveTo>
                      <a:pt x="56" y="25"/>
                    </a:moveTo>
                    <a:lnTo>
                      <a:pt x="46" y="26"/>
                    </a:lnTo>
                    <a:lnTo>
                      <a:pt x="39" y="32"/>
                    </a:lnTo>
                    <a:lnTo>
                      <a:pt x="35" y="42"/>
                    </a:lnTo>
                    <a:lnTo>
                      <a:pt x="33" y="55"/>
                    </a:lnTo>
                    <a:lnTo>
                      <a:pt x="35" y="69"/>
                    </a:lnTo>
                    <a:lnTo>
                      <a:pt x="39" y="78"/>
                    </a:lnTo>
                    <a:lnTo>
                      <a:pt x="46" y="85"/>
                    </a:lnTo>
                    <a:lnTo>
                      <a:pt x="56" y="87"/>
                    </a:lnTo>
                    <a:lnTo>
                      <a:pt x="65" y="85"/>
                    </a:lnTo>
                    <a:lnTo>
                      <a:pt x="72" y="78"/>
                    </a:lnTo>
                    <a:lnTo>
                      <a:pt x="76" y="69"/>
                    </a:lnTo>
                    <a:lnTo>
                      <a:pt x="78" y="55"/>
                    </a:lnTo>
                    <a:lnTo>
                      <a:pt x="76" y="42"/>
                    </a:lnTo>
                    <a:lnTo>
                      <a:pt x="72" y="32"/>
                    </a:lnTo>
                    <a:lnTo>
                      <a:pt x="65" y="26"/>
                    </a:lnTo>
                    <a:lnTo>
                      <a:pt x="56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41" name="Rectangle 243"/>
              <p:cNvSpPr>
                <a:spLocks noChangeArrowheads="1"/>
              </p:cNvSpPr>
              <p:nvPr/>
            </p:nvSpPr>
            <p:spPr bwMode="auto">
              <a:xfrm>
                <a:off x="3358" y="2436"/>
                <a:ext cx="12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42" name="Freeform 244"/>
              <p:cNvSpPr>
                <a:spLocks noEditPoints="1"/>
              </p:cNvSpPr>
              <p:nvPr/>
            </p:nvSpPr>
            <p:spPr bwMode="auto">
              <a:xfrm>
                <a:off x="3380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 extrusionOk="0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43" name="Freeform 245"/>
              <p:cNvSpPr/>
              <p:nvPr/>
            </p:nvSpPr>
            <p:spPr bwMode="auto">
              <a:xfrm>
                <a:off x="3400" y="2449"/>
                <a:ext cx="31" cy="37"/>
              </a:xfrm>
              <a:custGeom>
                <a:avLst/>
                <a:gdLst>
                  <a:gd name="T0" fmla="*/ 92 w 92"/>
                  <a:gd name="T1" fmla="*/ 6 h 111"/>
                  <a:gd name="T2" fmla="*/ 92 w 92"/>
                  <a:gd name="T3" fmla="*/ 33 h 111"/>
                  <a:gd name="T4" fmla="*/ 85 w 92"/>
                  <a:gd name="T5" fmla="*/ 29 h 111"/>
                  <a:gd name="T6" fmla="*/ 78 w 92"/>
                  <a:gd name="T7" fmla="*/ 26 h 111"/>
                  <a:gd name="T8" fmla="*/ 72 w 92"/>
                  <a:gd name="T9" fmla="*/ 25 h 111"/>
                  <a:gd name="T10" fmla="*/ 64 w 92"/>
                  <a:gd name="T11" fmla="*/ 25 h 111"/>
                  <a:gd name="T12" fmla="*/ 51 w 92"/>
                  <a:gd name="T13" fmla="*/ 26 h 111"/>
                  <a:gd name="T14" fmla="*/ 42 w 92"/>
                  <a:gd name="T15" fmla="*/ 32 h 111"/>
                  <a:gd name="T16" fmla="*/ 36 w 92"/>
                  <a:gd name="T17" fmla="*/ 42 h 111"/>
                  <a:gd name="T18" fmla="*/ 35 w 92"/>
                  <a:gd name="T19" fmla="*/ 55 h 111"/>
                  <a:gd name="T20" fmla="*/ 36 w 92"/>
                  <a:gd name="T21" fmla="*/ 69 h 111"/>
                  <a:gd name="T22" fmla="*/ 42 w 92"/>
                  <a:gd name="T23" fmla="*/ 78 h 111"/>
                  <a:gd name="T24" fmla="*/ 51 w 92"/>
                  <a:gd name="T25" fmla="*/ 85 h 111"/>
                  <a:gd name="T26" fmla="*/ 64 w 92"/>
                  <a:gd name="T27" fmla="*/ 87 h 111"/>
                  <a:gd name="T28" fmla="*/ 72 w 92"/>
                  <a:gd name="T29" fmla="*/ 87 h 111"/>
                  <a:gd name="T30" fmla="*/ 80 w 92"/>
                  <a:gd name="T31" fmla="*/ 84 h 111"/>
                  <a:gd name="T32" fmla="*/ 87 w 92"/>
                  <a:gd name="T33" fmla="*/ 81 h 111"/>
                  <a:gd name="T34" fmla="*/ 92 w 92"/>
                  <a:gd name="T35" fmla="*/ 77 h 111"/>
                  <a:gd name="T36" fmla="*/ 92 w 92"/>
                  <a:gd name="T37" fmla="*/ 105 h 111"/>
                  <a:gd name="T38" fmla="*/ 84 w 92"/>
                  <a:gd name="T39" fmla="*/ 107 h 111"/>
                  <a:gd name="T40" fmla="*/ 77 w 92"/>
                  <a:gd name="T41" fmla="*/ 110 h 111"/>
                  <a:gd name="T42" fmla="*/ 68 w 92"/>
                  <a:gd name="T43" fmla="*/ 110 h 111"/>
                  <a:gd name="T44" fmla="*/ 61 w 92"/>
                  <a:gd name="T45" fmla="*/ 111 h 111"/>
                  <a:gd name="T46" fmla="*/ 46 w 92"/>
                  <a:gd name="T47" fmla="*/ 110 h 111"/>
                  <a:gd name="T48" fmla="*/ 25 w 92"/>
                  <a:gd name="T49" fmla="*/ 102 h 111"/>
                  <a:gd name="T50" fmla="*/ 16 w 92"/>
                  <a:gd name="T51" fmla="*/ 97 h 111"/>
                  <a:gd name="T52" fmla="*/ 9 w 92"/>
                  <a:gd name="T53" fmla="*/ 88 h 111"/>
                  <a:gd name="T54" fmla="*/ 0 w 92"/>
                  <a:gd name="T55" fmla="*/ 68 h 111"/>
                  <a:gd name="T56" fmla="*/ 0 w 92"/>
                  <a:gd name="T57" fmla="*/ 55 h 111"/>
                  <a:gd name="T58" fmla="*/ 0 w 92"/>
                  <a:gd name="T59" fmla="*/ 43 h 111"/>
                  <a:gd name="T60" fmla="*/ 9 w 92"/>
                  <a:gd name="T61" fmla="*/ 23 h 111"/>
                  <a:gd name="T62" fmla="*/ 16 w 92"/>
                  <a:gd name="T63" fmla="*/ 15 h 111"/>
                  <a:gd name="T64" fmla="*/ 25 w 92"/>
                  <a:gd name="T65" fmla="*/ 9 h 111"/>
                  <a:gd name="T66" fmla="*/ 46 w 92"/>
                  <a:gd name="T67" fmla="*/ 0 h 111"/>
                  <a:gd name="T68" fmla="*/ 61 w 92"/>
                  <a:gd name="T69" fmla="*/ 0 h 111"/>
                  <a:gd name="T70" fmla="*/ 68 w 92"/>
                  <a:gd name="T71" fmla="*/ 0 h 111"/>
                  <a:gd name="T72" fmla="*/ 77 w 92"/>
                  <a:gd name="T73" fmla="*/ 2 h 111"/>
                  <a:gd name="T74" fmla="*/ 84 w 92"/>
                  <a:gd name="T75" fmla="*/ 3 h 111"/>
                  <a:gd name="T76" fmla="*/ 92 w 92"/>
                  <a:gd name="T77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111" extrusionOk="0">
                    <a:moveTo>
                      <a:pt x="92" y="6"/>
                    </a:moveTo>
                    <a:lnTo>
                      <a:pt x="92" y="33"/>
                    </a:lnTo>
                    <a:lnTo>
                      <a:pt x="85" y="29"/>
                    </a:lnTo>
                    <a:lnTo>
                      <a:pt x="78" y="26"/>
                    </a:lnTo>
                    <a:lnTo>
                      <a:pt x="72" y="25"/>
                    </a:lnTo>
                    <a:lnTo>
                      <a:pt x="64" y="25"/>
                    </a:lnTo>
                    <a:lnTo>
                      <a:pt x="51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5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51" y="85"/>
                    </a:lnTo>
                    <a:lnTo>
                      <a:pt x="64" y="87"/>
                    </a:lnTo>
                    <a:lnTo>
                      <a:pt x="72" y="87"/>
                    </a:lnTo>
                    <a:lnTo>
                      <a:pt x="80" y="84"/>
                    </a:lnTo>
                    <a:lnTo>
                      <a:pt x="87" y="81"/>
                    </a:lnTo>
                    <a:lnTo>
                      <a:pt x="92" y="77"/>
                    </a:lnTo>
                    <a:lnTo>
                      <a:pt x="92" y="105"/>
                    </a:lnTo>
                    <a:lnTo>
                      <a:pt x="84" y="107"/>
                    </a:lnTo>
                    <a:lnTo>
                      <a:pt x="77" y="110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46" y="110"/>
                    </a:lnTo>
                    <a:lnTo>
                      <a:pt x="25" y="102"/>
                    </a:lnTo>
                    <a:lnTo>
                      <a:pt x="16" y="97"/>
                    </a:lnTo>
                    <a:lnTo>
                      <a:pt x="9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5" y="9"/>
                    </a:lnTo>
                    <a:lnTo>
                      <a:pt x="46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7" y="2"/>
                    </a:lnTo>
                    <a:lnTo>
                      <a:pt x="84" y="3"/>
                    </a:lnTo>
                    <a:lnTo>
                      <a:pt x="9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44" name="Freeform 246"/>
              <p:cNvSpPr>
                <a:spLocks noEditPoints="1"/>
              </p:cNvSpPr>
              <p:nvPr/>
            </p:nvSpPr>
            <p:spPr bwMode="auto">
              <a:xfrm>
                <a:off x="3438" y="2449"/>
                <a:ext cx="35" cy="37"/>
              </a:xfrm>
              <a:custGeom>
                <a:avLst/>
                <a:gdLst>
                  <a:gd name="T0" fmla="*/ 55 w 105"/>
                  <a:gd name="T1" fmla="*/ 61 h 111"/>
                  <a:gd name="T2" fmla="*/ 45 w 105"/>
                  <a:gd name="T3" fmla="*/ 61 h 111"/>
                  <a:gd name="T4" fmla="*/ 39 w 105"/>
                  <a:gd name="T5" fmla="*/ 64 h 111"/>
                  <a:gd name="T6" fmla="*/ 35 w 105"/>
                  <a:gd name="T7" fmla="*/ 68 h 111"/>
                  <a:gd name="T8" fmla="*/ 33 w 105"/>
                  <a:gd name="T9" fmla="*/ 75 h 111"/>
                  <a:gd name="T10" fmla="*/ 35 w 105"/>
                  <a:gd name="T11" fmla="*/ 81 h 111"/>
                  <a:gd name="T12" fmla="*/ 38 w 105"/>
                  <a:gd name="T13" fmla="*/ 85 h 111"/>
                  <a:gd name="T14" fmla="*/ 42 w 105"/>
                  <a:gd name="T15" fmla="*/ 88 h 111"/>
                  <a:gd name="T16" fmla="*/ 49 w 105"/>
                  <a:gd name="T17" fmla="*/ 88 h 111"/>
                  <a:gd name="T18" fmla="*/ 59 w 105"/>
                  <a:gd name="T19" fmla="*/ 87 h 111"/>
                  <a:gd name="T20" fmla="*/ 65 w 105"/>
                  <a:gd name="T21" fmla="*/ 81 h 111"/>
                  <a:gd name="T22" fmla="*/ 71 w 105"/>
                  <a:gd name="T23" fmla="*/ 74 h 111"/>
                  <a:gd name="T24" fmla="*/ 72 w 105"/>
                  <a:gd name="T25" fmla="*/ 65 h 111"/>
                  <a:gd name="T26" fmla="*/ 72 w 105"/>
                  <a:gd name="T27" fmla="*/ 61 h 111"/>
                  <a:gd name="T28" fmla="*/ 55 w 105"/>
                  <a:gd name="T29" fmla="*/ 61 h 111"/>
                  <a:gd name="T30" fmla="*/ 105 w 105"/>
                  <a:gd name="T31" fmla="*/ 48 h 111"/>
                  <a:gd name="T32" fmla="*/ 105 w 105"/>
                  <a:gd name="T33" fmla="*/ 108 h 111"/>
                  <a:gd name="T34" fmla="*/ 72 w 105"/>
                  <a:gd name="T35" fmla="*/ 108 h 111"/>
                  <a:gd name="T36" fmla="*/ 72 w 105"/>
                  <a:gd name="T37" fmla="*/ 92 h 111"/>
                  <a:gd name="T38" fmla="*/ 65 w 105"/>
                  <a:gd name="T39" fmla="*/ 101 h 111"/>
                  <a:gd name="T40" fmla="*/ 56 w 105"/>
                  <a:gd name="T41" fmla="*/ 107 h 111"/>
                  <a:gd name="T42" fmla="*/ 48 w 105"/>
                  <a:gd name="T43" fmla="*/ 110 h 111"/>
                  <a:gd name="T44" fmla="*/ 36 w 105"/>
                  <a:gd name="T45" fmla="*/ 111 h 111"/>
                  <a:gd name="T46" fmla="*/ 22 w 105"/>
                  <a:gd name="T47" fmla="*/ 110 h 111"/>
                  <a:gd name="T48" fmla="*/ 10 w 105"/>
                  <a:gd name="T49" fmla="*/ 101 h 111"/>
                  <a:gd name="T50" fmla="*/ 2 w 105"/>
                  <a:gd name="T51" fmla="*/ 91 h 111"/>
                  <a:gd name="T52" fmla="*/ 0 w 105"/>
                  <a:gd name="T53" fmla="*/ 77 h 111"/>
                  <a:gd name="T54" fmla="*/ 0 w 105"/>
                  <a:gd name="T55" fmla="*/ 68 h 111"/>
                  <a:gd name="T56" fmla="*/ 6 w 105"/>
                  <a:gd name="T57" fmla="*/ 54 h 111"/>
                  <a:gd name="T58" fmla="*/ 12 w 105"/>
                  <a:gd name="T59" fmla="*/ 49 h 111"/>
                  <a:gd name="T60" fmla="*/ 27 w 105"/>
                  <a:gd name="T61" fmla="*/ 42 h 111"/>
                  <a:gd name="T62" fmla="*/ 52 w 105"/>
                  <a:gd name="T63" fmla="*/ 41 h 111"/>
                  <a:gd name="T64" fmla="*/ 72 w 105"/>
                  <a:gd name="T65" fmla="*/ 41 h 111"/>
                  <a:gd name="T66" fmla="*/ 72 w 105"/>
                  <a:gd name="T67" fmla="*/ 38 h 111"/>
                  <a:gd name="T68" fmla="*/ 71 w 105"/>
                  <a:gd name="T69" fmla="*/ 30 h 111"/>
                  <a:gd name="T70" fmla="*/ 66 w 105"/>
                  <a:gd name="T71" fmla="*/ 26 h 111"/>
                  <a:gd name="T72" fmla="*/ 58 w 105"/>
                  <a:gd name="T73" fmla="*/ 23 h 111"/>
                  <a:gd name="T74" fmla="*/ 46 w 105"/>
                  <a:gd name="T75" fmla="*/ 23 h 111"/>
                  <a:gd name="T76" fmla="*/ 36 w 105"/>
                  <a:gd name="T77" fmla="*/ 23 h 111"/>
                  <a:gd name="T78" fmla="*/ 26 w 105"/>
                  <a:gd name="T79" fmla="*/ 25 h 111"/>
                  <a:gd name="T80" fmla="*/ 17 w 105"/>
                  <a:gd name="T81" fmla="*/ 28 h 111"/>
                  <a:gd name="T82" fmla="*/ 9 w 105"/>
                  <a:gd name="T83" fmla="*/ 32 h 111"/>
                  <a:gd name="T84" fmla="*/ 9 w 105"/>
                  <a:gd name="T85" fmla="*/ 6 h 111"/>
                  <a:gd name="T86" fmla="*/ 20 w 105"/>
                  <a:gd name="T87" fmla="*/ 3 h 111"/>
                  <a:gd name="T88" fmla="*/ 30 w 105"/>
                  <a:gd name="T89" fmla="*/ 2 h 111"/>
                  <a:gd name="T90" fmla="*/ 42 w 105"/>
                  <a:gd name="T91" fmla="*/ 0 h 111"/>
                  <a:gd name="T92" fmla="*/ 52 w 105"/>
                  <a:gd name="T93" fmla="*/ 0 h 111"/>
                  <a:gd name="T94" fmla="*/ 66 w 105"/>
                  <a:gd name="T95" fmla="*/ 0 h 111"/>
                  <a:gd name="T96" fmla="*/ 87 w 105"/>
                  <a:gd name="T97" fmla="*/ 6 h 111"/>
                  <a:gd name="T98" fmla="*/ 94 w 105"/>
                  <a:gd name="T99" fmla="*/ 12 h 111"/>
                  <a:gd name="T100" fmla="*/ 100 w 105"/>
                  <a:gd name="T101" fmla="*/ 18 h 111"/>
                  <a:gd name="T102" fmla="*/ 105 w 105"/>
                  <a:gd name="T103" fmla="*/ 36 h 111"/>
                  <a:gd name="T104" fmla="*/ 105 w 105"/>
                  <a:gd name="T105" fmla="*/ 4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11" extrusionOk="0">
                    <a:moveTo>
                      <a:pt x="55" y="61"/>
                    </a:moveTo>
                    <a:lnTo>
                      <a:pt x="45" y="61"/>
                    </a:lnTo>
                    <a:lnTo>
                      <a:pt x="39" y="64"/>
                    </a:lnTo>
                    <a:lnTo>
                      <a:pt x="35" y="68"/>
                    </a:lnTo>
                    <a:lnTo>
                      <a:pt x="33" y="75"/>
                    </a:lnTo>
                    <a:lnTo>
                      <a:pt x="35" y="81"/>
                    </a:lnTo>
                    <a:lnTo>
                      <a:pt x="38" y="85"/>
                    </a:lnTo>
                    <a:lnTo>
                      <a:pt x="42" y="88"/>
                    </a:lnTo>
                    <a:lnTo>
                      <a:pt x="49" y="88"/>
                    </a:lnTo>
                    <a:lnTo>
                      <a:pt x="59" y="87"/>
                    </a:lnTo>
                    <a:lnTo>
                      <a:pt x="65" y="81"/>
                    </a:lnTo>
                    <a:lnTo>
                      <a:pt x="71" y="74"/>
                    </a:lnTo>
                    <a:lnTo>
                      <a:pt x="72" y="65"/>
                    </a:lnTo>
                    <a:lnTo>
                      <a:pt x="72" y="61"/>
                    </a:lnTo>
                    <a:lnTo>
                      <a:pt x="55" y="61"/>
                    </a:lnTo>
                    <a:close/>
                    <a:moveTo>
                      <a:pt x="105" y="48"/>
                    </a:moveTo>
                    <a:lnTo>
                      <a:pt x="105" y="108"/>
                    </a:lnTo>
                    <a:lnTo>
                      <a:pt x="72" y="108"/>
                    </a:lnTo>
                    <a:lnTo>
                      <a:pt x="72" y="92"/>
                    </a:lnTo>
                    <a:lnTo>
                      <a:pt x="65" y="101"/>
                    </a:lnTo>
                    <a:lnTo>
                      <a:pt x="56" y="107"/>
                    </a:lnTo>
                    <a:lnTo>
                      <a:pt x="48" y="110"/>
                    </a:lnTo>
                    <a:lnTo>
                      <a:pt x="36" y="111"/>
                    </a:lnTo>
                    <a:lnTo>
                      <a:pt x="22" y="110"/>
                    </a:lnTo>
                    <a:lnTo>
                      <a:pt x="10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0" y="68"/>
                    </a:lnTo>
                    <a:lnTo>
                      <a:pt x="6" y="54"/>
                    </a:lnTo>
                    <a:lnTo>
                      <a:pt x="12" y="49"/>
                    </a:lnTo>
                    <a:lnTo>
                      <a:pt x="27" y="42"/>
                    </a:lnTo>
                    <a:lnTo>
                      <a:pt x="52" y="41"/>
                    </a:lnTo>
                    <a:lnTo>
                      <a:pt x="72" y="41"/>
                    </a:lnTo>
                    <a:lnTo>
                      <a:pt x="72" y="38"/>
                    </a:lnTo>
                    <a:lnTo>
                      <a:pt x="71" y="30"/>
                    </a:lnTo>
                    <a:lnTo>
                      <a:pt x="66" y="26"/>
                    </a:lnTo>
                    <a:lnTo>
                      <a:pt x="58" y="23"/>
                    </a:lnTo>
                    <a:lnTo>
                      <a:pt x="46" y="23"/>
                    </a:lnTo>
                    <a:lnTo>
                      <a:pt x="36" y="23"/>
                    </a:lnTo>
                    <a:lnTo>
                      <a:pt x="26" y="25"/>
                    </a:lnTo>
                    <a:lnTo>
                      <a:pt x="17" y="28"/>
                    </a:lnTo>
                    <a:lnTo>
                      <a:pt x="9" y="32"/>
                    </a:lnTo>
                    <a:lnTo>
                      <a:pt x="9" y="6"/>
                    </a:lnTo>
                    <a:lnTo>
                      <a:pt x="20" y="3"/>
                    </a:lnTo>
                    <a:lnTo>
                      <a:pt x="30" y="2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0"/>
                    </a:lnTo>
                    <a:lnTo>
                      <a:pt x="87" y="6"/>
                    </a:lnTo>
                    <a:lnTo>
                      <a:pt x="94" y="12"/>
                    </a:lnTo>
                    <a:lnTo>
                      <a:pt x="100" y="18"/>
                    </a:lnTo>
                    <a:lnTo>
                      <a:pt x="105" y="36"/>
                    </a:lnTo>
                    <a:lnTo>
                      <a:pt x="105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45" name="Freeform 247"/>
              <p:cNvSpPr/>
              <p:nvPr/>
            </p:nvSpPr>
            <p:spPr bwMode="auto">
              <a:xfrm>
                <a:off x="3479" y="2440"/>
                <a:ext cx="29" cy="45"/>
              </a:xfrm>
              <a:custGeom>
                <a:avLst/>
                <a:gdLst>
                  <a:gd name="T0" fmla="*/ 51 w 85"/>
                  <a:gd name="T1" fmla="*/ 0 h 135"/>
                  <a:gd name="T2" fmla="*/ 51 w 85"/>
                  <a:gd name="T3" fmla="*/ 30 h 135"/>
                  <a:gd name="T4" fmla="*/ 85 w 85"/>
                  <a:gd name="T5" fmla="*/ 30 h 135"/>
                  <a:gd name="T6" fmla="*/ 85 w 85"/>
                  <a:gd name="T7" fmla="*/ 53 h 135"/>
                  <a:gd name="T8" fmla="*/ 51 w 85"/>
                  <a:gd name="T9" fmla="*/ 53 h 135"/>
                  <a:gd name="T10" fmla="*/ 51 w 85"/>
                  <a:gd name="T11" fmla="*/ 98 h 135"/>
                  <a:gd name="T12" fmla="*/ 51 w 85"/>
                  <a:gd name="T13" fmla="*/ 105 h 135"/>
                  <a:gd name="T14" fmla="*/ 53 w 85"/>
                  <a:gd name="T15" fmla="*/ 108 h 135"/>
                  <a:gd name="T16" fmla="*/ 56 w 85"/>
                  <a:gd name="T17" fmla="*/ 111 h 135"/>
                  <a:gd name="T18" fmla="*/ 65 w 85"/>
                  <a:gd name="T19" fmla="*/ 111 h 135"/>
                  <a:gd name="T20" fmla="*/ 82 w 85"/>
                  <a:gd name="T21" fmla="*/ 111 h 135"/>
                  <a:gd name="T22" fmla="*/ 82 w 85"/>
                  <a:gd name="T23" fmla="*/ 135 h 135"/>
                  <a:gd name="T24" fmla="*/ 53 w 85"/>
                  <a:gd name="T25" fmla="*/ 135 h 135"/>
                  <a:gd name="T26" fmla="*/ 35 w 85"/>
                  <a:gd name="T27" fmla="*/ 134 h 135"/>
                  <a:gd name="T28" fmla="*/ 25 w 85"/>
                  <a:gd name="T29" fmla="*/ 127 h 135"/>
                  <a:gd name="T30" fmla="*/ 17 w 85"/>
                  <a:gd name="T31" fmla="*/ 117 h 135"/>
                  <a:gd name="T32" fmla="*/ 16 w 85"/>
                  <a:gd name="T33" fmla="*/ 98 h 135"/>
                  <a:gd name="T34" fmla="*/ 16 w 85"/>
                  <a:gd name="T35" fmla="*/ 53 h 135"/>
                  <a:gd name="T36" fmla="*/ 0 w 85"/>
                  <a:gd name="T37" fmla="*/ 53 h 135"/>
                  <a:gd name="T38" fmla="*/ 0 w 85"/>
                  <a:gd name="T39" fmla="*/ 30 h 135"/>
                  <a:gd name="T40" fmla="*/ 16 w 85"/>
                  <a:gd name="T41" fmla="*/ 30 h 135"/>
                  <a:gd name="T42" fmla="*/ 16 w 85"/>
                  <a:gd name="T43" fmla="*/ 0 h 135"/>
                  <a:gd name="T44" fmla="*/ 51 w 8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35" extrusionOk="0">
                    <a:moveTo>
                      <a:pt x="51" y="0"/>
                    </a:moveTo>
                    <a:lnTo>
                      <a:pt x="51" y="30"/>
                    </a:lnTo>
                    <a:lnTo>
                      <a:pt x="85" y="30"/>
                    </a:lnTo>
                    <a:lnTo>
                      <a:pt x="85" y="53"/>
                    </a:lnTo>
                    <a:lnTo>
                      <a:pt x="51" y="53"/>
                    </a:lnTo>
                    <a:lnTo>
                      <a:pt x="51" y="98"/>
                    </a:lnTo>
                    <a:lnTo>
                      <a:pt x="51" y="105"/>
                    </a:lnTo>
                    <a:lnTo>
                      <a:pt x="53" y="108"/>
                    </a:lnTo>
                    <a:lnTo>
                      <a:pt x="56" y="111"/>
                    </a:lnTo>
                    <a:lnTo>
                      <a:pt x="65" y="111"/>
                    </a:lnTo>
                    <a:lnTo>
                      <a:pt x="82" y="111"/>
                    </a:lnTo>
                    <a:lnTo>
                      <a:pt x="82" y="135"/>
                    </a:lnTo>
                    <a:lnTo>
                      <a:pt x="53" y="135"/>
                    </a:lnTo>
                    <a:lnTo>
                      <a:pt x="35" y="134"/>
                    </a:lnTo>
                    <a:lnTo>
                      <a:pt x="25" y="127"/>
                    </a:lnTo>
                    <a:lnTo>
                      <a:pt x="17" y="117"/>
                    </a:lnTo>
                    <a:lnTo>
                      <a:pt x="16" y="98"/>
                    </a:lnTo>
                    <a:lnTo>
                      <a:pt x="16" y="53"/>
                    </a:lnTo>
                    <a:lnTo>
                      <a:pt x="0" y="53"/>
                    </a:lnTo>
                    <a:lnTo>
                      <a:pt x="0" y="30"/>
                    </a:lnTo>
                    <a:lnTo>
                      <a:pt x="16" y="30"/>
                    </a:lnTo>
                    <a:lnTo>
                      <a:pt x="16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46" name="Freeform 248"/>
              <p:cNvSpPr>
                <a:spLocks noEditPoints="1"/>
              </p:cNvSpPr>
              <p:nvPr/>
            </p:nvSpPr>
            <p:spPr bwMode="auto">
              <a:xfrm>
                <a:off x="3514" y="2436"/>
                <a:ext cx="11" cy="49"/>
              </a:xfrm>
              <a:custGeom>
                <a:avLst/>
                <a:gdLst>
                  <a:gd name="T0" fmla="*/ 0 w 33"/>
                  <a:gd name="T1" fmla="*/ 42 h 147"/>
                  <a:gd name="T2" fmla="*/ 33 w 33"/>
                  <a:gd name="T3" fmla="*/ 42 h 147"/>
                  <a:gd name="T4" fmla="*/ 33 w 33"/>
                  <a:gd name="T5" fmla="*/ 147 h 147"/>
                  <a:gd name="T6" fmla="*/ 0 w 33"/>
                  <a:gd name="T7" fmla="*/ 147 h 147"/>
                  <a:gd name="T8" fmla="*/ 0 w 33"/>
                  <a:gd name="T9" fmla="*/ 42 h 147"/>
                  <a:gd name="T10" fmla="*/ 0 w 33"/>
                  <a:gd name="T11" fmla="*/ 0 h 147"/>
                  <a:gd name="T12" fmla="*/ 33 w 33"/>
                  <a:gd name="T13" fmla="*/ 0 h 147"/>
                  <a:gd name="T14" fmla="*/ 33 w 33"/>
                  <a:gd name="T15" fmla="*/ 28 h 147"/>
                  <a:gd name="T16" fmla="*/ 0 w 33"/>
                  <a:gd name="T17" fmla="*/ 28 h 147"/>
                  <a:gd name="T18" fmla="*/ 0 w 33"/>
                  <a:gd name="T1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147" extrusionOk="0">
                    <a:moveTo>
                      <a:pt x="0" y="42"/>
                    </a:moveTo>
                    <a:lnTo>
                      <a:pt x="33" y="42"/>
                    </a:lnTo>
                    <a:lnTo>
                      <a:pt x="33" y="147"/>
                    </a:lnTo>
                    <a:lnTo>
                      <a:pt x="0" y="147"/>
                    </a:lnTo>
                    <a:lnTo>
                      <a:pt x="0" y="42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47" name="Freeform 249"/>
              <p:cNvSpPr>
                <a:spLocks noEditPoints="1"/>
              </p:cNvSpPr>
              <p:nvPr/>
            </p:nvSpPr>
            <p:spPr bwMode="auto">
              <a:xfrm>
                <a:off x="3534" y="2449"/>
                <a:ext cx="39" cy="37"/>
              </a:xfrm>
              <a:custGeom>
                <a:avLst/>
                <a:gdLst>
                  <a:gd name="T0" fmla="*/ 59 w 117"/>
                  <a:gd name="T1" fmla="*/ 25 h 111"/>
                  <a:gd name="T2" fmla="*/ 47 w 117"/>
                  <a:gd name="T3" fmla="*/ 26 h 111"/>
                  <a:gd name="T4" fmla="*/ 42 w 117"/>
                  <a:gd name="T5" fmla="*/ 32 h 111"/>
                  <a:gd name="T6" fmla="*/ 36 w 117"/>
                  <a:gd name="T7" fmla="*/ 42 h 111"/>
                  <a:gd name="T8" fmla="*/ 36 w 117"/>
                  <a:gd name="T9" fmla="*/ 55 h 111"/>
                  <a:gd name="T10" fmla="*/ 36 w 117"/>
                  <a:gd name="T11" fmla="*/ 69 h 111"/>
                  <a:gd name="T12" fmla="*/ 42 w 117"/>
                  <a:gd name="T13" fmla="*/ 78 h 111"/>
                  <a:gd name="T14" fmla="*/ 47 w 117"/>
                  <a:gd name="T15" fmla="*/ 85 h 111"/>
                  <a:gd name="T16" fmla="*/ 59 w 117"/>
                  <a:gd name="T17" fmla="*/ 87 h 111"/>
                  <a:gd name="T18" fmla="*/ 69 w 117"/>
                  <a:gd name="T19" fmla="*/ 85 h 111"/>
                  <a:gd name="T20" fmla="*/ 75 w 117"/>
                  <a:gd name="T21" fmla="*/ 78 h 111"/>
                  <a:gd name="T22" fmla="*/ 81 w 117"/>
                  <a:gd name="T23" fmla="*/ 69 h 111"/>
                  <a:gd name="T24" fmla="*/ 81 w 117"/>
                  <a:gd name="T25" fmla="*/ 55 h 111"/>
                  <a:gd name="T26" fmla="*/ 81 w 117"/>
                  <a:gd name="T27" fmla="*/ 42 h 111"/>
                  <a:gd name="T28" fmla="*/ 75 w 117"/>
                  <a:gd name="T29" fmla="*/ 32 h 111"/>
                  <a:gd name="T30" fmla="*/ 69 w 117"/>
                  <a:gd name="T31" fmla="*/ 26 h 111"/>
                  <a:gd name="T32" fmla="*/ 59 w 117"/>
                  <a:gd name="T33" fmla="*/ 25 h 111"/>
                  <a:gd name="T34" fmla="*/ 59 w 117"/>
                  <a:gd name="T35" fmla="*/ 0 h 111"/>
                  <a:gd name="T36" fmla="*/ 72 w 117"/>
                  <a:gd name="T37" fmla="*/ 0 h 111"/>
                  <a:gd name="T38" fmla="*/ 92 w 117"/>
                  <a:gd name="T39" fmla="*/ 9 h 111"/>
                  <a:gd name="T40" fmla="*/ 101 w 117"/>
                  <a:gd name="T41" fmla="*/ 15 h 111"/>
                  <a:gd name="T42" fmla="*/ 108 w 117"/>
                  <a:gd name="T43" fmla="*/ 23 h 111"/>
                  <a:gd name="T44" fmla="*/ 115 w 117"/>
                  <a:gd name="T45" fmla="*/ 43 h 111"/>
                  <a:gd name="T46" fmla="*/ 117 w 117"/>
                  <a:gd name="T47" fmla="*/ 55 h 111"/>
                  <a:gd name="T48" fmla="*/ 115 w 117"/>
                  <a:gd name="T49" fmla="*/ 68 h 111"/>
                  <a:gd name="T50" fmla="*/ 108 w 117"/>
                  <a:gd name="T51" fmla="*/ 88 h 111"/>
                  <a:gd name="T52" fmla="*/ 101 w 117"/>
                  <a:gd name="T53" fmla="*/ 95 h 111"/>
                  <a:gd name="T54" fmla="*/ 92 w 117"/>
                  <a:gd name="T55" fmla="*/ 102 h 111"/>
                  <a:gd name="T56" fmla="*/ 72 w 117"/>
                  <a:gd name="T57" fmla="*/ 110 h 111"/>
                  <a:gd name="T58" fmla="*/ 59 w 117"/>
                  <a:gd name="T59" fmla="*/ 111 h 111"/>
                  <a:gd name="T60" fmla="*/ 45 w 117"/>
                  <a:gd name="T61" fmla="*/ 110 h 111"/>
                  <a:gd name="T62" fmla="*/ 24 w 117"/>
                  <a:gd name="T63" fmla="*/ 102 h 111"/>
                  <a:gd name="T64" fmla="*/ 16 w 117"/>
                  <a:gd name="T65" fmla="*/ 95 h 111"/>
                  <a:gd name="T66" fmla="*/ 9 w 117"/>
                  <a:gd name="T67" fmla="*/ 88 h 111"/>
                  <a:gd name="T68" fmla="*/ 1 w 117"/>
                  <a:gd name="T69" fmla="*/ 68 h 111"/>
                  <a:gd name="T70" fmla="*/ 0 w 117"/>
                  <a:gd name="T71" fmla="*/ 55 h 111"/>
                  <a:gd name="T72" fmla="*/ 1 w 117"/>
                  <a:gd name="T73" fmla="*/ 43 h 111"/>
                  <a:gd name="T74" fmla="*/ 9 w 117"/>
                  <a:gd name="T75" fmla="*/ 23 h 111"/>
                  <a:gd name="T76" fmla="*/ 16 w 117"/>
                  <a:gd name="T77" fmla="*/ 15 h 111"/>
                  <a:gd name="T78" fmla="*/ 24 w 117"/>
                  <a:gd name="T79" fmla="*/ 9 h 111"/>
                  <a:gd name="T80" fmla="*/ 45 w 117"/>
                  <a:gd name="T81" fmla="*/ 0 h 111"/>
                  <a:gd name="T82" fmla="*/ 59 w 117"/>
                  <a:gd name="T8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111" extrusionOk="0">
                    <a:moveTo>
                      <a:pt x="59" y="25"/>
                    </a:moveTo>
                    <a:lnTo>
                      <a:pt x="47" y="26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6" y="55"/>
                    </a:lnTo>
                    <a:lnTo>
                      <a:pt x="36" y="69"/>
                    </a:lnTo>
                    <a:lnTo>
                      <a:pt x="42" y="78"/>
                    </a:lnTo>
                    <a:lnTo>
                      <a:pt x="47" y="85"/>
                    </a:lnTo>
                    <a:lnTo>
                      <a:pt x="59" y="87"/>
                    </a:lnTo>
                    <a:lnTo>
                      <a:pt x="69" y="85"/>
                    </a:lnTo>
                    <a:lnTo>
                      <a:pt x="75" y="78"/>
                    </a:lnTo>
                    <a:lnTo>
                      <a:pt x="81" y="69"/>
                    </a:lnTo>
                    <a:lnTo>
                      <a:pt x="81" y="55"/>
                    </a:lnTo>
                    <a:lnTo>
                      <a:pt x="81" y="42"/>
                    </a:lnTo>
                    <a:lnTo>
                      <a:pt x="75" y="32"/>
                    </a:lnTo>
                    <a:lnTo>
                      <a:pt x="69" y="26"/>
                    </a:lnTo>
                    <a:lnTo>
                      <a:pt x="59" y="25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9"/>
                    </a:lnTo>
                    <a:lnTo>
                      <a:pt x="101" y="15"/>
                    </a:lnTo>
                    <a:lnTo>
                      <a:pt x="108" y="23"/>
                    </a:lnTo>
                    <a:lnTo>
                      <a:pt x="115" y="43"/>
                    </a:lnTo>
                    <a:lnTo>
                      <a:pt x="117" y="55"/>
                    </a:lnTo>
                    <a:lnTo>
                      <a:pt x="115" y="68"/>
                    </a:lnTo>
                    <a:lnTo>
                      <a:pt x="108" y="88"/>
                    </a:lnTo>
                    <a:lnTo>
                      <a:pt x="101" y="95"/>
                    </a:lnTo>
                    <a:lnTo>
                      <a:pt x="92" y="102"/>
                    </a:lnTo>
                    <a:lnTo>
                      <a:pt x="72" y="110"/>
                    </a:lnTo>
                    <a:lnTo>
                      <a:pt x="59" y="111"/>
                    </a:lnTo>
                    <a:lnTo>
                      <a:pt x="45" y="110"/>
                    </a:lnTo>
                    <a:lnTo>
                      <a:pt x="24" y="102"/>
                    </a:lnTo>
                    <a:lnTo>
                      <a:pt x="16" y="95"/>
                    </a:lnTo>
                    <a:lnTo>
                      <a:pt x="9" y="88"/>
                    </a:lnTo>
                    <a:lnTo>
                      <a:pt x="1" y="68"/>
                    </a:lnTo>
                    <a:lnTo>
                      <a:pt x="0" y="55"/>
                    </a:lnTo>
                    <a:lnTo>
                      <a:pt x="1" y="43"/>
                    </a:lnTo>
                    <a:lnTo>
                      <a:pt x="9" y="23"/>
                    </a:lnTo>
                    <a:lnTo>
                      <a:pt x="16" y="15"/>
                    </a:lnTo>
                    <a:lnTo>
                      <a:pt x="24" y="9"/>
                    </a:lnTo>
                    <a:lnTo>
                      <a:pt x="4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48" name="Freeform 250"/>
              <p:cNvSpPr/>
              <p:nvPr/>
            </p:nvSpPr>
            <p:spPr bwMode="auto">
              <a:xfrm>
                <a:off x="3581" y="2449"/>
                <a:ext cx="35" cy="36"/>
              </a:xfrm>
              <a:custGeom>
                <a:avLst/>
                <a:gdLst>
                  <a:gd name="T0" fmla="*/ 105 w 105"/>
                  <a:gd name="T1" fmla="*/ 43 h 108"/>
                  <a:gd name="T2" fmla="*/ 105 w 105"/>
                  <a:gd name="T3" fmla="*/ 108 h 108"/>
                  <a:gd name="T4" fmla="*/ 71 w 105"/>
                  <a:gd name="T5" fmla="*/ 108 h 108"/>
                  <a:gd name="T6" fmla="*/ 71 w 105"/>
                  <a:gd name="T7" fmla="*/ 97 h 108"/>
                  <a:gd name="T8" fmla="*/ 71 w 105"/>
                  <a:gd name="T9" fmla="*/ 59 h 108"/>
                  <a:gd name="T10" fmla="*/ 71 w 105"/>
                  <a:gd name="T11" fmla="*/ 46 h 108"/>
                  <a:gd name="T12" fmla="*/ 71 w 105"/>
                  <a:gd name="T13" fmla="*/ 41 h 108"/>
                  <a:gd name="T14" fmla="*/ 69 w 105"/>
                  <a:gd name="T15" fmla="*/ 35 h 108"/>
                  <a:gd name="T16" fmla="*/ 69 w 105"/>
                  <a:gd name="T17" fmla="*/ 32 h 108"/>
                  <a:gd name="T18" fmla="*/ 66 w 105"/>
                  <a:gd name="T19" fmla="*/ 29 h 108"/>
                  <a:gd name="T20" fmla="*/ 64 w 105"/>
                  <a:gd name="T21" fmla="*/ 28 h 108"/>
                  <a:gd name="T22" fmla="*/ 59 w 105"/>
                  <a:gd name="T23" fmla="*/ 26 h 108"/>
                  <a:gd name="T24" fmla="*/ 55 w 105"/>
                  <a:gd name="T25" fmla="*/ 26 h 108"/>
                  <a:gd name="T26" fmla="*/ 46 w 105"/>
                  <a:gd name="T27" fmla="*/ 28 h 108"/>
                  <a:gd name="T28" fmla="*/ 39 w 105"/>
                  <a:gd name="T29" fmla="*/ 33 h 108"/>
                  <a:gd name="T30" fmla="*/ 35 w 105"/>
                  <a:gd name="T31" fmla="*/ 43 h 108"/>
                  <a:gd name="T32" fmla="*/ 33 w 105"/>
                  <a:gd name="T33" fmla="*/ 56 h 108"/>
                  <a:gd name="T34" fmla="*/ 33 w 105"/>
                  <a:gd name="T35" fmla="*/ 108 h 108"/>
                  <a:gd name="T36" fmla="*/ 0 w 105"/>
                  <a:gd name="T37" fmla="*/ 108 h 108"/>
                  <a:gd name="T38" fmla="*/ 0 w 105"/>
                  <a:gd name="T39" fmla="*/ 3 h 108"/>
                  <a:gd name="T40" fmla="*/ 33 w 105"/>
                  <a:gd name="T41" fmla="*/ 3 h 108"/>
                  <a:gd name="T42" fmla="*/ 33 w 105"/>
                  <a:gd name="T43" fmla="*/ 18 h 108"/>
                  <a:gd name="T44" fmla="*/ 41 w 105"/>
                  <a:gd name="T45" fmla="*/ 10 h 108"/>
                  <a:gd name="T46" fmla="*/ 49 w 105"/>
                  <a:gd name="T47" fmla="*/ 5 h 108"/>
                  <a:gd name="T48" fmla="*/ 58 w 105"/>
                  <a:gd name="T49" fmla="*/ 2 h 108"/>
                  <a:gd name="T50" fmla="*/ 68 w 105"/>
                  <a:gd name="T51" fmla="*/ 0 h 108"/>
                  <a:gd name="T52" fmla="*/ 85 w 105"/>
                  <a:gd name="T53" fmla="*/ 2 h 108"/>
                  <a:gd name="T54" fmla="*/ 95 w 105"/>
                  <a:gd name="T55" fmla="*/ 12 h 108"/>
                  <a:gd name="T56" fmla="*/ 104 w 105"/>
                  <a:gd name="T57" fmla="*/ 25 h 108"/>
                  <a:gd name="T58" fmla="*/ 105 w 105"/>
                  <a:gd name="T59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8" extrusionOk="0">
                    <a:moveTo>
                      <a:pt x="105" y="43"/>
                    </a:moveTo>
                    <a:lnTo>
                      <a:pt x="105" y="108"/>
                    </a:lnTo>
                    <a:lnTo>
                      <a:pt x="71" y="108"/>
                    </a:lnTo>
                    <a:lnTo>
                      <a:pt x="71" y="97"/>
                    </a:lnTo>
                    <a:lnTo>
                      <a:pt x="71" y="59"/>
                    </a:lnTo>
                    <a:lnTo>
                      <a:pt x="71" y="46"/>
                    </a:lnTo>
                    <a:lnTo>
                      <a:pt x="71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66" y="29"/>
                    </a:lnTo>
                    <a:lnTo>
                      <a:pt x="64" y="28"/>
                    </a:lnTo>
                    <a:lnTo>
                      <a:pt x="59" y="26"/>
                    </a:lnTo>
                    <a:lnTo>
                      <a:pt x="55" y="26"/>
                    </a:lnTo>
                    <a:lnTo>
                      <a:pt x="46" y="28"/>
                    </a:lnTo>
                    <a:lnTo>
                      <a:pt x="39" y="33"/>
                    </a:lnTo>
                    <a:lnTo>
                      <a:pt x="35" y="43"/>
                    </a:lnTo>
                    <a:lnTo>
                      <a:pt x="33" y="56"/>
                    </a:lnTo>
                    <a:lnTo>
                      <a:pt x="33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33" y="3"/>
                    </a:lnTo>
                    <a:lnTo>
                      <a:pt x="33" y="18"/>
                    </a:lnTo>
                    <a:lnTo>
                      <a:pt x="41" y="10"/>
                    </a:lnTo>
                    <a:lnTo>
                      <a:pt x="49" y="5"/>
                    </a:lnTo>
                    <a:lnTo>
                      <a:pt x="58" y="2"/>
                    </a:lnTo>
                    <a:lnTo>
                      <a:pt x="68" y="0"/>
                    </a:lnTo>
                    <a:lnTo>
                      <a:pt x="85" y="2"/>
                    </a:lnTo>
                    <a:lnTo>
                      <a:pt x="95" y="12"/>
                    </a:lnTo>
                    <a:lnTo>
                      <a:pt x="104" y="25"/>
                    </a:lnTo>
                    <a:lnTo>
                      <a:pt x="105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49" name="Freeform 251"/>
              <p:cNvSpPr/>
              <p:nvPr/>
            </p:nvSpPr>
            <p:spPr bwMode="auto">
              <a:xfrm>
                <a:off x="3212" y="2206"/>
                <a:ext cx="32" cy="56"/>
              </a:xfrm>
              <a:custGeom>
                <a:avLst/>
                <a:gdLst>
                  <a:gd name="T0" fmla="*/ 0 w 96"/>
                  <a:gd name="T1" fmla="*/ 0 h 168"/>
                  <a:gd name="T2" fmla="*/ 96 w 96"/>
                  <a:gd name="T3" fmla="*/ 0 h 168"/>
                  <a:gd name="T4" fmla="*/ 96 w 96"/>
                  <a:gd name="T5" fmla="*/ 19 h 168"/>
                  <a:gd name="T6" fmla="*/ 23 w 96"/>
                  <a:gd name="T7" fmla="*/ 19 h 168"/>
                  <a:gd name="T8" fmla="*/ 23 w 96"/>
                  <a:gd name="T9" fmla="*/ 69 h 168"/>
                  <a:gd name="T10" fmla="*/ 89 w 96"/>
                  <a:gd name="T11" fmla="*/ 69 h 168"/>
                  <a:gd name="T12" fmla="*/ 89 w 96"/>
                  <a:gd name="T13" fmla="*/ 88 h 168"/>
                  <a:gd name="T14" fmla="*/ 23 w 96"/>
                  <a:gd name="T15" fmla="*/ 88 h 168"/>
                  <a:gd name="T16" fmla="*/ 23 w 96"/>
                  <a:gd name="T17" fmla="*/ 168 h 168"/>
                  <a:gd name="T18" fmla="*/ 0 w 96"/>
                  <a:gd name="T19" fmla="*/ 168 h 168"/>
                  <a:gd name="T20" fmla="*/ 0 w 96"/>
                  <a:gd name="T2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168" extrusionOk="0">
                    <a:moveTo>
                      <a:pt x="0" y="0"/>
                    </a:moveTo>
                    <a:lnTo>
                      <a:pt x="96" y="0"/>
                    </a:lnTo>
                    <a:lnTo>
                      <a:pt x="96" y="19"/>
                    </a:lnTo>
                    <a:lnTo>
                      <a:pt x="23" y="19"/>
                    </a:lnTo>
                    <a:lnTo>
                      <a:pt x="23" y="69"/>
                    </a:lnTo>
                    <a:lnTo>
                      <a:pt x="89" y="69"/>
                    </a:lnTo>
                    <a:lnTo>
                      <a:pt x="89" y="88"/>
                    </a:lnTo>
                    <a:lnTo>
                      <a:pt x="23" y="88"/>
                    </a:lnTo>
                    <a:lnTo>
                      <a:pt x="23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50" name="Freeform 252"/>
              <p:cNvSpPr>
                <a:spLocks noEditPoints="1"/>
              </p:cNvSpPr>
              <p:nvPr/>
            </p:nvSpPr>
            <p:spPr bwMode="auto">
              <a:xfrm>
                <a:off x="3251" y="2204"/>
                <a:ext cx="7" cy="58"/>
              </a:xfrm>
              <a:custGeom>
                <a:avLst/>
                <a:gdLst>
                  <a:gd name="T0" fmla="*/ 0 w 22"/>
                  <a:gd name="T1" fmla="*/ 49 h 175"/>
                  <a:gd name="T2" fmla="*/ 22 w 22"/>
                  <a:gd name="T3" fmla="*/ 49 h 175"/>
                  <a:gd name="T4" fmla="*/ 22 w 22"/>
                  <a:gd name="T5" fmla="*/ 175 h 175"/>
                  <a:gd name="T6" fmla="*/ 0 w 22"/>
                  <a:gd name="T7" fmla="*/ 175 h 175"/>
                  <a:gd name="T8" fmla="*/ 0 w 22"/>
                  <a:gd name="T9" fmla="*/ 49 h 175"/>
                  <a:gd name="T10" fmla="*/ 0 w 22"/>
                  <a:gd name="T11" fmla="*/ 0 h 175"/>
                  <a:gd name="T12" fmla="*/ 22 w 22"/>
                  <a:gd name="T13" fmla="*/ 0 h 175"/>
                  <a:gd name="T14" fmla="*/ 22 w 22"/>
                  <a:gd name="T15" fmla="*/ 26 h 175"/>
                  <a:gd name="T16" fmla="*/ 0 w 22"/>
                  <a:gd name="T17" fmla="*/ 26 h 175"/>
                  <a:gd name="T18" fmla="*/ 0 w 22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5" extrusionOk="0">
                    <a:moveTo>
                      <a:pt x="0" y="49"/>
                    </a:moveTo>
                    <a:lnTo>
                      <a:pt x="22" y="49"/>
                    </a:lnTo>
                    <a:lnTo>
                      <a:pt x="22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51" name="Freeform 253"/>
              <p:cNvSpPr/>
              <p:nvPr/>
            </p:nvSpPr>
            <p:spPr bwMode="auto">
              <a:xfrm>
                <a:off x="3272" y="2219"/>
                <a:ext cx="35" cy="43"/>
              </a:xfrm>
              <a:custGeom>
                <a:avLst/>
                <a:gdLst>
                  <a:gd name="T0" fmla="*/ 106 w 106"/>
                  <a:gd name="T1" fmla="*/ 53 h 129"/>
                  <a:gd name="T2" fmla="*/ 106 w 106"/>
                  <a:gd name="T3" fmla="*/ 129 h 129"/>
                  <a:gd name="T4" fmla="*/ 85 w 106"/>
                  <a:gd name="T5" fmla="*/ 129 h 129"/>
                  <a:gd name="T6" fmla="*/ 85 w 106"/>
                  <a:gd name="T7" fmla="*/ 55 h 129"/>
                  <a:gd name="T8" fmla="*/ 84 w 106"/>
                  <a:gd name="T9" fmla="*/ 37 h 129"/>
                  <a:gd name="T10" fmla="*/ 78 w 106"/>
                  <a:gd name="T11" fmla="*/ 27 h 129"/>
                  <a:gd name="T12" fmla="*/ 70 w 106"/>
                  <a:gd name="T13" fmla="*/ 20 h 129"/>
                  <a:gd name="T14" fmla="*/ 57 w 106"/>
                  <a:gd name="T15" fmla="*/ 19 h 129"/>
                  <a:gd name="T16" fmla="*/ 42 w 106"/>
                  <a:gd name="T17" fmla="*/ 20 h 129"/>
                  <a:gd name="T18" fmla="*/ 31 w 106"/>
                  <a:gd name="T19" fmla="*/ 29 h 129"/>
                  <a:gd name="T20" fmla="*/ 23 w 106"/>
                  <a:gd name="T21" fmla="*/ 40 h 129"/>
                  <a:gd name="T22" fmla="*/ 21 w 106"/>
                  <a:gd name="T23" fmla="*/ 57 h 129"/>
                  <a:gd name="T24" fmla="*/ 21 w 106"/>
                  <a:gd name="T25" fmla="*/ 129 h 129"/>
                  <a:gd name="T26" fmla="*/ 0 w 106"/>
                  <a:gd name="T27" fmla="*/ 129 h 129"/>
                  <a:gd name="T28" fmla="*/ 0 w 106"/>
                  <a:gd name="T29" fmla="*/ 3 h 129"/>
                  <a:gd name="T30" fmla="*/ 21 w 106"/>
                  <a:gd name="T31" fmla="*/ 3 h 129"/>
                  <a:gd name="T32" fmla="*/ 21 w 106"/>
                  <a:gd name="T33" fmla="*/ 23 h 129"/>
                  <a:gd name="T34" fmla="*/ 29 w 106"/>
                  <a:gd name="T35" fmla="*/ 13 h 129"/>
                  <a:gd name="T36" fmla="*/ 39 w 106"/>
                  <a:gd name="T37" fmla="*/ 6 h 129"/>
                  <a:gd name="T38" fmla="*/ 49 w 106"/>
                  <a:gd name="T39" fmla="*/ 1 h 129"/>
                  <a:gd name="T40" fmla="*/ 62 w 106"/>
                  <a:gd name="T41" fmla="*/ 0 h 129"/>
                  <a:gd name="T42" fmla="*/ 72 w 106"/>
                  <a:gd name="T43" fmla="*/ 1 h 129"/>
                  <a:gd name="T44" fmla="*/ 88 w 106"/>
                  <a:gd name="T45" fmla="*/ 7 h 129"/>
                  <a:gd name="T46" fmla="*/ 96 w 106"/>
                  <a:gd name="T47" fmla="*/ 14 h 129"/>
                  <a:gd name="T48" fmla="*/ 104 w 106"/>
                  <a:gd name="T49" fmla="*/ 29 h 129"/>
                  <a:gd name="T50" fmla="*/ 106 w 106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9" extrusionOk="0">
                    <a:moveTo>
                      <a:pt x="106" y="53"/>
                    </a:moveTo>
                    <a:lnTo>
                      <a:pt x="106" y="129"/>
                    </a:lnTo>
                    <a:lnTo>
                      <a:pt x="85" y="129"/>
                    </a:lnTo>
                    <a:lnTo>
                      <a:pt x="85" y="55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70" y="20"/>
                    </a:lnTo>
                    <a:lnTo>
                      <a:pt x="57" y="19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6" y="14"/>
                    </a:lnTo>
                    <a:lnTo>
                      <a:pt x="104" y="29"/>
                    </a:lnTo>
                    <a:lnTo>
                      <a:pt x="106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52" name="Freeform 254"/>
              <p:cNvSpPr>
                <a:spLocks noEditPoints="1"/>
              </p:cNvSpPr>
              <p:nvPr/>
            </p:nvSpPr>
            <p:spPr bwMode="auto">
              <a:xfrm>
                <a:off x="3318" y="2219"/>
                <a:ext cx="36" cy="44"/>
              </a:xfrm>
              <a:custGeom>
                <a:avLst/>
                <a:gdLst>
                  <a:gd name="T0" fmla="*/ 65 w 107"/>
                  <a:gd name="T1" fmla="*/ 66 h 132"/>
                  <a:gd name="T2" fmla="*/ 42 w 107"/>
                  <a:gd name="T3" fmla="*/ 68 h 132"/>
                  <a:gd name="T4" fmla="*/ 30 w 107"/>
                  <a:gd name="T5" fmla="*/ 72 h 132"/>
                  <a:gd name="T6" fmla="*/ 22 w 107"/>
                  <a:gd name="T7" fmla="*/ 79 h 132"/>
                  <a:gd name="T8" fmla="*/ 20 w 107"/>
                  <a:gd name="T9" fmla="*/ 91 h 132"/>
                  <a:gd name="T10" fmla="*/ 22 w 107"/>
                  <a:gd name="T11" fmla="*/ 102 h 132"/>
                  <a:gd name="T12" fmla="*/ 28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4 w 107"/>
                  <a:gd name="T19" fmla="*/ 114 h 132"/>
                  <a:gd name="T20" fmla="*/ 75 w 107"/>
                  <a:gd name="T21" fmla="*/ 104 h 132"/>
                  <a:gd name="T22" fmla="*/ 84 w 107"/>
                  <a:gd name="T23" fmla="*/ 89 h 132"/>
                  <a:gd name="T24" fmla="*/ 85 w 107"/>
                  <a:gd name="T25" fmla="*/ 70 h 132"/>
                  <a:gd name="T26" fmla="*/ 85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5 w 107"/>
                  <a:gd name="T35" fmla="*/ 129 h 132"/>
                  <a:gd name="T36" fmla="*/ 85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6 w 107"/>
                  <a:gd name="T43" fmla="*/ 131 h 132"/>
                  <a:gd name="T44" fmla="*/ 42 w 107"/>
                  <a:gd name="T45" fmla="*/ 132 h 132"/>
                  <a:gd name="T46" fmla="*/ 23 w 107"/>
                  <a:gd name="T47" fmla="*/ 131 h 132"/>
                  <a:gd name="T48" fmla="*/ 10 w 107"/>
                  <a:gd name="T49" fmla="*/ 122 h 132"/>
                  <a:gd name="T50" fmla="*/ 2 w 107"/>
                  <a:gd name="T51" fmla="*/ 109 h 132"/>
                  <a:gd name="T52" fmla="*/ 0 w 107"/>
                  <a:gd name="T53" fmla="*/ 92 h 132"/>
                  <a:gd name="T54" fmla="*/ 0 w 107"/>
                  <a:gd name="T55" fmla="*/ 82 h 132"/>
                  <a:gd name="T56" fmla="*/ 7 w 107"/>
                  <a:gd name="T57" fmla="*/ 66 h 132"/>
                  <a:gd name="T58" fmla="*/ 13 w 107"/>
                  <a:gd name="T59" fmla="*/ 60 h 132"/>
                  <a:gd name="T60" fmla="*/ 30 w 107"/>
                  <a:gd name="T61" fmla="*/ 52 h 132"/>
                  <a:gd name="T62" fmla="*/ 56 w 107"/>
                  <a:gd name="T63" fmla="*/ 50 h 132"/>
                  <a:gd name="T64" fmla="*/ 85 w 107"/>
                  <a:gd name="T65" fmla="*/ 50 h 132"/>
                  <a:gd name="T66" fmla="*/ 85 w 107"/>
                  <a:gd name="T67" fmla="*/ 47 h 132"/>
                  <a:gd name="T68" fmla="*/ 84 w 107"/>
                  <a:gd name="T69" fmla="*/ 34 h 132"/>
                  <a:gd name="T70" fmla="*/ 77 w 107"/>
                  <a:gd name="T71" fmla="*/ 26 h 132"/>
                  <a:gd name="T72" fmla="*/ 65 w 107"/>
                  <a:gd name="T73" fmla="*/ 19 h 132"/>
                  <a:gd name="T74" fmla="*/ 49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9 w 107"/>
                  <a:gd name="T83" fmla="*/ 29 h 132"/>
                  <a:gd name="T84" fmla="*/ 9 w 107"/>
                  <a:gd name="T85" fmla="*/ 8 h 132"/>
                  <a:gd name="T86" fmla="*/ 20 w 107"/>
                  <a:gd name="T87" fmla="*/ 6 h 132"/>
                  <a:gd name="T88" fmla="*/ 30 w 107"/>
                  <a:gd name="T89" fmla="*/ 3 h 132"/>
                  <a:gd name="T90" fmla="*/ 42 w 107"/>
                  <a:gd name="T91" fmla="*/ 1 h 132"/>
                  <a:gd name="T92" fmla="*/ 52 w 107"/>
                  <a:gd name="T93" fmla="*/ 0 h 132"/>
                  <a:gd name="T94" fmla="*/ 65 w 107"/>
                  <a:gd name="T95" fmla="*/ 1 h 132"/>
                  <a:gd name="T96" fmla="*/ 85 w 107"/>
                  <a:gd name="T97" fmla="*/ 8 h 132"/>
                  <a:gd name="T98" fmla="*/ 92 w 107"/>
                  <a:gd name="T99" fmla="*/ 14 h 132"/>
                  <a:gd name="T100" fmla="*/ 98 w 107"/>
                  <a:gd name="T101" fmla="*/ 21 h 132"/>
                  <a:gd name="T102" fmla="*/ 105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 extrusionOk="0">
                    <a:moveTo>
                      <a:pt x="65" y="66"/>
                    </a:moveTo>
                    <a:lnTo>
                      <a:pt x="42" y="68"/>
                    </a:lnTo>
                    <a:lnTo>
                      <a:pt x="30" y="72"/>
                    </a:lnTo>
                    <a:lnTo>
                      <a:pt x="22" y="79"/>
                    </a:lnTo>
                    <a:lnTo>
                      <a:pt x="20" y="91"/>
                    </a:lnTo>
                    <a:lnTo>
                      <a:pt x="22" y="102"/>
                    </a:lnTo>
                    <a:lnTo>
                      <a:pt x="28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4" y="114"/>
                    </a:lnTo>
                    <a:lnTo>
                      <a:pt x="75" y="104"/>
                    </a:lnTo>
                    <a:lnTo>
                      <a:pt x="84" y="89"/>
                    </a:lnTo>
                    <a:lnTo>
                      <a:pt x="85" y="70"/>
                    </a:lnTo>
                    <a:lnTo>
                      <a:pt x="85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5" y="129"/>
                    </a:lnTo>
                    <a:lnTo>
                      <a:pt x="85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6" y="131"/>
                    </a:lnTo>
                    <a:lnTo>
                      <a:pt x="42" y="132"/>
                    </a:lnTo>
                    <a:lnTo>
                      <a:pt x="23" y="131"/>
                    </a:lnTo>
                    <a:lnTo>
                      <a:pt x="10" y="122"/>
                    </a:lnTo>
                    <a:lnTo>
                      <a:pt x="2" y="109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7" y="66"/>
                    </a:lnTo>
                    <a:lnTo>
                      <a:pt x="13" y="60"/>
                    </a:lnTo>
                    <a:lnTo>
                      <a:pt x="30" y="52"/>
                    </a:lnTo>
                    <a:lnTo>
                      <a:pt x="56" y="50"/>
                    </a:lnTo>
                    <a:lnTo>
                      <a:pt x="85" y="50"/>
                    </a:lnTo>
                    <a:lnTo>
                      <a:pt x="85" y="47"/>
                    </a:lnTo>
                    <a:lnTo>
                      <a:pt x="84" y="34"/>
                    </a:lnTo>
                    <a:lnTo>
                      <a:pt x="77" y="26"/>
                    </a:lnTo>
                    <a:lnTo>
                      <a:pt x="65" y="19"/>
                    </a:lnTo>
                    <a:lnTo>
                      <a:pt x="49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9" y="29"/>
                    </a:lnTo>
                    <a:lnTo>
                      <a:pt x="9" y="8"/>
                    </a:lnTo>
                    <a:lnTo>
                      <a:pt x="20" y="6"/>
                    </a:lnTo>
                    <a:lnTo>
                      <a:pt x="30" y="3"/>
                    </a:lnTo>
                    <a:lnTo>
                      <a:pt x="42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5" y="8"/>
                    </a:lnTo>
                    <a:lnTo>
                      <a:pt x="92" y="14"/>
                    </a:lnTo>
                    <a:lnTo>
                      <a:pt x="98" y="21"/>
                    </a:lnTo>
                    <a:lnTo>
                      <a:pt x="105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53" name="Rectangle 255"/>
              <p:cNvSpPr>
                <a:spLocks noChangeArrowheads="1"/>
              </p:cNvSpPr>
              <p:nvPr/>
            </p:nvSpPr>
            <p:spPr bwMode="auto">
              <a:xfrm>
                <a:off x="3368" y="220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54" name="Freeform 256"/>
              <p:cNvSpPr/>
              <p:nvPr/>
            </p:nvSpPr>
            <p:spPr bwMode="auto">
              <a:xfrm>
                <a:off x="3157" y="2315"/>
                <a:ext cx="33" cy="44"/>
              </a:xfrm>
              <a:custGeom>
                <a:avLst/>
                <a:gdLst>
                  <a:gd name="T0" fmla="*/ 90 w 97"/>
                  <a:gd name="T1" fmla="*/ 7 h 132"/>
                  <a:gd name="T2" fmla="*/ 90 w 97"/>
                  <a:gd name="T3" fmla="*/ 27 h 132"/>
                  <a:gd name="T4" fmla="*/ 81 w 97"/>
                  <a:gd name="T5" fmla="*/ 23 h 132"/>
                  <a:gd name="T6" fmla="*/ 72 w 97"/>
                  <a:gd name="T7" fmla="*/ 20 h 132"/>
                  <a:gd name="T8" fmla="*/ 62 w 97"/>
                  <a:gd name="T9" fmla="*/ 19 h 132"/>
                  <a:gd name="T10" fmla="*/ 52 w 97"/>
                  <a:gd name="T11" fmla="*/ 17 h 132"/>
                  <a:gd name="T12" fmla="*/ 38 w 97"/>
                  <a:gd name="T13" fmla="*/ 19 h 132"/>
                  <a:gd name="T14" fmla="*/ 29 w 97"/>
                  <a:gd name="T15" fmla="*/ 23 h 132"/>
                  <a:gd name="T16" fmla="*/ 23 w 97"/>
                  <a:gd name="T17" fmla="*/ 27 h 132"/>
                  <a:gd name="T18" fmla="*/ 22 w 97"/>
                  <a:gd name="T19" fmla="*/ 36 h 132"/>
                  <a:gd name="T20" fmla="*/ 22 w 97"/>
                  <a:gd name="T21" fmla="*/ 43 h 132"/>
                  <a:gd name="T22" fmla="*/ 28 w 97"/>
                  <a:gd name="T23" fmla="*/ 47 h 132"/>
                  <a:gd name="T24" fmla="*/ 35 w 97"/>
                  <a:gd name="T25" fmla="*/ 52 h 132"/>
                  <a:gd name="T26" fmla="*/ 49 w 97"/>
                  <a:gd name="T27" fmla="*/ 56 h 132"/>
                  <a:gd name="T28" fmla="*/ 56 w 97"/>
                  <a:gd name="T29" fmla="*/ 57 h 132"/>
                  <a:gd name="T30" fmla="*/ 77 w 97"/>
                  <a:gd name="T31" fmla="*/ 63 h 132"/>
                  <a:gd name="T32" fmla="*/ 88 w 97"/>
                  <a:gd name="T33" fmla="*/ 70 h 132"/>
                  <a:gd name="T34" fmla="*/ 95 w 97"/>
                  <a:gd name="T35" fmla="*/ 81 h 132"/>
                  <a:gd name="T36" fmla="*/ 97 w 97"/>
                  <a:gd name="T37" fmla="*/ 95 h 132"/>
                  <a:gd name="T38" fmla="*/ 97 w 97"/>
                  <a:gd name="T39" fmla="*/ 104 h 132"/>
                  <a:gd name="T40" fmla="*/ 90 w 97"/>
                  <a:gd name="T41" fmla="*/ 117 h 132"/>
                  <a:gd name="T42" fmla="*/ 82 w 97"/>
                  <a:gd name="T43" fmla="*/ 122 h 132"/>
                  <a:gd name="T44" fmla="*/ 68 w 97"/>
                  <a:gd name="T45" fmla="*/ 131 h 132"/>
                  <a:gd name="T46" fmla="*/ 45 w 97"/>
                  <a:gd name="T47" fmla="*/ 132 h 132"/>
                  <a:gd name="T48" fmla="*/ 35 w 97"/>
                  <a:gd name="T49" fmla="*/ 132 h 132"/>
                  <a:gd name="T50" fmla="*/ 23 w 97"/>
                  <a:gd name="T51" fmla="*/ 131 h 132"/>
                  <a:gd name="T52" fmla="*/ 13 w 97"/>
                  <a:gd name="T53" fmla="*/ 128 h 132"/>
                  <a:gd name="T54" fmla="*/ 0 w 97"/>
                  <a:gd name="T55" fmla="*/ 125 h 132"/>
                  <a:gd name="T56" fmla="*/ 0 w 97"/>
                  <a:gd name="T57" fmla="*/ 104 h 132"/>
                  <a:gd name="T58" fmla="*/ 12 w 97"/>
                  <a:gd name="T59" fmla="*/ 109 h 132"/>
                  <a:gd name="T60" fmla="*/ 23 w 97"/>
                  <a:gd name="T61" fmla="*/ 112 h 132"/>
                  <a:gd name="T62" fmla="*/ 35 w 97"/>
                  <a:gd name="T63" fmla="*/ 115 h 132"/>
                  <a:gd name="T64" fmla="*/ 45 w 97"/>
                  <a:gd name="T65" fmla="*/ 115 h 132"/>
                  <a:gd name="T66" fmla="*/ 59 w 97"/>
                  <a:gd name="T67" fmla="*/ 115 h 132"/>
                  <a:gd name="T68" fmla="*/ 68 w 97"/>
                  <a:gd name="T69" fmla="*/ 111 h 132"/>
                  <a:gd name="T70" fmla="*/ 74 w 97"/>
                  <a:gd name="T71" fmla="*/ 105 h 132"/>
                  <a:gd name="T72" fmla="*/ 75 w 97"/>
                  <a:gd name="T73" fmla="*/ 96 h 132"/>
                  <a:gd name="T74" fmla="*/ 75 w 97"/>
                  <a:gd name="T75" fmla="*/ 88 h 132"/>
                  <a:gd name="T76" fmla="*/ 69 w 97"/>
                  <a:gd name="T77" fmla="*/ 83 h 132"/>
                  <a:gd name="T78" fmla="*/ 62 w 97"/>
                  <a:gd name="T79" fmla="*/ 79 h 132"/>
                  <a:gd name="T80" fmla="*/ 45 w 97"/>
                  <a:gd name="T81" fmla="*/ 75 h 132"/>
                  <a:gd name="T82" fmla="*/ 38 w 97"/>
                  <a:gd name="T83" fmla="*/ 73 h 132"/>
                  <a:gd name="T84" fmla="*/ 20 w 97"/>
                  <a:gd name="T85" fmla="*/ 68 h 132"/>
                  <a:gd name="T86" fmla="*/ 10 w 97"/>
                  <a:gd name="T87" fmla="*/ 60 h 132"/>
                  <a:gd name="T88" fmla="*/ 3 w 97"/>
                  <a:gd name="T89" fmla="*/ 50 h 132"/>
                  <a:gd name="T90" fmla="*/ 2 w 97"/>
                  <a:gd name="T91" fmla="*/ 37 h 132"/>
                  <a:gd name="T92" fmla="*/ 2 w 97"/>
                  <a:gd name="T93" fmla="*/ 29 h 132"/>
                  <a:gd name="T94" fmla="*/ 9 w 97"/>
                  <a:gd name="T95" fmla="*/ 16 h 132"/>
                  <a:gd name="T96" fmla="*/ 15 w 97"/>
                  <a:gd name="T97" fmla="*/ 10 h 132"/>
                  <a:gd name="T98" fmla="*/ 29 w 97"/>
                  <a:gd name="T99" fmla="*/ 1 h 132"/>
                  <a:gd name="T100" fmla="*/ 49 w 97"/>
                  <a:gd name="T101" fmla="*/ 0 h 132"/>
                  <a:gd name="T102" fmla="*/ 61 w 97"/>
                  <a:gd name="T103" fmla="*/ 0 h 132"/>
                  <a:gd name="T104" fmla="*/ 71 w 97"/>
                  <a:gd name="T105" fmla="*/ 1 h 132"/>
                  <a:gd name="T106" fmla="*/ 81 w 97"/>
                  <a:gd name="T107" fmla="*/ 4 h 132"/>
                  <a:gd name="T108" fmla="*/ 90 w 97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" h="132" extrusionOk="0">
                    <a:moveTo>
                      <a:pt x="90" y="7"/>
                    </a:moveTo>
                    <a:lnTo>
                      <a:pt x="90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8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2" y="36"/>
                    </a:lnTo>
                    <a:lnTo>
                      <a:pt x="22" y="43"/>
                    </a:lnTo>
                    <a:lnTo>
                      <a:pt x="28" y="47"/>
                    </a:lnTo>
                    <a:lnTo>
                      <a:pt x="35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7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7" y="95"/>
                    </a:lnTo>
                    <a:lnTo>
                      <a:pt x="97" y="104"/>
                    </a:lnTo>
                    <a:lnTo>
                      <a:pt x="90" y="117"/>
                    </a:lnTo>
                    <a:lnTo>
                      <a:pt x="82" y="122"/>
                    </a:lnTo>
                    <a:lnTo>
                      <a:pt x="68" y="131"/>
                    </a:lnTo>
                    <a:lnTo>
                      <a:pt x="45" y="132"/>
                    </a:lnTo>
                    <a:lnTo>
                      <a:pt x="35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2" y="109"/>
                    </a:lnTo>
                    <a:lnTo>
                      <a:pt x="23" y="112"/>
                    </a:lnTo>
                    <a:lnTo>
                      <a:pt x="35" y="115"/>
                    </a:lnTo>
                    <a:lnTo>
                      <a:pt x="45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4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69" y="83"/>
                    </a:lnTo>
                    <a:lnTo>
                      <a:pt x="62" y="79"/>
                    </a:lnTo>
                    <a:lnTo>
                      <a:pt x="45" y="75"/>
                    </a:lnTo>
                    <a:lnTo>
                      <a:pt x="38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2" y="37"/>
                    </a:lnTo>
                    <a:lnTo>
                      <a:pt x="2" y="29"/>
                    </a:lnTo>
                    <a:lnTo>
                      <a:pt x="9" y="16"/>
                    </a:lnTo>
                    <a:lnTo>
                      <a:pt x="15" y="10"/>
                    </a:lnTo>
                    <a:lnTo>
                      <a:pt x="29" y="1"/>
                    </a:lnTo>
                    <a:lnTo>
                      <a:pt x="49" y="0"/>
                    </a:lnTo>
                    <a:lnTo>
                      <a:pt x="61" y="0"/>
                    </a:lnTo>
                    <a:lnTo>
                      <a:pt x="71" y="1"/>
                    </a:lnTo>
                    <a:lnTo>
                      <a:pt x="81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55" name="Freeform 257"/>
              <p:cNvSpPr/>
              <p:nvPr/>
            </p:nvSpPr>
            <p:spPr bwMode="auto">
              <a:xfrm>
                <a:off x="3197" y="2316"/>
                <a:ext cx="41" cy="58"/>
              </a:xfrm>
              <a:custGeom>
                <a:avLst/>
                <a:gdLst>
                  <a:gd name="T0" fmla="*/ 67 w 122"/>
                  <a:gd name="T1" fmla="*/ 138 h 174"/>
                  <a:gd name="T2" fmla="*/ 57 w 122"/>
                  <a:gd name="T3" fmla="*/ 158 h 174"/>
                  <a:gd name="T4" fmla="*/ 50 w 122"/>
                  <a:gd name="T5" fmla="*/ 167 h 174"/>
                  <a:gd name="T6" fmla="*/ 40 w 122"/>
                  <a:gd name="T7" fmla="*/ 173 h 174"/>
                  <a:gd name="T8" fmla="*/ 27 w 122"/>
                  <a:gd name="T9" fmla="*/ 174 h 174"/>
                  <a:gd name="T10" fmla="*/ 11 w 122"/>
                  <a:gd name="T11" fmla="*/ 174 h 174"/>
                  <a:gd name="T12" fmla="*/ 11 w 122"/>
                  <a:gd name="T13" fmla="*/ 157 h 174"/>
                  <a:gd name="T14" fmla="*/ 23 w 122"/>
                  <a:gd name="T15" fmla="*/ 157 h 174"/>
                  <a:gd name="T16" fmla="*/ 31 w 122"/>
                  <a:gd name="T17" fmla="*/ 157 h 174"/>
                  <a:gd name="T18" fmla="*/ 36 w 122"/>
                  <a:gd name="T19" fmla="*/ 152 h 174"/>
                  <a:gd name="T20" fmla="*/ 41 w 122"/>
                  <a:gd name="T21" fmla="*/ 147 h 174"/>
                  <a:gd name="T22" fmla="*/ 47 w 122"/>
                  <a:gd name="T23" fmla="*/ 134 h 174"/>
                  <a:gd name="T24" fmla="*/ 50 w 122"/>
                  <a:gd name="T25" fmla="*/ 124 h 174"/>
                  <a:gd name="T26" fmla="*/ 0 w 122"/>
                  <a:gd name="T27" fmla="*/ 0 h 174"/>
                  <a:gd name="T28" fmla="*/ 21 w 122"/>
                  <a:gd name="T29" fmla="*/ 0 h 174"/>
                  <a:gd name="T30" fmla="*/ 60 w 122"/>
                  <a:gd name="T31" fmla="*/ 99 h 174"/>
                  <a:gd name="T32" fmla="*/ 100 w 122"/>
                  <a:gd name="T33" fmla="*/ 0 h 174"/>
                  <a:gd name="T34" fmla="*/ 122 w 122"/>
                  <a:gd name="T35" fmla="*/ 0 h 174"/>
                  <a:gd name="T36" fmla="*/ 67 w 122"/>
                  <a:gd name="T37" fmla="*/ 13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174" extrusionOk="0">
                    <a:moveTo>
                      <a:pt x="67" y="138"/>
                    </a:moveTo>
                    <a:lnTo>
                      <a:pt x="57" y="158"/>
                    </a:lnTo>
                    <a:lnTo>
                      <a:pt x="50" y="167"/>
                    </a:lnTo>
                    <a:lnTo>
                      <a:pt x="40" y="173"/>
                    </a:lnTo>
                    <a:lnTo>
                      <a:pt x="27" y="174"/>
                    </a:lnTo>
                    <a:lnTo>
                      <a:pt x="11" y="174"/>
                    </a:lnTo>
                    <a:lnTo>
                      <a:pt x="11" y="157"/>
                    </a:lnTo>
                    <a:lnTo>
                      <a:pt x="23" y="157"/>
                    </a:lnTo>
                    <a:lnTo>
                      <a:pt x="31" y="157"/>
                    </a:lnTo>
                    <a:lnTo>
                      <a:pt x="36" y="152"/>
                    </a:lnTo>
                    <a:lnTo>
                      <a:pt x="41" y="147"/>
                    </a:lnTo>
                    <a:lnTo>
                      <a:pt x="47" y="134"/>
                    </a:lnTo>
                    <a:lnTo>
                      <a:pt x="50" y="124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60" y="99"/>
                    </a:lnTo>
                    <a:lnTo>
                      <a:pt x="100" y="0"/>
                    </a:lnTo>
                    <a:lnTo>
                      <a:pt x="122" y="0"/>
                    </a:lnTo>
                    <a:lnTo>
                      <a:pt x="67" y="1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56" name="Freeform 258"/>
              <p:cNvSpPr/>
              <p:nvPr/>
            </p:nvSpPr>
            <p:spPr bwMode="auto">
              <a:xfrm>
                <a:off x="3244" y="2315"/>
                <a:ext cx="32" cy="44"/>
              </a:xfrm>
              <a:custGeom>
                <a:avLst/>
                <a:gdLst>
                  <a:gd name="T0" fmla="*/ 91 w 96"/>
                  <a:gd name="T1" fmla="*/ 7 h 132"/>
                  <a:gd name="T2" fmla="*/ 91 w 96"/>
                  <a:gd name="T3" fmla="*/ 27 h 132"/>
                  <a:gd name="T4" fmla="*/ 81 w 96"/>
                  <a:gd name="T5" fmla="*/ 23 h 132"/>
                  <a:gd name="T6" fmla="*/ 72 w 96"/>
                  <a:gd name="T7" fmla="*/ 20 h 132"/>
                  <a:gd name="T8" fmla="*/ 62 w 96"/>
                  <a:gd name="T9" fmla="*/ 19 h 132"/>
                  <a:gd name="T10" fmla="*/ 52 w 96"/>
                  <a:gd name="T11" fmla="*/ 17 h 132"/>
                  <a:gd name="T12" fmla="*/ 37 w 96"/>
                  <a:gd name="T13" fmla="*/ 19 h 132"/>
                  <a:gd name="T14" fmla="*/ 29 w 96"/>
                  <a:gd name="T15" fmla="*/ 23 h 132"/>
                  <a:gd name="T16" fmla="*/ 23 w 96"/>
                  <a:gd name="T17" fmla="*/ 27 h 132"/>
                  <a:gd name="T18" fmla="*/ 21 w 96"/>
                  <a:gd name="T19" fmla="*/ 36 h 132"/>
                  <a:gd name="T20" fmla="*/ 23 w 96"/>
                  <a:gd name="T21" fmla="*/ 43 h 132"/>
                  <a:gd name="T22" fmla="*/ 27 w 96"/>
                  <a:gd name="T23" fmla="*/ 47 h 132"/>
                  <a:gd name="T24" fmla="*/ 34 w 96"/>
                  <a:gd name="T25" fmla="*/ 52 h 132"/>
                  <a:gd name="T26" fmla="*/ 49 w 96"/>
                  <a:gd name="T27" fmla="*/ 56 h 132"/>
                  <a:gd name="T28" fmla="*/ 56 w 96"/>
                  <a:gd name="T29" fmla="*/ 57 h 132"/>
                  <a:gd name="T30" fmla="*/ 76 w 96"/>
                  <a:gd name="T31" fmla="*/ 63 h 132"/>
                  <a:gd name="T32" fmla="*/ 88 w 96"/>
                  <a:gd name="T33" fmla="*/ 70 h 132"/>
                  <a:gd name="T34" fmla="*/ 95 w 96"/>
                  <a:gd name="T35" fmla="*/ 81 h 132"/>
                  <a:gd name="T36" fmla="*/ 96 w 96"/>
                  <a:gd name="T37" fmla="*/ 95 h 132"/>
                  <a:gd name="T38" fmla="*/ 96 w 96"/>
                  <a:gd name="T39" fmla="*/ 104 h 132"/>
                  <a:gd name="T40" fmla="*/ 89 w 96"/>
                  <a:gd name="T41" fmla="*/ 117 h 132"/>
                  <a:gd name="T42" fmla="*/ 83 w 96"/>
                  <a:gd name="T43" fmla="*/ 122 h 132"/>
                  <a:gd name="T44" fmla="*/ 68 w 96"/>
                  <a:gd name="T45" fmla="*/ 131 h 132"/>
                  <a:gd name="T46" fmla="*/ 44 w 96"/>
                  <a:gd name="T47" fmla="*/ 132 h 132"/>
                  <a:gd name="T48" fmla="*/ 34 w 96"/>
                  <a:gd name="T49" fmla="*/ 132 h 132"/>
                  <a:gd name="T50" fmla="*/ 23 w 96"/>
                  <a:gd name="T51" fmla="*/ 131 h 132"/>
                  <a:gd name="T52" fmla="*/ 13 w 96"/>
                  <a:gd name="T53" fmla="*/ 128 h 132"/>
                  <a:gd name="T54" fmla="*/ 0 w 96"/>
                  <a:gd name="T55" fmla="*/ 125 h 132"/>
                  <a:gd name="T56" fmla="*/ 0 w 96"/>
                  <a:gd name="T57" fmla="*/ 104 h 132"/>
                  <a:gd name="T58" fmla="*/ 11 w 96"/>
                  <a:gd name="T59" fmla="*/ 109 h 132"/>
                  <a:gd name="T60" fmla="*/ 23 w 96"/>
                  <a:gd name="T61" fmla="*/ 112 h 132"/>
                  <a:gd name="T62" fmla="*/ 34 w 96"/>
                  <a:gd name="T63" fmla="*/ 115 h 132"/>
                  <a:gd name="T64" fmla="*/ 44 w 96"/>
                  <a:gd name="T65" fmla="*/ 115 h 132"/>
                  <a:gd name="T66" fmla="*/ 59 w 96"/>
                  <a:gd name="T67" fmla="*/ 115 h 132"/>
                  <a:gd name="T68" fmla="*/ 68 w 96"/>
                  <a:gd name="T69" fmla="*/ 111 h 132"/>
                  <a:gd name="T70" fmla="*/ 75 w 96"/>
                  <a:gd name="T71" fmla="*/ 105 h 132"/>
                  <a:gd name="T72" fmla="*/ 75 w 96"/>
                  <a:gd name="T73" fmla="*/ 96 h 132"/>
                  <a:gd name="T74" fmla="*/ 75 w 96"/>
                  <a:gd name="T75" fmla="*/ 88 h 132"/>
                  <a:gd name="T76" fmla="*/ 70 w 96"/>
                  <a:gd name="T77" fmla="*/ 83 h 132"/>
                  <a:gd name="T78" fmla="*/ 62 w 96"/>
                  <a:gd name="T79" fmla="*/ 79 h 132"/>
                  <a:gd name="T80" fmla="*/ 44 w 96"/>
                  <a:gd name="T81" fmla="*/ 75 h 132"/>
                  <a:gd name="T82" fmla="*/ 37 w 96"/>
                  <a:gd name="T83" fmla="*/ 73 h 132"/>
                  <a:gd name="T84" fmla="*/ 20 w 96"/>
                  <a:gd name="T85" fmla="*/ 68 h 132"/>
                  <a:gd name="T86" fmla="*/ 10 w 96"/>
                  <a:gd name="T87" fmla="*/ 60 h 132"/>
                  <a:gd name="T88" fmla="*/ 3 w 96"/>
                  <a:gd name="T89" fmla="*/ 50 h 132"/>
                  <a:gd name="T90" fmla="*/ 1 w 96"/>
                  <a:gd name="T91" fmla="*/ 37 h 132"/>
                  <a:gd name="T92" fmla="*/ 1 w 96"/>
                  <a:gd name="T93" fmla="*/ 29 h 132"/>
                  <a:gd name="T94" fmla="*/ 8 w 96"/>
                  <a:gd name="T95" fmla="*/ 16 h 132"/>
                  <a:gd name="T96" fmla="*/ 14 w 96"/>
                  <a:gd name="T97" fmla="*/ 10 h 132"/>
                  <a:gd name="T98" fmla="*/ 29 w 96"/>
                  <a:gd name="T99" fmla="*/ 1 h 132"/>
                  <a:gd name="T100" fmla="*/ 50 w 96"/>
                  <a:gd name="T101" fmla="*/ 0 h 132"/>
                  <a:gd name="T102" fmla="*/ 60 w 96"/>
                  <a:gd name="T103" fmla="*/ 0 h 132"/>
                  <a:gd name="T104" fmla="*/ 72 w 96"/>
                  <a:gd name="T105" fmla="*/ 1 h 132"/>
                  <a:gd name="T106" fmla="*/ 81 w 96"/>
                  <a:gd name="T107" fmla="*/ 4 h 132"/>
                  <a:gd name="T108" fmla="*/ 91 w 96"/>
                  <a:gd name="T10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2" extrusionOk="0">
                    <a:moveTo>
                      <a:pt x="91" y="7"/>
                    </a:moveTo>
                    <a:lnTo>
                      <a:pt x="91" y="27"/>
                    </a:lnTo>
                    <a:lnTo>
                      <a:pt x="81" y="23"/>
                    </a:lnTo>
                    <a:lnTo>
                      <a:pt x="72" y="20"/>
                    </a:lnTo>
                    <a:lnTo>
                      <a:pt x="62" y="19"/>
                    </a:lnTo>
                    <a:lnTo>
                      <a:pt x="52" y="17"/>
                    </a:lnTo>
                    <a:lnTo>
                      <a:pt x="37" y="19"/>
                    </a:lnTo>
                    <a:lnTo>
                      <a:pt x="29" y="23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3"/>
                    </a:lnTo>
                    <a:lnTo>
                      <a:pt x="27" y="47"/>
                    </a:lnTo>
                    <a:lnTo>
                      <a:pt x="34" y="52"/>
                    </a:lnTo>
                    <a:lnTo>
                      <a:pt x="49" y="56"/>
                    </a:lnTo>
                    <a:lnTo>
                      <a:pt x="56" y="57"/>
                    </a:lnTo>
                    <a:lnTo>
                      <a:pt x="76" y="63"/>
                    </a:lnTo>
                    <a:lnTo>
                      <a:pt x="88" y="70"/>
                    </a:lnTo>
                    <a:lnTo>
                      <a:pt x="95" y="81"/>
                    </a:lnTo>
                    <a:lnTo>
                      <a:pt x="96" y="95"/>
                    </a:lnTo>
                    <a:lnTo>
                      <a:pt x="96" y="104"/>
                    </a:lnTo>
                    <a:lnTo>
                      <a:pt x="89" y="117"/>
                    </a:lnTo>
                    <a:lnTo>
                      <a:pt x="83" y="122"/>
                    </a:lnTo>
                    <a:lnTo>
                      <a:pt x="68" y="131"/>
                    </a:lnTo>
                    <a:lnTo>
                      <a:pt x="44" y="132"/>
                    </a:lnTo>
                    <a:lnTo>
                      <a:pt x="34" y="132"/>
                    </a:lnTo>
                    <a:lnTo>
                      <a:pt x="23" y="131"/>
                    </a:lnTo>
                    <a:lnTo>
                      <a:pt x="13" y="128"/>
                    </a:lnTo>
                    <a:lnTo>
                      <a:pt x="0" y="125"/>
                    </a:lnTo>
                    <a:lnTo>
                      <a:pt x="0" y="104"/>
                    </a:lnTo>
                    <a:lnTo>
                      <a:pt x="11" y="109"/>
                    </a:lnTo>
                    <a:lnTo>
                      <a:pt x="23" y="112"/>
                    </a:lnTo>
                    <a:lnTo>
                      <a:pt x="34" y="115"/>
                    </a:lnTo>
                    <a:lnTo>
                      <a:pt x="44" y="115"/>
                    </a:lnTo>
                    <a:lnTo>
                      <a:pt x="59" y="115"/>
                    </a:lnTo>
                    <a:lnTo>
                      <a:pt x="68" y="111"/>
                    </a:lnTo>
                    <a:lnTo>
                      <a:pt x="75" y="105"/>
                    </a:lnTo>
                    <a:lnTo>
                      <a:pt x="75" y="96"/>
                    </a:lnTo>
                    <a:lnTo>
                      <a:pt x="75" y="88"/>
                    </a:lnTo>
                    <a:lnTo>
                      <a:pt x="70" y="83"/>
                    </a:lnTo>
                    <a:lnTo>
                      <a:pt x="62" y="79"/>
                    </a:lnTo>
                    <a:lnTo>
                      <a:pt x="44" y="75"/>
                    </a:lnTo>
                    <a:lnTo>
                      <a:pt x="37" y="73"/>
                    </a:lnTo>
                    <a:lnTo>
                      <a:pt x="20" y="68"/>
                    </a:lnTo>
                    <a:lnTo>
                      <a:pt x="10" y="60"/>
                    </a:lnTo>
                    <a:lnTo>
                      <a:pt x="3" y="50"/>
                    </a:lnTo>
                    <a:lnTo>
                      <a:pt x="1" y="37"/>
                    </a:lnTo>
                    <a:lnTo>
                      <a:pt x="1" y="29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1" y="4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57" name="Freeform 259"/>
              <p:cNvSpPr/>
              <p:nvPr/>
            </p:nvSpPr>
            <p:spPr bwMode="auto">
              <a:xfrm>
                <a:off x="3281" y="2305"/>
                <a:ext cx="26" cy="53"/>
              </a:xfrm>
              <a:custGeom>
                <a:avLst/>
                <a:gdLst>
                  <a:gd name="T0" fmla="*/ 36 w 79"/>
                  <a:gd name="T1" fmla="*/ 0 h 161"/>
                  <a:gd name="T2" fmla="*/ 36 w 79"/>
                  <a:gd name="T3" fmla="*/ 35 h 161"/>
                  <a:gd name="T4" fmla="*/ 79 w 79"/>
                  <a:gd name="T5" fmla="*/ 35 h 161"/>
                  <a:gd name="T6" fmla="*/ 79 w 79"/>
                  <a:gd name="T7" fmla="*/ 52 h 161"/>
                  <a:gd name="T8" fmla="*/ 36 w 79"/>
                  <a:gd name="T9" fmla="*/ 52 h 161"/>
                  <a:gd name="T10" fmla="*/ 36 w 79"/>
                  <a:gd name="T11" fmla="*/ 120 h 161"/>
                  <a:gd name="T12" fmla="*/ 37 w 79"/>
                  <a:gd name="T13" fmla="*/ 133 h 161"/>
                  <a:gd name="T14" fmla="*/ 40 w 79"/>
                  <a:gd name="T15" fmla="*/ 140 h 161"/>
                  <a:gd name="T16" fmla="*/ 46 w 79"/>
                  <a:gd name="T17" fmla="*/ 143 h 161"/>
                  <a:gd name="T18" fmla="*/ 57 w 79"/>
                  <a:gd name="T19" fmla="*/ 144 h 161"/>
                  <a:gd name="T20" fmla="*/ 79 w 79"/>
                  <a:gd name="T21" fmla="*/ 144 h 161"/>
                  <a:gd name="T22" fmla="*/ 79 w 79"/>
                  <a:gd name="T23" fmla="*/ 161 h 161"/>
                  <a:gd name="T24" fmla="*/ 57 w 79"/>
                  <a:gd name="T25" fmla="*/ 161 h 161"/>
                  <a:gd name="T26" fmla="*/ 36 w 79"/>
                  <a:gd name="T27" fmla="*/ 160 h 161"/>
                  <a:gd name="T28" fmla="*/ 24 w 79"/>
                  <a:gd name="T29" fmla="*/ 153 h 161"/>
                  <a:gd name="T30" fmla="*/ 17 w 79"/>
                  <a:gd name="T31" fmla="*/ 141 h 161"/>
                  <a:gd name="T32" fmla="*/ 16 w 79"/>
                  <a:gd name="T33" fmla="*/ 120 h 161"/>
                  <a:gd name="T34" fmla="*/ 16 w 79"/>
                  <a:gd name="T35" fmla="*/ 52 h 161"/>
                  <a:gd name="T36" fmla="*/ 0 w 79"/>
                  <a:gd name="T37" fmla="*/ 52 h 161"/>
                  <a:gd name="T38" fmla="*/ 0 w 79"/>
                  <a:gd name="T39" fmla="*/ 35 h 161"/>
                  <a:gd name="T40" fmla="*/ 16 w 79"/>
                  <a:gd name="T41" fmla="*/ 35 h 161"/>
                  <a:gd name="T42" fmla="*/ 16 w 79"/>
                  <a:gd name="T43" fmla="*/ 0 h 161"/>
                  <a:gd name="T44" fmla="*/ 36 w 79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1" extrusionOk="0">
                    <a:moveTo>
                      <a:pt x="36" y="0"/>
                    </a:moveTo>
                    <a:lnTo>
                      <a:pt x="36" y="35"/>
                    </a:lnTo>
                    <a:lnTo>
                      <a:pt x="79" y="35"/>
                    </a:lnTo>
                    <a:lnTo>
                      <a:pt x="79" y="52"/>
                    </a:lnTo>
                    <a:lnTo>
                      <a:pt x="36" y="52"/>
                    </a:lnTo>
                    <a:lnTo>
                      <a:pt x="36" y="120"/>
                    </a:lnTo>
                    <a:lnTo>
                      <a:pt x="37" y="133"/>
                    </a:lnTo>
                    <a:lnTo>
                      <a:pt x="40" y="140"/>
                    </a:lnTo>
                    <a:lnTo>
                      <a:pt x="46" y="143"/>
                    </a:lnTo>
                    <a:lnTo>
                      <a:pt x="57" y="144"/>
                    </a:lnTo>
                    <a:lnTo>
                      <a:pt x="79" y="144"/>
                    </a:lnTo>
                    <a:lnTo>
                      <a:pt x="79" y="161"/>
                    </a:lnTo>
                    <a:lnTo>
                      <a:pt x="57" y="161"/>
                    </a:lnTo>
                    <a:lnTo>
                      <a:pt x="36" y="160"/>
                    </a:lnTo>
                    <a:lnTo>
                      <a:pt x="24" y="153"/>
                    </a:lnTo>
                    <a:lnTo>
                      <a:pt x="17" y="141"/>
                    </a:lnTo>
                    <a:lnTo>
                      <a:pt x="16" y="120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35"/>
                    </a:lnTo>
                    <a:lnTo>
                      <a:pt x="16" y="35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58" name="Freeform 260"/>
              <p:cNvSpPr>
                <a:spLocks noEditPoints="1"/>
              </p:cNvSpPr>
              <p:nvPr/>
            </p:nvSpPr>
            <p:spPr bwMode="auto">
              <a:xfrm>
                <a:off x="3315" y="2315"/>
                <a:ext cx="38" cy="44"/>
              </a:xfrm>
              <a:custGeom>
                <a:avLst/>
                <a:gdLst>
                  <a:gd name="T0" fmla="*/ 116 w 116"/>
                  <a:gd name="T1" fmla="*/ 62 h 132"/>
                  <a:gd name="T2" fmla="*/ 116 w 116"/>
                  <a:gd name="T3" fmla="*/ 72 h 132"/>
                  <a:gd name="T4" fmla="*/ 21 w 116"/>
                  <a:gd name="T5" fmla="*/ 72 h 132"/>
                  <a:gd name="T6" fmla="*/ 24 w 116"/>
                  <a:gd name="T7" fmla="*/ 91 h 132"/>
                  <a:gd name="T8" fmla="*/ 34 w 116"/>
                  <a:gd name="T9" fmla="*/ 104 h 132"/>
                  <a:gd name="T10" fmla="*/ 47 w 116"/>
                  <a:gd name="T11" fmla="*/ 114 h 132"/>
                  <a:gd name="T12" fmla="*/ 66 w 116"/>
                  <a:gd name="T13" fmla="*/ 115 h 132"/>
                  <a:gd name="T14" fmla="*/ 78 w 116"/>
                  <a:gd name="T15" fmla="*/ 115 h 132"/>
                  <a:gd name="T16" fmla="*/ 89 w 116"/>
                  <a:gd name="T17" fmla="*/ 112 h 132"/>
                  <a:gd name="T18" fmla="*/ 101 w 116"/>
                  <a:gd name="T19" fmla="*/ 109 h 132"/>
                  <a:gd name="T20" fmla="*/ 112 w 116"/>
                  <a:gd name="T21" fmla="*/ 104 h 132"/>
                  <a:gd name="T22" fmla="*/ 112 w 116"/>
                  <a:gd name="T23" fmla="*/ 122 h 132"/>
                  <a:gd name="T24" fmla="*/ 101 w 116"/>
                  <a:gd name="T25" fmla="*/ 127 h 132"/>
                  <a:gd name="T26" fmla="*/ 89 w 116"/>
                  <a:gd name="T27" fmla="*/ 129 h 132"/>
                  <a:gd name="T28" fmla="*/ 76 w 116"/>
                  <a:gd name="T29" fmla="*/ 132 h 132"/>
                  <a:gd name="T30" fmla="*/ 65 w 116"/>
                  <a:gd name="T31" fmla="*/ 132 h 132"/>
                  <a:gd name="T32" fmla="*/ 50 w 116"/>
                  <a:gd name="T33" fmla="*/ 132 h 132"/>
                  <a:gd name="T34" fmla="*/ 26 w 116"/>
                  <a:gd name="T35" fmla="*/ 124 h 132"/>
                  <a:gd name="T36" fmla="*/ 17 w 116"/>
                  <a:gd name="T37" fmla="*/ 115 h 132"/>
                  <a:gd name="T38" fmla="*/ 8 w 116"/>
                  <a:gd name="T39" fmla="*/ 105 h 132"/>
                  <a:gd name="T40" fmla="*/ 0 w 116"/>
                  <a:gd name="T41" fmla="*/ 82 h 132"/>
                  <a:gd name="T42" fmla="*/ 0 w 116"/>
                  <a:gd name="T43" fmla="*/ 68 h 132"/>
                  <a:gd name="T44" fmla="*/ 0 w 116"/>
                  <a:gd name="T45" fmla="*/ 53 h 132"/>
                  <a:gd name="T46" fmla="*/ 8 w 116"/>
                  <a:gd name="T47" fmla="*/ 29 h 132"/>
                  <a:gd name="T48" fmla="*/ 16 w 116"/>
                  <a:gd name="T49" fmla="*/ 19 h 132"/>
                  <a:gd name="T50" fmla="*/ 26 w 116"/>
                  <a:gd name="T51" fmla="*/ 10 h 132"/>
                  <a:gd name="T52" fmla="*/ 47 w 116"/>
                  <a:gd name="T53" fmla="*/ 1 h 132"/>
                  <a:gd name="T54" fmla="*/ 62 w 116"/>
                  <a:gd name="T55" fmla="*/ 0 h 132"/>
                  <a:gd name="T56" fmla="*/ 73 w 116"/>
                  <a:gd name="T57" fmla="*/ 1 h 132"/>
                  <a:gd name="T58" fmla="*/ 93 w 116"/>
                  <a:gd name="T59" fmla="*/ 9 h 132"/>
                  <a:gd name="T60" fmla="*/ 102 w 116"/>
                  <a:gd name="T61" fmla="*/ 17 h 132"/>
                  <a:gd name="T62" fmla="*/ 108 w 116"/>
                  <a:gd name="T63" fmla="*/ 26 h 132"/>
                  <a:gd name="T64" fmla="*/ 115 w 116"/>
                  <a:gd name="T65" fmla="*/ 47 h 132"/>
                  <a:gd name="T66" fmla="*/ 116 w 116"/>
                  <a:gd name="T67" fmla="*/ 62 h 132"/>
                  <a:gd name="T68" fmla="*/ 96 w 116"/>
                  <a:gd name="T69" fmla="*/ 55 h 132"/>
                  <a:gd name="T70" fmla="*/ 93 w 116"/>
                  <a:gd name="T71" fmla="*/ 39 h 132"/>
                  <a:gd name="T72" fmla="*/ 86 w 116"/>
                  <a:gd name="T73" fmla="*/ 27 h 132"/>
                  <a:gd name="T74" fmla="*/ 76 w 116"/>
                  <a:gd name="T75" fmla="*/ 20 h 132"/>
                  <a:gd name="T76" fmla="*/ 62 w 116"/>
                  <a:gd name="T77" fmla="*/ 17 h 132"/>
                  <a:gd name="T78" fmla="*/ 46 w 116"/>
                  <a:gd name="T79" fmla="*/ 20 h 132"/>
                  <a:gd name="T80" fmla="*/ 34 w 116"/>
                  <a:gd name="T81" fmla="*/ 27 h 132"/>
                  <a:gd name="T82" fmla="*/ 24 w 116"/>
                  <a:gd name="T83" fmla="*/ 39 h 132"/>
                  <a:gd name="T84" fmla="*/ 21 w 116"/>
                  <a:gd name="T85" fmla="*/ 55 h 132"/>
                  <a:gd name="T86" fmla="*/ 96 w 116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32" extrusionOk="0">
                    <a:moveTo>
                      <a:pt x="116" y="62"/>
                    </a:moveTo>
                    <a:lnTo>
                      <a:pt x="116" y="72"/>
                    </a:lnTo>
                    <a:lnTo>
                      <a:pt x="21" y="72"/>
                    </a:lnTo>
                    <a:lnTo>
                      <a:pt x="24" y="91"/>
                    </a:lnTo>
                    <a:lnTo>
                      <a:pt x="34" y="104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9"/>
                    </a:lnTo>
                    <a:lnTo>
                      <a:pt x="112" y="104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6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6" y="124"/>
                    </a:lnTo>
                    <a:lnTo>
                      <a:pt x="17" y="115"/>
                    </a:lnTo>
                    <a:lnTo>
                      <a:pt x="8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8" y="29"/>
                    </a:lnTo>
                    <a:lnTo>
                      <a:pt x="16" y="19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3" y="9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5" y="47"/>
                    </a:lnTo>
                    <a:lnTo>
                      <a:pt x="116" y="62"/>
                    </a:lnTo>
                    <a:close/>
                    <a:moveTo>
                      <a:pt x="96" y="55"/>
                    </a:moveTo>
                    <a:lnTo>
                      <a:pt x="93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4" y="39"/>
                    </a:lnTo>
                    <a:lnTo>
                      <a:pt x="21" y="55"/>
                    </a:lnTo>
                    <a:lnTo>
                      <a:pt x="9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59" name="Freeform 261"/>
              <p:cNvSpPr/>
              <p:nvPr/>
            </p:nvSpPr>
            <p:spPr bwMode="auto">
              <a:xfrm>
                <a:off x="3365" y="2315"/>
                <a:ext cx="61" cy="43"/>
              </a:xfrm>
              <a:custGeom>
                <a:avLst/>
                <a:gdLst>
                  <a:gd name="T0" fmla="*/ 99 w 184"/>
                  <a:gd name="T1" fmla="*/ 27 h 129"/>
                  <a:gd name="T2" fmla="*/ 106 w 184"/>
                  <a:gd name="T3" fmla="*/ 14 h 129"/>
                  <a:gd name="T4" fmla="*/ 116 w 184"/>
                  <a:gd name="T5" fmla="*/ 7 h 129"/>
                  <a:gd name="T6" fmla="*/ 128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7 w 184"/>
                  <a:gd name="T13" fmla="*/ 7 h 129"/>
                  <a:gd name="T14" fmla="*/ 173 w 184"/>
                  <a:gd name="T15" fmla="*/ 14 h 129"/>
                  <a:gd name="T16" fmla="*/ 181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2 w 184"/>
                  <a:gd name="T23" fmla="*/ 129 h 129"/>
                  <a:gd name="T24" fmla="*/ 162 w 184"/>
                  <a:gd name="T25" fmla="*/ 55 h 129"/>
                  <a:gd name="T26" fmla="*/ 161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7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5 h 129"/>
                  <a:gd name="T48" fmla="*/ 80 w 184"/>
                  <a:gd name="T49" fmla="*/ 37 h 129"/>
                  <a:gd name="T50" fmla="*/ 75 w 184"/>
                  <a:gd name="T51" fmla="*/ 27 h 129"/>
                  <a:gd name="T52" fmla="*/ 67 w 184"/>
                  <a:gd name="T53" fmla="*/ 20 h 129"/>
                  <a:gd name="T54" fmla="*/ 54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1 w 184"/>
                  <a:gd name="T61" fmla="*/ 42 h 129"/>
                  <a:gd name="T62" fmla="*/ 20 w 184"/>
                  <a:gd name="T63" fmla="*/ 57 h 129"/>
                  <a:gd name="T64" fmla="*/ 20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0 w 184"/>
                  <a:gd name="T71" fmla="*/ 3 h 129"/>
                  <a:gd name="T72" fmla="*/ 20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7 w 184"/>
                  <a:gd name="T79" fmla="*/ 1 h 129"/>
                  <a:gd name="T80" fmla="*/ 62 w 184"/>
                  <a:gd name="T81" fmla="*/ 0 h 129"/>
                  <a:gd name="T82" fmla="*/ 75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 extrusionOk="0">
                    <a:moveTo>
                      <a:pt x="99" y="27"/>
                    </a:moveTo>
                    <a:lnTo>
                      <a:pt x="106" y="14"/>
                    </a:lnTo>
                    <a:lnTo>
                      <a:pt x="116" y="7"/>
                    </a:lnTo>
                    <a:lnTo>
                      <a:pt x="128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7" y="7"/>
                    </a:lnTo>
                    <a:lnTo>
                      <a:pt x="173" y="14"/>
                    </a:lnTo>
                    <a:lnTo>
                      <a:pt x="181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2" y="129"/>
                    </a:lnTo>
                    <a:lnTo>
                      <a:pt x="162" y="55"/>
                    </a:lnTo>
                    <a:lnTo>
                      <a:pt x="161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7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5"/>
                    </a:lnTo>
                    <a:lnTo>
                      <a:pt x="80" y="37"/>
                    </a:lnTo>
                    <a:lnTo>
                      <a:pt x="75" y="27"/>
                    </a:lnTo>
                    <a:lnTo>
                      <a:pt x="67" y="20"/>
                    </a:lnTo>
                    <a:lnTo>
                      <a:pt x="54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1" y="42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0" name="Freeform 262"/>
              <p:cNvSpPr/>
              <p:nvPr/>
            </p:nvSpPr>
            <p:spPr bwMode="auto">
              <a:xfrm>
                <a:off x="2322" y="2132"/>
                <a:ext cx="27" cy="15"/>
              </a:xfrm>
              <a:custGeom>
                <a:avLst/>
                <a:gdLst>
                  <a:gd name="T0" fmla="*/ 0 w 81"/>
                  <a:gd name="T1" fmla="*/ 44 h 44"/>
                  <a:gd name="T2" fmla="*/ 81 w 81"/>
                  <a:gd name="T3" fmla="*/ 44 h 44"/>
                  <a:gd name="T4" fmla="*/ 33 w 81"/>
                  <a:gd name="T5" fmla="*/ 0 h 44"/>
                  <a:gd name="T6" fmla="*/ 23 w 81"/>
                  <a:gd name="T7" fmla="*/ 13 h 44"/>
                  <a:gd name="T8" fmla="*/ 13 w 81"/>
                  <a:gd name="T9" fmla="*/ 3 h 44"/>
                  <a:gd name="T10" fmla="*/ 0 w 81"/>
                  <a:gd name="T1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44" extrusionOk="0">
                    <a:moveTo>
                      <a:pt x="0" y="44"/>
                    </a:moveTo>
                    <a:lnTo>
                      <a:pt x="81" y="44"/>
                    </a:lnTo>
                    <a:lnTo>
                      <a:pt x="33" y="0"/>
                    </a:lnTo>
                    <a:lnTo>
                      <a:pt x="23" y="13"/>
                    </a:lnTo>
                    <a:lnTo>
                      <a:pt x="13" y="3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1" name="Freeform 263"/>
              <p:cNvSpPr/>
              <p:nvPr/>
            </p:nvSpPr>
            <p:spPr bwMode="auto">
              <a:xfrm>
                <a:off x="2339" y="2126"/>
                <a:ext cx="26" cy="58"/>
              </a:xfrm>
              <a:custGeom>
                <a:avLst/>
                <a:gdLst>
                  <a:gd name="T0" fmla="*/ 42 w 76"/>
                  <a:gd name="T1" fmla="*/ 175 h 175"/>
                  <a:gd name="T2" fmla="*/ 57 w 76"/>
                  <a:gd name="T3" fmla="*/ 163 h 175"/>
                  <a:gd name="T4" fmla="*/ 75 w 76"/>
                  <a:gd name="T5" fmla="*/ 139 h 175"/>
                  <a:gd name="T6" fmla="*/ 76 w 76"/>
                  <a:gd name="T7" fmla="*/ 134 h 175"/>
                  <a:gd name="T8" fmla="*/ 68 w 76"/>
                  <a:gd name="T9" fmla="*/ 106 h 175"/>
                  <a:gd name="T10" fmla="*/ 44 w 76"/>
                  <a:gd name="T11" fmla="*/ 57 h 175"/>
                  <a:gd name="T12" fmla="*/ 7 w 76"/>
                  <a:gd name="T13" fmla="*/ 8 h 175"/>
                  <a:gd name="T14" fmla="*/ 0 w 76"/>
                  <a:gd name="T15" fmla="*/ 0 h 175"/>
                  <a:gd name="T16" fmla="*/ 6 w 76"/>
                  <a:gd name="T17" fmla="*/ 16 h 175"/>
                  <a:gd name="T18" fmla="*/ 31 w 76"/>
                  <a:gd name="T19" fmla="*/ 97 h 175"/>
                  <a:gd name="T20" fmla="*/ 42 w 76"/>
                  <a:gd name="T21" fmla="*/ 153 h 175"/>
                  <a:gd name="T22" fmla="*/ 42 w 7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5" extrusionOk="0">
                    <a:moveTo>
                      <a:pt x="42" y="175"/>
                    </a:moveTo>
                    <a:lnTo>
                      <a:pt x="57" y="163"/>
                    </a:lnTo>
                    <a:lnTo>
                      <a:pt x="75" y="139"/>
                    </a:lnTo>
                    <a:lnTo>
                      <a:pt x="76" y="134"/>
                    </a:lnTo>
                    <a:lnTo>
                      <a:pt x="68" y="106"/>
                    </a:lnTo>
                    <a:lnTo>
                      <a:pt x="44" y="57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2" y="153"/>
                    </a:lnTo>
                    <a:lnTo>
                      <a:pt x="42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2" name="Freeform 264"/>
              <p:cNvSpPr/>
              <p:nvPr/>
            </p:nvSpPr>
            <p:spPr bwMode="auto">
              <a:xfrm>
                <a:off x="2289" y="2198"/>
                <a:ext cx="171" cy="47"/>
              </a:xfrm>
              <a:custGeom>
                <a:avLst/>
                <a:gdLst>
                  <a:gd name="T0" fmla="*/ 69 w 513"/>
                  <a:gd name="T1" fmla="*/ 0 h 142"/>
                  <a:gd name="T2" fmla="*/ 444 w 513"/>
                  <a:gd name="T3" fmla="*/ 0 h 142"/>
                  <a:gd name="T4" fmla="*/ 458 w 513"/>
                  <a:gd name="T5" fmla="*/ 2 h 142"/>
                  <a:gd name="T6" fmla="*/ 483 w 513"/>
                  <a:gd name="T7" fmla="*/ 13 h 142"/>
                  <a:gd name="T8" fmla="*/ 501 w 513"/>
                  <a:gd name="T9" fmla="*/ 32 h 142"/>
                  <a:gd name="T10" fmla="*/ 512 w 513"/>
                  <a:gd name="T11" fmla="*/ 57 h 142"/>
                  <a:gd name="T12" fmla="*/ 513 w 513"/>
                  <a:gd name="T13" fmla="*/ 71 h 142"/>
                  <a:gd name="T14" fmla="*/ 512 w 513"/>
                  <a:gd name="T15" fmla="*/ 85 h 142"/>
                  <a:gd name="T16" fmla="*/ 501 w 513"/>
                  <a:gd name="T17" fmla="*/ 111 h 142"/>
                  <a:gd name="T18" fmla="*/ 483 w 513"/>
                  <a:gd name="T19" fmla="*/ 130 h 142"/>
                  <a:gd name="T20" fmla="*/ 458 w 513"/>
                  <a:gd name="T21" fmla="*/ 140 h 142"/>
                  <a:gd name="T22" fmla="*/ 444 w 513"/>
                  <a:gd name="T23" fmla="*/ 142 h 142"/>
                  <a:gd name="T24" fmla="*/ 69 w 513"/>
                  <a:gd name="T25" fmla="*/ 142 h 142"/>
                  <a:gd name="T26" fmla="*/ 55 w 513"/>
                  <a:gd name="T27" fmla="*/ 140 h 142"/>
                  <a:gd name="T28" fmla="*/ 30 w 513"/>
                  <a:gd name="T29" fmla="*/ 130 h 142"/>
                  <a:gd name="T30" fmla="*/ 11 w 513"/>
                  <a:gd name="T31" fmla="*/ 111 h 142"/>
                  <a:gd name="T32" fmla="*/ 0 w 513"/>
                  <a:gd name="T33" fmla="*/ 85 h 142"/>
                  <a:gd name="T34" fmla="*/ 0 w 513"/>
                  <a:gd name="T35" fmla="*/ 71 h 142"/>
                  <a:gd name="T36" fmla="*/ 0 w 513"/>
                  <a:gd name="T37" fmla="*/ 57 h 142"/>
                  <a:gd name="T38" fmla="*/ 11 w 513"/>
                  <a:gd name="T39" fmla="*/ 32 h 142"/>
                  <a:gd name="T40" fmla="*/ 30 w 513"/>
                  <a:gd name="T41" fmla="*/ 13 h 142"/>
                  <a:gd name="T42" fmla="*/ 55 w 513"/>
                  <a:gd name="T43" fmla="*/ 2 h 142"/>
                  <a:gd name="T44" fmla="*/ 69 w 513"/>
                  <a:gd name="T4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2" extrusionOk="0">
                    <a:moveTo>
                      <a:pt x="69" y="0"/>
                    </a:moveTo>
                    <a:lnTo>
                      <a:pt x="444" y="0"/>
                    </a:lnTo>
                    <a:lnTo>
                      <a:pt x="458" y="2"/>
                    </a:lnTo>
                    <a:lnTo>
                      <a:pt x="483" y="13"/>
                    </a:lnTo>
                    <a:lnTo>
                      <a:pt x="501" y="32"/>
                    </a:lnTo>
                    <a:lnTo>
                      <a:pt x="512" y="57"/>
                    </a:lnTo>
                    <a:lnTo>
                      <a:pt x="513" y="71"/>
                    </a:lnTo>
                    <a:lnTo>
                      <a:pt x="512" y="85"/>
                    </a:lnTo>
                    <a:lnTo>
                      <a:pt x="501" y="111"/>
                    </a:lnTo>
                    <a:lnTo>
                      <a:pt x="483" y="130"/>
                    </a:lnTo>
                    <a:lnTo>
                      <a:pt x="458" y="140"/>
                    </a:lnTo>
                    <a:lnTo>
                      <a:pt x="444" y="142"/>
                    </a:lnTo>
                    <a:lnTo>
                      <a:pt x="69" y="142"/>
                    </a:lnTo>
                    <a:lnTo>
                      <a:pt x="55" y="140"/>
                    </a:lnTo>
                    <a:lnTo>
                      <a:pt x="30" y="130"/>
                    </a:lnTo>
                    <a:lnTo>
                      <a:pt x="11" y="111"/>
                    </a:lnTo>
                    <a:lnTo>
                      <a:pt x="0" y="85"/>
                    </a:lnTo>
                    <a:lnTo>
                      <a:pt x="0" y="71"/>
                    </a:lnTo>
                    <a:lnTo>
                      <a:pt x="0" y="57"/>
                    </a:lnTo>
                    <a:lnTo>
                      <a:pt x="11" y="32"/>
                    </a:lnTo>
                    <a:lnTo>
                      <a:pt x="30" y="13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3" name="Freeform 265"/>
              <p:cNvSpPr/>
              <p:nvPr/>
            </p:nvSpPr>
            <p:spPr bwMode="auto">
              <a:xfrm>
                <a:off x="2292" y="2123"/>
                <a:ext cx="167" cy="115"/>
              </a:xfrm>
              <a:custGeom>
                <a:avLst/>
                <a:gdLst>
                  <a:gd name="T0" fmla="*/ 154 w 501"/>
                  <a:gd name="T1" fmla="*/ 344 h 344"/>
                  <a:gd name="T2" fmla="*/ 358 w 501"/>
                  <a:gd name="T3" fmla="*/ 344 h 344"/>
                  <a:gd name="T4" fmla="*/ 380 w 501"/>
                  <a:gd name="T5" fmla="*/ 343 h 344"/>
                  <a:gd name="T6" fmla="*/ 422 w 501"/>
                  <a:gd name="T7" fmla="*/ 334 h 344"/>
                  <a:gd name="T8" fmla="*/ 458 w 501"/>
                  <a:gd name="T9" fmla="*/ 314 h 344"/>
                  <a:gd name="T10" fmla="*/ 485 w 501"/>
                  <a:gd name="T11" fmla="*/ 282 h 344"/>
                  <a:gd name="T12" fmla="*/ 494 w 501"/>
                  <a:gd name="T13" fmla="*/ 260 h 344"/>
                  <a:gd name="T14" fmla="*/ 501 w 501"/>
                  <a:gd name="T15" fmla="*/ 237 h 344"/>
                  <a:gd name="T16" fmla="*/ 498 w 501"/>
                  <a:gd name="T17" fmla="*/ 177 h 344"/>
                  <a:gd name="T18" fmla="*/ 472 w 501"/>
                  <a:gd name="T19" fmla="*/ 106 h 344"/>
                  <a:gd name="T20" fmla="*/ 430 w 501"/>
                  <a:gd name="T21" fmla="*/ 53 h 344"/>
                  <a:gd name="T22" fmla="*/ 392 w 501"/>
                  <a:gd name="T23" fmla="*/ 17 h 344"/>
                  <a:gd name="T24" fmla="*/ 369 w 501"/>
                  <a:gd name="T25" fmla="*/ 0 h 344"/>
                  <a:gd name="T26" fmla="*/ 126 w 501"/>
                  <a:gd name="T27" fmla="*/ 0 h 344"/>
                  <a:gd name="T28" fmla="*/ 103 w 501"/>
                  <a:gd name="T29" fmla="*/ 16 h 344"/>
                  <a:gd name="T30" fmla="*/ 66 w 501"/>
                  <a:gd name="T31" fmla="*/ 50 h 344"/>
                  <a:gd name="T32" fmla="*/ 37 w 501"/>
                  <a:gd name="T33" fmla="*/ 85 h 344"/>
                  <a:gd name="T34" fmla="*/ 17 w 501"/>
                  <a:gd name="T35" fmla="*/ 121 h 344"/>
                  <a:gd name="T36" fmla="*/ 0 w 501"/>
                  <a:gd name="T37" fmla="*/ 174 h 344"/>
                  <a:gd name="T38" fmla="*/ 1 w 501"/>
                  <a:gd name="T39" fmla="*/ 237 h 344"/>
                  <a:gd name="T40" fmla="*/ 11 w 501"/>
                  <a:gd name="T41" fmla="*/ 263 h 344"/>
                  <a:gd name="T42" fmla="*/ 23 w 501"/>
                  <a:gd name="T43" fmla="*/ 288 h 344"/>
                  <a:gd name="T44" fmla="*/ 53 w 501"/>
                  <a:gd name="T45" fmla="*/ 320 h 344"/>
                  <a:gd name="T46" fmla="*/ 90 w 501"/>
                  <a:gd name="T47" fmla="*/ 337 h 344"/>
                  <a:gd name="T48" fmla="*/ 132 w 501"/>
                  <a:gd name="T49" fmla="*/ 343 h 344"/>
                  <a:gd name="T50" fmla="*/ 154 w 501"/>
                  <a:gd name="T51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4" extrusionOk="0">
                    <a:moveTo>
                      <a:pt x="154" y="344"/>
                    </a:moveTo>
                    <a:lnTo>
                      <a:pt x="358" y="344"/>
                    </a:lnTo>
                    <a:lnTo>
                      <a:pt x="380" y="343"/>
                    </a:lnTo>
                    <a:lnTo>
                      <a:pt x="422" y="334"/>
                    </a:lnTo>
                    <a:lnTo>
                      <a:pt x="458" y="314"/>
                    </a:lnTo>
                    <a:lnTo>
                      <a:pt x="485" y="282"/>
                    </a:lnTo>
                    <a:lnTo>
                      <a:pt x="494" y="260"/>
                    </a:lnTo>
                    <a:lnTo>
                      <a:pt x="501" y="237"/>
                    </a:lnTo>
                    <a:lnTo>
                      <a:pt x="498" y="177"/>
                    </a:lnTo>
                    <a:lnTo>
                      <a:pt x="472" y="106"/>
                    </a:lnTo>
                    <a:lnTo>
                      <a:pt x="430" y="53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6" y="0"/>
                    </a:lnTo>
                    <a:lnTo>
                      <a:pt x="103" y="16"/>
                    </a:lnTo>
                    <a:lnTo>
                      <a:pt x="66" y="50"/>
                    </a:lnTo>
                    <a:lnTo>
                      <a:pt x="37" y="85"/>
                    </a:lnTo>
                    <a:lnTo>
                      <a:pt x="17" y="121"/>
                    </a:lnTo>
                    <a:lnTo>
                      <a:pt x="0" y="174"/>
                    </a:lnTo>
                    <a:lnTo>
                      <a:pt x="1" y="237"/>
                    </a:lnTo>
                    <a:lnTo>
                      <a:pt x="11" y="263"/>
                    </a:lnTo>
                    <a:lnTo>
                      <a:pt x="23" y="288"/>
                    </a:lnTo>
                    <a:lnTo>
                      <a:pt x="53" y="320"/>
                    </a:lnTo>
                    <a:lnTo>
                      <a:pt x="90" y="337"/>
                    </a:lnTo>
                    <a:lnTo>
                      <a:pt x="132" y="343"/>
                    </a:lnTo>
                    <a:lnTo>
                      <a:pt x="154" y="344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4" name="Freeform 266"/>
              <p:cNvSpPr/>
              <p:nvPr/>
            </p:nvSpPr>
            <p:spPr bwMode="auto">
              <a:xfrm>
                <a:off x="2427" y="2170"/>
                <a:ext cx="26" cy="58"/>
              </a:xfrm>
              <a:custGeom>
                <a:avLst/>
                <a:gdLst>
                  <a:gd name="T0" fmla="*/ 41 w 76"/>
                  <a:gd name="T1" fmla="*/ 174 h 174"/>
                  <a:gd name="T2" fmla="*/ 57 w 76"/>
                  <a:gd name="T3" fmla="*/ 162 h 174"/>
                  <a:gd name="T4" fmla="*/ 74 w 76"/>
                  <a:gd name="T5" fmla="*/ 138 h 174"/>
                  <a:gd name="T6" fmla="*/ 76 w 76"/>
                  <a:gd name="T7" fmla="*/ 135 h 174"/>
                  <a:gd name="T8" fmla="*/ 67 w 76"/>
                  <a:gd name="T9" fmla="*/ 105 h 174"/>
                  <a:gd name="T10" fmla="*/ 43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5 w 76"/>
                  <a:gd name="T17" fmla="*/ 15 h 174"/>
                  <a:gd name="T18" fmla="*/ 30 w 76"/>
                  <a:gd name="T19" fmla="*/ 97 h 174"/>
                  <a:gd name="T20" fmla="*/ 41 w 76"/>
                  <a:gd name="T21" fmla="*/ 152 h 174"/>
                  <a:gd name="T22" fmla="*/ 41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 extrusionOk="0">
                    <a:moveTo>
                      <a:pt x="41" y="174"/>
                    </a:moveTo>
                    <a:lnTo>
                      <a:pt x="57" y="162"/>
                    </a:lnTo>
                    <a:lnTo>
                      <a:pt x="74" y="138"/>
                    </a:lnTo>
                    <a:lnTo>
                      <a:pt x="76" y="135"/>
                    </a:lnTo>
                    <a:lnTo>
                      <a:pt x="67" y="105"/>
                    </a:lnTo>
                    <a:lnTo>
                      <a:pt x="43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0" y="97"/>
                    </a:lnTo>
                    <a:lnTo>
                      <a:pt x="41" y="152"/>
                    </a:lnTo>
                    <a:lnTo>
                      <a:pt x="41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5" name="Freeform 267"/>
              <p:cNvSpPr/>
              <p:nvPr/>
            </p:nvSpPr>
            <p:spPr bwMode="auto">
              <a:xfrm>
                <a:off x="2302" y="2173"/>
                <a:ext cx="24" cy="58"/>
              </a:xfrm>
              <a:custGeom>
                <a:avLst/>
                <a:gdLst>
                  <a:gd name="T0" fmla="*/ 36 w 72"/>
                  <a:gd name="T1" fmla="*/ 174 h 174"/>
                  <a:gd name="T2" fmla="*/ 19 w 72"/>
                  <a:gd name="T3" fmla="*/ 164 h 174"/>
                  <a:gd name="T4" fmla="*/ 2 w 72"/>
                  <a:gd name="T5" fmla="*/ 141 h 174"/>
                  <a:gd name="T6" fmla="*/ 0 w 72"/>
                  <a:gd name="T7" fmla="*/ 137 h 174"/>
                  <a:gd name="T8" fmla="*/ 9 w 72"/>
                  <a:gd name="T9" fmla="*/ 108 h 174"/>
                  <a:gd name="T10" fmla="*/ 31 w 72"/>
                  <a:gd name="T11" fmla="*/ 58 h 174"/>
                  <a:gd name="T12" fmla="*/ 65 w 72"/>
                  <a:gd name="T13" fmla="*/ 7 h 174"/>
                  <a:gd name="T14" fmla="*/ 72 w 72"/>
                  <a:gd name="T15" fmla="*/ 0 h 174"/>
                  <a:gd name="T16" fmla="*/ 67 w 72"/>
                  <a:gd name="T17" fmla="*/ 15 h 174"/>
                  <a:gd name="T18" fmla="*/ 44 w 72"/>
                  <a:gd name="T19" fmla="*/ 98 h 174"/>
                  <a:gd name="T20" fmla="*/ 35 w 72"/>
                  <a:gd name="T21" fmla="*/ 153 h 174"/>
                  <a:gd name="T22" fmla="*/ 36 w 72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4" extrusionOk="0">
                    <a:moveTo>
                      <a:pt x="36" y="174"/>
                    </a:moveTo>
                    <a:lnTo>
                      <a:pt x="19" y="164"/>
                    </a:lnTo>
                    <a:lnTo>
                      <a:pt x="2" y="141"/>
                    </a:lnTo>
                    <a:lnTo>
                      <a:pt x="0" y="137"/>
                    </a:lnTo>
                    <a:lnTo>
                      <a:pt x="9" y="108"/>
                    </a:lnTo>
                    <a:lnTo>
                      <a:pt x="31" y="58"/>
                    </a:lnTo>
                    <a:lnTo>
                      <a:pt x="65" y="7"/>
                    </a:lnTo>
                    <a:lnTo>
                      <a:pt x="72" y="0"/>
                    </a:lnTo>
                    <a:lnTo>
                      <a:pt x="67" y="15"/>
                    </a:lnTo>
                    <a:lnTo>
                      <a:pt x="44" y="98"/>
                    </a:lnTo>
                    <a:lnTo>
                      <a:pt x="35" y="153"/>
                    </a:lnTo>
                    <a:lnTo>
                      <a:pt x="36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6" name="Freeform 268"/>
              <p:cNvSpPr/>
              <p:nvPr/>
            </p:nvSpPr>
            <p:spPr bwMode="auto">
              <a:xfrm>
                <a:off x="2296" y="2127"/>
                <a:ext cx="159" cy="106"/>
              </a:xfrm>
              <a:custGeom>
                <a:avLst/>
                <a:gdLst>
                  <a:gd name="T0" fmla="*/ 138 w 477"/>
                  <a:gd name="T1" fmla="*/ 317 h 317"/>
                  <a:gd name="T2" fmla="*/ 347 w 477"/>
                  <a:gd name="T3" fmla="*/ 317 h 317"/>
                  <a:gd name="T4" fmla="*/ 368 w 477"/>
                  <a:gd name="T5" fmla="*/ 316 h 317"/>
                  <a:gd name="T6" fmla="*/ 405 w 477"/>
                  <a:gd name="T7" fmla="*/ 309 h 317"/>
                  <a:gd name="T8" fmla="*/ 438 w 477"/>
                  <a:gd name="T9" fmla="*/ 290 h 317"/>
                  <a:gd name="T10" fmla="*/ 463 w 477"/>
                  <a:gd name="T11" fmla="*/ 261 h 317"/>
                  <a:gd name="T12" fmla="*/ 471 w 477"/>
                  <a:gd name="T13" fmla="*/ 241 h 317"/>
                  <a:gd name="T14" fmla="*/ 477 w 477"/>
                  <a:gd name="T15" fmla="*/ 221 h 317"/>
                  <a:gd name="T16" fmla="*/ 473 w 477"/>
                  <a:gd name="T17" fmla="*/ 166 h 317"/>
                  <a:gd name="T18" fmla="*/ 447 w 477"/>
                  <a:gd name="T19" fmla="*/ 103 h 317"/>
                  <a:gd name="T20" fmla="*/ 392 w 477"/>
                  <a:gd name="T21" fmla="*/ 36 h 317"/>
                  <a:gd name="T22" fmla="*/ 352 w 477"/>
                  <a:gd name="T23" fmla="*/ 5 h 317"/>
                  <a:gd name="T24" fmla="*/ 123 w 477"/>
                  <a:gd name="T25" fmla="*/ 0 h 317"/>
                  <a:gd name="T26" fmla="*/ 81 w 477"/>
                  <a:gd name="T27" fmla="*/ 29 h 317"/>
                  <a:gd name="T28" fmla="*/ 26 w 477"/>
                  <a:gd name="T29" fmla="*/ 94 h 317"/>
                  <a:gd name="T30" fmla="*/ 2 w 477"/>
                  <a:gd name="T31" fmla="*/ 159 h 317"/>
                  <a:gd name="T32" fmla="*/ 0 w 477"/>
                  <a:gd name="T33" fmla="*/ 219 h 317"/>
                  <a:gd name="T34" fmla="*/ 9 w 477"/>
                  <a:gd name="T35" fmla="*/ 245 h 317"/>
                  <a:gd name="T36" fmla="*/ 20 w 477"/>
                  <a:gd name="T37" fmla="*/ 267 h 317"/>
                  <a:gd name="T38" fmla="*/ 46 w 477"/>
                  <a:gd name="T39" fmla="*/ 297 h 317"/>
                  <a:gd name="T40" fmla="*/ 78 w 477"/>
                  <a:gd name="T41" fmla="*/ 311 h 317"/>
                  <a:gd name="T42" fmla="*/ 115 w 477"/>
                  <a:gd name="T43" fmla="*/ 317 h 317"/>
                  <a:gd name="T44" fmla="*/ 138 w 477"/>
                  <a:gd name="T45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7" h="317" extrusionOk="0">
                    <a:moveTo>
                      <a:pt x="138" y="317"/>
                    </a:moveTo>
                    <a:lnTo>
                      <a:pt x="347" y="317"/>
                    </a:lnTo>
                    <a:lnTo>
                      <a:pt x="368" y="316"/>
                    </a:lnTo>
                    <a:lnTo>
                      <a:pt x="405" y="309"/>
                    </a:lnTo>
                    <a:lnTo>
                      <a:pt x="438" y="290"/>
                    </a:lnTo>
                    <a:lnTo>
                      <a:pt x="463" y="261"/>
                    </a:lnTo>
                    <a:lnTo>
                      <a:pt x="471" y="241"/>
                    </a:lnTo>
                    <a:lnTo>
                      <a:pt x="477" y="221"/>
                    </a:lnTo>
                    <a:lnTo>
                      <a:pt x="473" y="166"/>
                    </a:lnTo>
                    <a:lnTo>
                      <a:pt x="447" y="103"/>
                    </a:lnTo>
                    <a:lnTo>
                      <a:pt x="392" y="36"/>
                    </a:lnTo>
                    <a:lnTo>
                      <a:pt x="352" y="5"/>
                    </a:lnTo>
                    <a:lnTo>
                      <a:pt x="123" y="0"/>
                    </a:lnTo>
                    <a:lnTo>
                      <a:pt x="81" y="29"/>
                    </a:lnTo>
                    <a:lnTo>
                      <a:pt x="26" y="94"/>
                    </a:lnTo>
                    <a:lnTo>
                      <a:pt x="2" y="159"/>
                    </a:lnTo>
                    <a:lnTo>
                      <a:pt x="0" y="219"/>
                    </a:lnTo>
                    <a:lnTo>
                      <a:pt x="9" y="245"/>
                    </a:lnTo>
                    <a:lnTo>
                      <a:pt x="20" y="267"/>
                    </a:lnTo>
                    <a:lnTo>
                      <a:pt x="46" y="297"/>
                    </a:lnTo>
                    <a:lnTo>
                      <a:pt x="78" y="311"/>
                    </a:lnTo>
                    <a:lnTo>
                      <a:pt x="115" y="317"/>
                    </a:lnTo>
                    <a:lnTo>
                      <a:pt x="138" y="317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7" name="Freeform 269"/>
              <p:cNvSpPr/>
              <p:nvPr/>
            </p:nvSpPr>
            <p:spPr bwMode="auto">
              <a:xfrm>
                <a:off x="2320" y="2056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5 h 340"/>
                  <a:gd name="T4" fmla="*/ 307 w 335"/>
                  <a:gd name="T5" fmla="*/ 267 h 340"/>
                  <a:gd name="T6" fmla="*/ 261 w 335"/>
                  <a:gd name="T7" fmla="*/ 313 h 340"/>
                  <a:gd name="T8" fmla="*/ 202 w 335"/>
                  <a:gd name="T9" fmla="*/ 339 h 340"/>
                  <a:gd name="T10" fmla="*/ 167 w 335"/>
                  <a:gd name="T11" fmla="*/ 340 h 340"/>
                  <a:gd name="T12" fmla="*/ 133 w 335"/>
                  <a:gd name="T13" fmla="*/ 339 h 340"/>
                  <a:gd name="T14" fmla="*/ 74 w 335"/>
                  <a:gd name="T15" fmla="*/ 313 h 340"/>
                  <a:gd name="T16" fmla="*/ 29 w 335"/>
                  <a:gd name="T17" fmla="*/ 267 h 340"/>
                  <a:gd name="T18" fmla="*/ 3 w 335"/>
                  <a:gd name="T19" fmla="*/ 205 h 340"/>
                  <a:gd name="T20" fmla="*/ 0 w 335"/>
                  <a:gd name="T21" fmla="*/ 170 h 340"/>
                  <a:gd name="T22" fmla="*/ 3 w 335"/>
                  <a:gd name="T23" fmla="*/ 136 h 340"/>
                  <a:gd name="T24" fmla="*/ 29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2 w 335"/>
                  <a:gd name="T33" fmla="*/ 3 h 340"/>
                  <a:gd name="T34" fmla="*/ 261 w 335"/>
                  <a:gd name="T35" fmla="*/ 29 h 340"/>
                  <a:gd name="T36" fmla="*/ 307 w 335"/>
                  <a:gd name="T37" fmla="*/ 75 h 340"/>
                  <a:gd name="T38" fmla="*/ 332 w 335"/>
                  <a:gd name="T39" fmla="*/ 136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 extrusionOk="0">
                    <a:moveTo>
                      <a:pt x="335" y="170"/>
                    </a:moveTo>
                    <a:lnTo>
                      <a:pt x="332" y="205"/>
                    </a:lnTo>
                    <a:lnTo>
                      <a:pt x="307" y="267"/>
                    </a:lnTo>
                    <a:lnTo>
                      <a:pt x="261" y="313"/>
                    </a:lnTo>
                    <a:lnTo>
                      <a:pt x="202" y="339"/>
                    </a:lnTo>
                    <a:lnTo>
                      <a:pt x="167" y="340"/>
                    </a:lnTo>
                    <a:lnTo>
                      <a:pt x="133" y="339"/>
                    </a:lnTo>
                    <a:lnTo>
                      <a:pt x="74" y="313"/>
                    </a:lnTo>
                    <a:lnTo>
                      <a:pt x="29" y="267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6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6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8" name="Freeform 270"/>
              <p:cNvSpPr/>
              <p:nvPr/>
            </p:nvSpPr>
            <p:spPr bwMode="auto">
              <a:xfrm>
                <a:off x="2321" y="2034"/>
                <a:ext cx="111" cy="113"/>
              </a:xfrm>
              <a:custGeom>
                <a:avLst/>
                <a:gdLst>
                  <a:gd name="T0" fmla="*/ 333 w 333"/>
                  <a:gd name="T1" fmla="*/ 169 h 339"/>
                  <a:gd name="T2" fmla="*/ 332 w 333"/>
                  <a:gd name="T3" fmla="*/ 204 h 339"/>
                  <a:gd name="T4" fmla="*/ 306 w 333"/>
                  <a:gd name="T5" fmla="*/ 265 h 339"/>
                  <a:gd name="T6" fmla="*/ 261 w 333"/>
                  <a:gd name="T7" fmla="*/ 311 h 339"/>
                  <a:gd name="T8" fmla="*/ 200 w 333"/>
                  <a:gd name="T9" fmla="*/ 337 h 339"/>
                  <a:gd name="T10" fmla="*/ 167 w 333"/>
                  <a:gd name="T11" fmla="*/ 339 h 339"/>
                  <a:gd name="T12" fmla="*/ 133 w 333"/>
                  <a:gd name="T13" fmla="*/ 337 h 339"/>
                  <a:gd name="T14" fmla="*/ 74 w 333"/>
                  <a:gd name="T15" fmla="*/ 311 h 339"/>
                  <a:gd name="T16" fmla="*/ 27 w 333"/>
                  <a:gd name="T17" fmla="*/ 265 h 339"/>
                  <a:gd name="T18" fmla="*/ 3 w 333"/>
                  <a:gd name="T19" fmla="*/ 204 h 339"/>
                  <a:gd name="T20" fmla="*/ 0 w 333"/>
                  <a:gd name="T21" fmla="*/ 169 h 339"/>
                  <a:gd name="T22" fmla="*/ 3 w 333"/>
                  <a:gd name="T23" fmla="*/ 135 h 339"/>
                  <a:gd name="T24" fmla="*/ 27 w 333"/>
                  <a:gd name="T25" fmla="*/ 73 h 339"/>
                  <a:gd name="T26" fmla="*/ 74 w 333"/>
                  <a:gd name="T27" fmla="*/ 27 h 339"/>
                  <a:gd name="T28" fmla="*/ 133 w 333"/>
                  <a:gd name="T29" fmla="*/ 1 h 339"/>
                  <a:gd name="T30" fmla="*/ 167 w 333"/>
                  <a:gd name="T31" fmla="*/ 0 h 339"/>
                  <a:gd name="T32" fmla="*/ 200 w 333"/>
                  <a:gd name="T33" fmla="*/ 1 h 339"/>
                  <a:gd name="T34" fmla="*/ 261 w 333"/>
                  <a:gd name="T35" fmla="*/ 27 h 339"/>
                  <a:gd name="T36" fmla="*/ 306 w 333"/>
                  <a:gd name="T37" fmla="*/ 73 h 339"/>
                  <a:gd name="T38" fmla="*/ 332 w 333"/>
                  <a:gd name="T39" fmla="*/ 135 h 339"/>
                  <a:gd name="T40" fmla="*/ 333 w 333"/>
                  <a:gd name="T41" fmla="*/ 16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39" extrusionOk="0">
                    <a:moveTo>
                      <a:pt x="333" y="169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39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69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4" y="27"/>
                    </a:lnTo>
                    <a:lnTo>
                      <a:pt x="133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6" y="73"/>
                    </a:lnTo>
                    <a:lnTo>
                      <a:pt x="332" y="135"/>
                    </a:lnTo>
                    <a:lnTo>
                      <a:pt x="333" y="169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69" name="Freeform 271"/>
              <p:cNvSpPr/>
              <p:nvPr/>
            </p:nvSpPr>
            <p:spPr bwMode="auto">
              <a:xfrm>
                <a:off x="2326" y="2039"/>
                <a:ext cx="101" cy="103"/>
              </a:xfrm>
              <a:custGeom>
                <a:avLst/>
                <a:gdLst>
                  <a:gd name="T0" fmla="*/ 303 w 303"/>
                  <a:gd name="T1" fmla="*/ 154 h 309"/>
                  <a:gd name="T2" fmla="*/ 300 w 303"/>
                  <a:gd name="T3" fmla="*/ 185 h 309"/>
                  <a:gd name="T4" fmla="*/ 277 w 303"/>
                  <a:gd name="T5" fmla="*/ 241 h 309"/>
                  <a:gd name="T6" fmla="*/ 236 w 303"/>
                  <a:gd name="T7" fmla="*/ 283 h 309"/>
                  <a:gd name="T8" fmla="*/ 181 w 303"/>
                  <a:gd name="T9" fmla="*/ 306 h 309"/>
                  <a:gd name="T10" fmla="*/ 151 w 303"/>
                  <a:gd name="T11" fmla="*/ 309 h 309"/>
                  <a:gd name="T12" fmla="*/ 119 w 303"/>
                  <a:gd name="T13" fmla="*/ 306 h 309"/>
                  <a:gd name="T14" fmla="*/ 66 w 303"/>
                  <a:gd name="T15" fmla="*/ 283 h 309"/>
                  <a:gd name="T16" fmla="*/ 24 w 303"/>
                  <a:gd name="T17" fmla="*/ 241 h 309"/>
                  <a:gd name="T18" fmla="*/ 1 w 303"/>
                  <a:gd name="T19" fmla="*/ 185 h 309"/>
                  <a:gd name="T20" fmla="*/ 0 w 303"/>
                  <a:gd name="T21" fmla="*/ 154 h 309"/>
                  <a:gd name="T22" fmla="*/ 1 w 303"/>
                  <a:gd name="T23" fmla="*/ 123 h 309"/>
                  <a:gd name="T24" fmla="*/ 24 w 303"/>
                  <a:gd name="T25" fmla="*/ 67 h 309"/>
                  <a:gd name="T26" fmla="*/ 66 w 303"/>
                  <a:gd name="T27" fmla="*/ 25 h 309"/>
                  <a:gd name="T28" fmla="*/ 119 w 303"/>
                  <a:gd name="T29" fmla="*/ 2 h 309"/>
                  <a:gd name="T30" fmla="*/ 151 w 303"/>
                  <a:gd name="T31" fmla="*/ 0 h 309"/>
                  <a:gd name="T32" fmla="*/ 181 w 303"/>
                  <a:gd name="T33" fmla="*/ 2 h 309"/>
                  <a:gd name="T34" fmla="*/ 236 w 303"/>
                  <a:gd name="T35" fmla="*/ 25 h 309"/>
                  <a:gd name="T36" fmla="*/ 277 w 303"/>
                  <a:gd name="T37" fmla="*/ 67 h 309"/>
                  <a:gd name="T38" fmla="*/ 300 w 303"/>
                  <a:gd name="T39" fmla="*/ 123 h 309"/>
                  <a:gd name="T40" fmla="*/ 303 w 303"/>
                  <a:gd name="T41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9" extrusionOk="0">
                    <a:moveTo>
                      <a:pt x="303" y="154"/>
                    </a:moveTo>
                    <a:lnTo>
                      <a:pt x="300" y="185"/>
                    </a:lnTo>
                    <a:lnTo>
                      <a:pt x="277" y="241"/>
                    </a:lnTo>
                    <a:lnTo>
                      <a:pt x="236" y="283"/>
                    </a:lnTo>
                    <a:lnTo>
                      <a:pt x="181" y="306"/>
                    </a:lnTo>
                    <a:lnTo>
                      <a:pt x="151" y="309"/>
                    </a:lnTo>
                    <a:lnTo>
                      <a:pt x="119" y="306"/>
                    </a:lnTo>
                    <a:lnTo>
                      <a:pt x="66" y="283"/>
                    </a:lnTo>
                    <a:lnTo>
                      <a:pt x="24" y="241"/>
                    </a:lnTo>
                    <a:lnTo>
                      <a:pt x="1" y="185"/>
                    </a:lnTo>
                    <a:lnTo>
                      <a:pt x="0" y="154"/>
                    </a:lnTo>
                    <a:lnTo>
                      <a:pt x="1" y="123"/>
                    </a:lnTo>
                    <a:lnTo>
                      <a:pt x="24" y="67"/>
                    </a:lnTo>
                    <a:lnTo>
                      <a:pt x="66" y="25"/>
                    </a:lnTo>
                    <a:lnTo>
                      <a:pt x="119" y="2"/>
                    </a:lnTo>
                    <a:lnTo>
                      <a:pt x="151" y="0"/>
                    </a:lnTo>
                    <a:lnTo>
                      <a:pt x="181" y="2"/>
                    </a:lnTo>
                    <a:lnTo>
                      <a:pt x="236" y="25"/>
                    </a:lnTo>
                    <a:lnTo>
                      <a:pt x="277" y="67"/>
                    </a:lnTo>
                    <a:lnTo>
                      <a:pt x="300" y="123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70" name="Freeform 272"/>
              <p:cNvSpPr/>
              <p:nvPr/>
            </p:nvSpPr>
            <p:spPr bwMode="auto">
              <a:xfrm>
                <a:off x="1689" y="976"/>
                <a:ext cx="52" cy="56"/>
              </a:xfrm>
              <a:custGeom>
                <a:avLst/>
                <a:gdLst>
                  <a:gd name="T0" fmla="*/ 0 w 154"/>
                  <a:gd name="T1" fmla="*/ 0 h 168"/>
                  <a:gd name="T2" fmla="*/ 34 w 154"/>
                  <a:gd name="T3" fmla="*/ 0 h 168"/>
                  <a:gd name="T4" fmla="*/ 76 w 154"/>
                  <a:gd name="T5" fmla="*/ 115 h 168"/>
                  <a:gd name="T6" fmla="*/ 119 w 154"/>
                  <a:gd name="T7" fmla="*/ 0 h 168"/>
                  <a:gd name="T8" fmla="*/ 154 w 154"/>
                  <a:gd name="T9" fmla="*/ 0 h 168"/>
                  <a:gd name="T10" fmla="*/ 154 w 154"/>
                  <a:gd name="T11" fmla="*/ 168 h 168"/>
                  <a:gd name="T12" fmla="*/ 131 w 154"/>
                  <a:gd name="T13" fmla="*/ 168 h 168"/>
                  <a:gd name="T14" fmla="*/ 131 w 154"/>
                  <a:gd name="T15" fmla="*/ 20 h 168"/>
                  <a:gd name="T16" fmla="*/ 88 w 154"/>
                  <a:gd name="T17" fmla="*/ 135 h 168"/>
                  <a:gd name="T18" fmla="*/ 65 w 154"/>
                  <a:gd name="T19" fmla="*/ 135 h 168"/>
                  <a:gd name="T20" fmla="*/ 21 w 154"/>
                  <a:gd name="T21" fmla="*/ 20 h 168"/>
                  <a:gd name="T22" fmla="*/ 21 w 154"/>
                  <a:gd name="T23" fmla="*/ 168 h 168"/>
                  <a:gd name="T24" fmla="*/ 0 w 154"/>
                  <a:gd name="T25" fmla="*/ 168 h 168"/>
                  <a:gd name="T26" fmla="*/ 0 w 154"/>
                  <a:gd name="T2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8" extrusionOk="0">
                    <a:moveTo>
                      <a:pt x="0" y="0"/>
                    </a:moveTo>
                    <a:lnTo>
                      <a:pt x="34" y="0"/>
                    </a:lnTo>
                    <a:lnTo>
                      <a:pt x="76" y="115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8"/>
                    </a:lnTo>
                    <a:lnTo>
                      <a:pt x="131" y="168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71" name="Freeform 273"/>
              <p:cNvSpPr>
                <a:spLocks noEditPoints="1"/>
              </p:cNvSpPr>
              <p:nvPr/>
            </p:nvSpPr>
            <p:spPr bwMode="auto">
              <a:xfrm>
                <a:off x="1752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8 w 117"/>
                  <a:gd name="T13" fmla="*/ 115 h 132"/>
                  <a:gd name="T14" fmla="*/ 80 w 117"/>
                  <a:gd name="T15" fmla="*/ 115 h 132"/>
                  <a:gd name="T16" fmla="*/ 91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7 w 117"/>
                  <a:gd name="T31" fmla="*/ 132 h 132"/>
                  <a:gd name="T32" fmla="*/ 52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1 w 117"/>
                  <a:gd name="T39" fmla="*/ 105 h 132"/>
                  <a:gd name="T40" fmla="*/ 2 w 117"/>
                  <a:gd name="T41" fmla="*/ 82 h 132"/>
                  <a:gd name="T42" fmla="*/ 0 w 117"/>
                  <a:gd name="T43" fmla="*/ 67 h 132"/>
                  <a:gd name="T44" fmla="*/ 2 w 117"/>
                  <a:gd name="T45" fmla="*/ 53 h 132"/>
                  <a:gd name="T46" fmla="*/ 11 w 117"/>
                  <a:gd name="T47" fmla="*/ 29 h 132"/>
                  <a:gd name="T48" fmla="*/ 18 w 117"/>
                  <a:gd name="T49" fmla="*/ 18 h 132"/>
                  <a:gd name="T50" fmla="*/ 26 w 117"/>
                  <a:gd name="T51" fmla="*/ 10 h 132"/>
                  <a:gd name="T52" fmla="*/ 49 w 117"/>
                  <a:gd name="T53" fmla="*/ 1 h 132"/>
                  <a:gd name="T54" fmla="*/ 62 w 117"/>
                  <a:gd name="T55" fmla="*/ 0 h 132"/>
                  <a:gd name="T56" fmla="*/ 75 w 117"/>
                  <a:gd name="T57" fmla="*/ 1 h 132"/>
                  <a:gd name="T58" fmla="*/ 96 w 117"/>
                  <a:gd name="T59" fmla="*/ 8 h 132"/>
                  <a:gd name="T60" fmla="*/ 103 w 117"/>
                  <a:gd name="T61" fmla="*/ 17 h 132"/>
                  <a:gd name="T62" fmla="*/ 110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4 h 132"/>
                  <a:gd name="T70" fmla="*/ 96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7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4 w 117"/>
                  <a:gd name="T85" fmla="*/ 54 h 132"/>
                  <a:gd name="T86" fmla="*/ 97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 extrusionOk="0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8" y="115"/>
                    </a:lnTo>
                    <a:lnTo>
                      <a:pt x="80" y="115"/>
                    </a:lnTo>
                    <a:lnTo>
                      <a:pt x="91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7" y="132"/>
                    </a:lnTo>
                    <a:lnTo>
                      <a:pt x="52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1" y="105"/>
                    </a:lnTo>
                    <a:lnTo>
                      <a:pt x="2" y="82"/>
                    </a:lnTo>
                    <a:lnTo>
                      <a:pt x="0" y="67"/>
                    </a:lnTo>
                    <a:lnTo>
                      <a:pt x="2" y="53"/>
                    </a:lnTo>
                    <a:lnTo>
                      <a:pt x="11" y="29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96" y="8"/>
                    </a:lnTo>
                    <a:lnTo>
                      <a:pt x="103" y="17"/>
                    </a:lnTo>
                    <a:lnTo>
                      <a:pt x="110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4"/>
                    </a:moveTo>
                    <a:lnTo>
                      <a:pt x="96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7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4" y="54"/>
                    </a:lnTo>
                    <a:lnTo>
                      <a:pt x="97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72" name="Freeform 274"/>
              <p:cNvSpPr/>
              <p:nvPr/>
            </p:nvSpPr>
            <p:spPr bwMode="auto">
              <a:xfrm>
                <a:off x="1797" y="978"/>
                <a:ext cx="27" cy="54"/>
              </a:xfrm>
              <a:custGeom>
                <a:avLst/>
                <a:gdLst>
                  <a:gd name="T0" fmla="*/ 36 w 79"/>
                  <a:gd name="T1" fmla="*/ 0 h 162"/>
                  <a:gd name="T2" fmla="*/ 36 w 79"/>
                  <a:gd name="T3" fmla="*/ 36 h 162"/>
                  <a:gd name="T4" fmla="*/ 79 w 79"/>
                  <a:gd name="T5" fmla="*/ 36 h 162"/>
                  <a:gd name="T6" fmla="*/ 79 w 79"/>
                  <a:gd name="T7" fmla="*/ 51 h 162"/>
                  <a:gd name="T8" fmla="*/ 36 w 79"/>
                  <a:gd name="T9" fmla="*/ 51 h 162"/>
                  <a:gd name="T10" fmla="*/ 36 w 79"/>
                  <a:gd name="T11" fmla="*/ 121 h 162"/>
                  <a:gd name="T12" fmla="*/ 37 w 79"/>
                  <a:gd name="T13" fmla="*/ 134 h 162"/>
                  <a:gd name="T14" fmla="*/ 40 w 79"/>
                  <a:gd name="T15" fmla="*/ 141 h 162"/>
                  <a:gd name="T16" fmla="*/ 46 w 79"/>
                  <a:gd name="T17" fmla="*/ 144 h 162"/>
                  <a:gd name="T18" fmla="*/ 58 w 79"/>
                  <a:gd name="T19" fmla="*/ 145 h 162"/>
                  <a:gd name="T20" fmla="*/ 79 w 79"/>
                  <a:gd name="T21" fmla="*/ 145 h 162"/>
                  <a:gd name="T22" fmla="*/ 79 w 79"/>
                  <a:gd name="T23" fmla="*/ 162 h 162"/>
                  <a:gd name="T24" fmla="*/ 58 w 79"/>
                  <a:gd name="T25" fmla="*/ 162 h 162"/>
                  <a:gd name="T26" fmla="*/ 36 w 79"/>
                  <a:gd name="T27" fmla="*/ 161 h 162"/>
                  <a:gd name="T28" fmla="*/ 24 w 79"/>
                  <a:gd name="T29" fmla="*/ 154 h 162"/>
                  <a:gd name="T30" fmla="*/ 17 w 79"/>
                  <a:gd name="T31" fmla="*/ 142 h 162"/>
                  <a:gd name="T32" fmla="*/ 16 w 79"/>
                  <a:gd name="T33" fmla="*/ 121 h 162"/>
                  <a:gd name="T34" fmla="*/ 16 w 79"/>
                  <a:gd name="T35" fmla="*/ 51 h 162"/>
                  <a:gd name="T36" fmla="*/ 0 w 79"/>
                  <a:gd name="T37" fmla="*/ 51 h 162"/>
                  <a:gd name="T38" fmla="*/ 0 w 79"/>
                  <a:gd name="T39" fmla="*/ 36 h 162"/>
                  <a:gd name="T40" fmla="*/ 16 w 79"/>
                  <a:gd name="T41" fmla="*/ 36 h 162"/>
                  <a:gd name="T42" fmla="*/ 16 w 79"/>
                  <a:gd name="T43" fmla="*/ 0 h 162"/>
                  <a:gd name="T44" fmla="*/ 36 w 79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" h="162" extrusionOk="0">
                    <a:moveTo>
                      <a:pt x="36" y="0"/>
                    </a:moveTo>
                    <a:lnTo>
                      <a:pt x="36" y="36"/>
                    </a:lnTo>
                    <a:lnTo>
                      <a:pt x="79" y="36"/>
                    </a:lnTo>
                    <a:lnTo>
                      <a:pt x="79" y="51"/>
                    </a:lnTo>
                    <a:lnTo>
                      <a:pt x="36" y="51"/>
                    </a:lnTo>
                    <a:lnTo>
                      <a:pt x="36" y="121"/>
                    </a:lnTo>
                    <a:lnTo>
                      <a:pt x="37" y="134"/>
                    </a:lnTo>
                    <a:lnTo>
                      <a:pt x="40" y="141"/>
                    </a:lnTo>
                    <a:lnTo>
                      <a:pt x="46" y="144"/>
                    </a:lnTo>
                    <a:lnTo>
                      <a:pt x="58" y="145"/>
                    </a:lnTo>
                    <a:lnTo>
                      <a:pt x="79" y="145"/>
                    </a:lnTo>
                    <a:lnTo>
                      <a:pt x="79" y="162"/>
                    </a:lnTo>
                    <a:lnTo>
                      <a:pt x="58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7" y="142"/>
                    </a:lnTo>
                    <a:lnTo>
                      <a:pt x="16" y="121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73" name="Freeform 275"/>
              <p:cNvSpPr>
                <a:spLocks noEditPoints="1"/>
              </p:cNvSpPr>
              <p:nvPr/>
            </p:nvSpPr>
            <p:spPr bwMode="auto">
              <a:xfrm>
                <a:off x="1830" y="989"/>
                <a:ext cx="36" cy="44"/>
              </a:xfrm>
              <a:custGeom>
                <a:avLst/>
                <a:gdLst>
                  <a:gd name="T0" fmla="*/ 66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3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5 w 107"/>
                  <a:gd name="T19" fmla="*/ 114 h 132"/>
                  <a:gd name="T20" fmla="*/ 76 w 107"/>
                  <a:gd name="T21" fmla="*/ 103 h 132"/>
                  <a:gd name="T22" fmla="*/ 85 w 107"/>
                  <a:gd name="T23" fmla="*/ 89 h 132"/>
                  <a:gd name="T24" fmla="*/ 86 w 107"/>
                  <a:gd name="T25" fmla="*/ 70 h 132"/>
                  <a:gd name="T26" fmla="*/ 86 w 107"/>
                  <a:gd name="T27" fmla="*/ 66 h 132"/>
                  <a:gd name="T28" fmla="*/ 66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6 w 107"/>
                  <a:gd name="T35" fmla="*/ 129 h 132"/>
                  <a:gd name="T36" fmla="*/ 86 w 107"/>
                  <a:gd name="T37" fmla="*/ 111 h 132"/>
                  <a:gd name="T38" fmla="*/ 79 w 107"/>
                  <a:gd name="T39" fmla="*/ 121 h 132"/>
                  <a:gd name="T40" fmla="*/ 69 w 107"/>
                  <a:gd name="T41" fmla="*/ 127 h 132"/>
                  <a:gd name="T42" fmla="*/ 58 w 107"/>
                  <a:gd name="T43" fmla="*/ 131 h 132"/>
                  <a:gd name="T44" fmla="*/ 43 w 107"/>
                  <a:gd name="T45" fmla="*/ 132 h 132"/>
                  <a:gd name="T46" fmla="*/ 24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1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6 w 107"/>
                  <a:gd name="T65" fmla="*/ 50 h 132"/>
                  <a:gd name="T66" fmla="*/ 86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8 h 132"/>
                  <a:gd name="T74" fmla="*/ 50 w 107"/>
                  <a:gd name="T75" fmla="*/ 17 h 132"/>
                  <a:gd name="T76" fmla="*/ 40 w 107"/>
                  <a:gd name="T77" fmla="*/ 18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2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6 w 107"/>
                  <a:gd name="T95" fmla="*/ 1 h 132"/>
                  <a:gd name="T96" fmla="*/ 86 w 107"/>
                  <a:gd name="T97" fmla="*/ 8 h 132"/>
                  <a:gd name="T98" fmla="*/ 94 w 107"/>
                  <a:gd name="T99" fmla="*/ 14 h 132"/>
                  <a:gd name="T100" fmla="*/ 99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 extrusionOk="0">
                    <a:moveTo>
                      <a:pt x="66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3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5" y="114"/>
                    </a:lnTo>
                    <a:lnTo>
                      <a:pt x="76" y="103"/>
                    </a:lnTo>
                    <a:lnTo>
                      <a:pt x="85" y="89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66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6" y="129"/>
                    </a:lnTo>
                    <a:lnTo>
                      <a:pt x="86" y="111"/>
                    </a:lnTo>
                    <a:lnTo>
                      <a:pt x="79" y="121"/>
                    </a:lnTo>
                    <a:lnTo>
                      <a:pt x="69" y="127"/>
                    </a:lnTo>
                    <a:lnTo>
                      <a:pt x="58" y="131"/>
                    </a:lnTo>
                    <a:lnTo>
                      <a:pt x="43" y="132"/>
                    </a:lnTo>
                    <a:lnTo>
                      <a:pt x="24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1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6" y="50"/>
                    </a:lnTo>
                    <a:lnTo>
                      <a:pt x="86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8"/>
                    </a:lnTo>
                    <a:lnTo>
                      <a:pt x="50" y="17"/>
                    </a:lnTo>
                    <a:lnTo>
                      <a:pt x="40" y="18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2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6" y="1"/>
                    </a:lnTo>
                    <a:lnTo>
                      <a:pt x="86" y="8"/>
                    </a:lnTo>
                    <a:lnTo>
                      <a:pt x="94" y="14"/>
                    </a:lnTo>
                    <a:lnTo>
                      <a:pt x="99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74" name="Freeform 276"/>
              <p:cNvSpPr/>
              <p:nvPr/>
            </p:nvSpPr>
            <p:spPr bwMode="auto">
              <a:xfrm>
                <a:off x="1879" y="989"/>
                <a:ext cx="62" cy="43"/>
              </a:xfrm>
              <a:custGeom>
                <a:avLst/>
                <a:gdLst>
                  <a:gd name="T0" fmla="*/ 100 w 185"/>
                  <a:gd name="T1" fmla="*/ 27 h 129"/>
                  <a:gd name="T2" fmla="*/ 109 w 185"/>
                  <a:gd name="T3" fmla="*/ 14 h 129"/>
                  <a:gd name="T4" fmla="*/ 119 w 185"/>
                  <a:gd name="T5" fmla="*/ 7 h 129"/>
                  <a:gd name="T6" fmla="*/ 130 w 185"/>
                  <a:gd name="T7" fmla="*/ 1 h 129"/>
                  <a:gd name="T8" fmla="*/ 145 w 185"/>
                  <a:gd name="T9" fmla="*/ 0 h 129"/>
                  <a:gd name="T10" fmla="*/ 153 w 185"/>
                  <a:gd name="T11" fmla="*/ 1 h 129"/>
                  <a:gd name="T12" fmla="*/ 169 w 185"/>
                  <a:gd name="T13" fmla="*/ 7 h 129"/>
                  <a:gd name="T14" fmla="*/ 175 w 185"/>
                  <a:gd name="T15" fmla="*/ 14 h 129"/>
                  <a:gd name="T16" fmla="*/ 183 w 185"/>
                  <a:gd name="T17" fmla="*/ 30 h 129"/>
                  <a:gd name="T18" fmla="*/ 185 w 185"/>
                  <a:gd name="T19" fmla="*/ 53 h 129"/>
                  <a:gd name="T20" fmla="*/ 185 w 185"/>
                  <a:gd name="T21" fmla="*/ 129 h 129"/>
                  <a:gd name="T22" fmla="*/ 165 w 185"/>
                  <a:gd name="T23" fmla="*/ 129 h 129"/>
                  <a:gd name="T24" fmla="*/ 165 w 185"/>
                  <a:gd name="T25" fmla="*/ 53 h 129"/>
                  <a:gd name="T26" fmla="*/ 163 w 185"/>
                  <a:gd name="T27" fmla="*/ 37 h 129"/>
                  <a:gd name="T28" fmla="*/ 158 w 185"/>
                  <a:gd name="T29" fmla="*/ 27 h 129"/>
                  <a:gd name="T30" fmla="*/ 150 w 185"/>
                  <a:gd name="T31" fmla="*/ 20 h 129"/>
                  <a:gd name="T32" fmla="*/ 139 w 185"/>
                  <a:gd name="T33" fmla="*/ 18 h 129"/>
                  <a:gd name="T34" fmla="*/ 123 w 185"/>
                  <a:gd name="T35" fmla="*/ 20 h 129"/>
                  <a:gd name="T36" fmla="*/ 113 w 185"/>
                  <a:gd name="T37" fmla="*/ 29 h 129"/>
                  <a:gd name="T38" fmla="*/ 106 w 185"/>
                  <a:gd name="T39" fmla="*/ 40 h 129"/>
                  <a:gd name="T40" fmla="*/ 103 w 185"/>
                  <a:gd name="T41" fmla="*/ 57 h 129"/>
                  <a:gd name="T42" fmla="*/ 103 w 185"/>
                  <a:gd name="T43" fmla="*/ 129 h 129"/>
                  <a:gd name="T44" fmla="*/ 83 w 185"/>
                  <a:gd name="T45" fmla="*/ 129 h 129"/>
                  <a:gd name="T46" fmla="*/ 83 w 185"/>
                  <a:gd name="T47" fmla="*/ 53 h 129"/>
                  <a:gd name="T48" fmla="*/ 81 w 185"/>
                  <a:gd name="T49" fmla="*/ 37 h 129"/>
                  <a:gd name="T50" fmla="*/ 77 w 185"/>
                  <a:gd name="T51" fmla="*/ 27 h 129"/>
                  <a:gd name="T52" fmla="*/ 68 w 185"/>
                  <a:gd name="T53" fmla="*/ 20 h 129"/>
                  <a:gd name="T54" fmla="*/ 57 w 185"/>
                  <a:gd name="T55" fmla="*/ 18 h 129"/>
                  <a:gd name="T56" fmla="*/ 42 w 185"/>
                  <a:gd name="T57" fmla="*/ 20 h 129"/>
                  <a:gd name="T58" fmla="*/ 31 w 185"/>
                  <a:gd name="T59" fmla="*/ 29 h 129"/>
                  <a:gd name="T60" fmla="*/ 23 w 185"/>
                  <a:gd name="T61" fmla="*/ 42 h 129"/>
                  <a:gd name="T62" fmla="*/ 22 w 185"/>
                  <a:gd name="T63" fmla="*/ 57 h 129"/>
                  <a:gd name="T64" fmla="*/ 22 w 185"/>
                  <a:gd name="T65" fmla="*/ 129 h 129"/>
                  <a:gd name="T66" fmla="*/ 0 w 185"/>
                  <a:gd name="T67" fmla="*/ 129 h 129"/>
                  <a:gd name="T68" fmla="*/ 0 w 185"/>
                  <a:gd name="T69" fmla="*/ 3 h 129"/>
                  <a:gd name="T70" fmla="*/ 22 w 185"/>
                  <a:gd name="T71" fmla="*/ 3 h 129"/>
                  <a:gd name="T72" fmla="*/ 22 w 185"/>
                  <a:gd name="T73" fmla="*/ 23 h 129"/>
                  <a:gd name="T74" fmla="*/ 29 w 185"/>
                  <a:gd name="T75" fmla="*/ 13 h 129"/>
                  <a:gd name="T76" fmla="*/ 39 w 185"/>
                  <a:gd name="T77" fmla="*/ 6 h 129"/>
                  <a:gd name="T78" fmla="*/ 49 w 185"/>
                  <a:gd name="T79" fmla="*/ 1 h 129"/>
                  <a:gd name="T80" fmla="*/ 62 w 185"/>
                  <a:gd name="T81" fmla="*/ 0 h 129"/>
                  <a:gd name="T82" fmla="*/ 75 w 185"/>
                  <a:gd name="T83" fmla="*/ 1 h 129"/>
                  <a:gd name="T84" fmla="*/ 85 w 185"/>
                  <a:gd name="T85" fmla="*/ 7 h 129"/>
                  <a:gd name="T86" fmla="*/ 94 w 185"/>
                  <a:gd name="T87" fmla="*/ 16 h 129"/>
                  <a:gd name="T88" fmla="*/ 100 w 185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5" h="129" extrusionOk="0">
                    <a:moveTo>
                      <a:pt x="100" y="27"/>
                    </a:moveTo>
                    <a:lnTo>
                      <a:pt x="109" y="14"/>
                    </a:lnTo>
                    <a:lnTo>
                      <a:pt x="119" y="7"/>
                    </a:lnTo>
                    <a:lnTo>
                      <a:pt x="130" y="1"/>
                    </a:lnTo>
                    <a:lnTo>
                      <a:pt x="145" y="0"/>
                    </a:lnTo>
                    <a:lnTo>
                      <a:pt x="153" y="1"/>
                    </a:lnTo>
                    <a:lnTo>
                      <a:pt x="169" y="7"/>
                    </a:lnTo>
                    <a:lnTo>
                      <a:pt x="175" y="14"/>
                    </a:lnTo>
                    <a:lnTo>
                      <a:pt x="183" y="30"/>
                    </a:lnTo>
                    <a:lnTo>
                      <a:pt x="185" y="53"/>
                    </a:lnTo>
                    <a:lnTo>
                      <a:pt x="185" y="129"/>
                    </a:lnTo>
                    <a:lnTo>
                      <a:pt x="165" y="129"/>
                    </a:lnTo>
                    <a:lnTo>
                      <a:pt x="165" y="53"/>
                    </a:lnTo>
                    <a:lnTo>
                      <a:pt x="163" y="37"/>
                    </a:lnTo>
                    <a:lnTo>
                      <a:pt x="158" y="27"/>
                    </a:lnTo>
                    <a:lnTo>
                      <a:pt x="150" y="20"/>
                    </a:lnTo>
                    <a:lnTo>
                      <a:pt x="139" y="18"/>
                    </a:lnTo>
                    <a:lnTo>
                      <a:pt x="123" y="20"/>
                    </a:lnTo>
                    <a:lnTo>
                      <a:pt x="113" y="29"/>
                    </a:lnTo>
                    <a:lnTo>
                      <a:pt x="106" y="40"/>
                    </a:lnTo>
                    <a:lnTo>
                      <a:pt x="103" y="57"/>
                    </a:lnTo>
                    <a:lnTo>
                      <a:pt x="103" y="129"/>
                    </a:lnTo>
                    <a:lnTo>
                      <a:pt x="83" y="129"/>
                    </a:lnTo>
                    <a:lnTo>
                      <a:pt x="83" y="53"/>
                    </a:lnTo>
                    <a:lnTo>
                      <a:pt x="81" y="37"/>
                    </a:lnTo>
                    <a:lnTo>
                      <a:pt x="77" y="27"/>
                    </a:lnTo>
                    <a:lnTo>
                      <a:pt x="68" y="20"/>
                    </a:lnTo>
                    <a:lnTo>
                      <a:pt x="57" y="18"/>
                    </a:lnTo>
                    <a:lnTo>
                      <a:pt x="42" y="20"/>
                    </a:lnTo>
                    <a:lnTo>
                      <a:pt x="31" y="29"/>
                    </a:lnTo>
                    <a:lnTo>
                      <a:pt x="23" y="42"/>
                    </a:lnTo>
                    <a:lnTo>
                      <a:pt x="22" y="57"/>
                    </a:lnTo>
                    <a:lnTo>
                      <a:pt x="22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2" y="3"/>
                    </a:lnTo>
                    <a:lnTo>
                      <a:pt x="22" y="23"/>
                    </a:lnTo>
                    <a:lnTo>
                      <a:pt x="29" y="13"/>
                    </a:lnTo>
                    <a:lnTo>
                      <a:pt x="39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5" y="1"/>
                    </a:lnTo>
                    <a:lnTo>
                      <a:pt x="85" y="7"/>
                    </a:lnTo>
                    <a:lnTo>
                      <a:pt x="94" y="16"/>
                    </a:lnTo>
                    <a:lnTo>
                      <a:pt x="100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75" name="Freeform 277"/>
              <p:cNvSpPr>
                <a:spLocks noEditPoints="1"/>
              </p:cNvSpPr>
              <p:nvPr/>
            </p:nvSpPr>
            <p:spPr bwMode="auto">
              <a:xfrm>
                <a:off x="1952" y="989"/>
                <a:ext cx="38" cy="44"/>
              </a:xfrm>
              <a:custGeom>
                <a:avLst/>
                <a:gdLst>
                  <a:gd name="T0" fmla="*/ 58 w 115"/>
                  <a:gd name="T1" fmla="*/ 17 h 132"/>
                  <a:gd name="T2" fmla="*/ 49 w 115"/>
                  <a:gd name="T3" fmla="*/ 18 h 132"/>
                  <a:gd name="T4" fmla="*/ 36 w 115"/>
                  <a:gd name="T5" fmla="*/ 24 h 132"/>
                  <a:gd name="T6" fmla="*/ 30 w 115"/>
                  <a:gd name="T7" fmla="*/ 30 h 132"/>
                  <a:gd name="T8" fmla="*/ 23 w 115"/>
                  <a:gd name="T9" fmla="*/ 46 h 132"/>
                  <a:gd name="T10" fmla="*/ 22 w 115"/>
                  <a:gd name="T11" fmla="*/ 66 h 132"/>
                  <a:gd name="T12" fmla="*/ 23 w 115"/>
                  <a:gd name="T13" fmla="*/ 88 h 132"/>
                  <a:gd name="T14" fmla="*/ 30 w 115"/>
                  <a:gd name="T15" fmla="*/ 102 h 132"/>
                  <a:gd name="T16" fmla="*/ 36 w 115"/>
                  <a:gd name="T17" fmla="*/ 108 h 132"/>
                  <a:gd name="T18" fmla="*/ 49 w 115"/>
                  <a:gd name="T19" fmla="*/ 115 h 132"/>
                  <a:gd name="T20" fmla="*/ 58 w 115"/>
                  <a:gd name="T21" fmla="*/ 115 h 132"/>
                  <a:gd name="T22" fmla="*/ 65 w 115"/>
                  <a:gd name="T23" fmla="*/ 115 h 132"/>
                  <a:gd name="T24" fmla="*/ 78 w 115"/>
                  <a:gd name="T25" fmla="*/ 108 h 132"/>
                  <a:gd name="T26" fmla="*/ 84 w 115"/>
                  <a:gd name="T27" fmla="*/ 102 h 132"/>
                  <a:gd name="T28" fmla="*/ 92 w 115"/>
                  <a:gd name="T29" fmla="*/ 88 h 132"/>
                  <a:gd name="T30" fmla="*/ 94 w 115"/>
                  <a:gd name="T31" fmla="*/ 66 h 132"/>
                  <a:gd name="T32" fmla="*/ 92 w 115"/>
                  <a:gd name="T33" fmla="*/ 46 h 132"/>
                  <a:gd name="T34" fmla="*/ 84 w 115"/>
                  <a:gd name="T35" fmla="*/ 31 h 132"/>
                  <a:gd name="T36" fmla="*/ 78 w 115"/>
                  <a:gd name="T37" fmla="*/ 24 h 132"/>
                  <a:gd name="T38" fmla="*/ 65 w 115"/>
                  <a:gd name="T39" fmla="*/ 18 h 132"/>
                  <a:gd name="T40" fmla="*/ 58 w 115"/>
                  <a:gd name="T41" fmla="*/ 17 h 132"/>
                  <a:gd name="T42" fmla="*/ 58 w 115"/>
                  <a:gd name="T43" fmla="*/ 0 h 132"/>
                  <a:gd name="T44" fmla="*/ 71 w 115"/>
                  <a:gd name="T45" fmla="*/ 1 h 132"/>
                  <a:gd name="T46" fmla="*/ 92 w 115"/>
                  <a:gd name="T47" fmla="*/ 10 h 132"/>
                  <a:gd name="T48" fmla="*/ 100 w 115"/>
                  <a:gd name="T49" fmla="*/ 17 h 132"/>
                  <a:gd name="T50" fmla="*/ 107 w 115"/>
                  <a:gd name="T51" fmla="*/ 27 h 132"/>
                  <a:gd name="T52" fmla="*/ 114 w 115"/>
                  <a:gd name="T53" fmla="*/ 52 h 132"/>
                  <a:gd name="T54" fmla="*/ 115 w 115"/>
                  <a:gd name="T55" fmla="*/ 66 h 132"/>
                  <a:gd name="T56" fmla="*/ 114 w 115"/>
                  <a:gd name="T57" fmla="*/ 80 h 132"/>
                  <a:gd name="T58" fmla="*/ 107 w 115"/>
                  <a:gd name="T59" fmla="*/ 105 h 132"/>
                  <a:gd name="T60" fmla="*/ 100 w 115"/>
                  <a:gd name="T61" fmla="*/ 115 h 132"/>
                  <a:gd name="T62" fmla="*/ 92 w 115"/>
                  <a:gd name="T63" fmla="*/ 122 h 132"/>
                  <a:gd name="T64" fmla="*/ 71 w 115"/>
                  <a:gd name="T65" fmla="*/ 132 h 132"/>
                  <a:gd name="T66" fmla="*/ 58 w 115"/>
                  <a:gd name="T67" fmla="*/ 132 h 132"/>
                  <a:gd name="T68" fmla="*/ 45 w 115"/>
                  <a:gd name="T69" fmla="*/ 132 h 132"/>
                  <a:gd name="T70" fmla="*/ 23 w 115"/>
                  <a:gd name="T71" fmla="*/ 122 h 132"/>
                  <a:gd name="T72" fmla="*/ 14 w 115"/>
                  <a:gd name="T73" fmla="*/ 115 h 132"/>
                  <a:gd name="T74" fmla="*/ 7 w 115"/>
                  <a:gd name="T75" fmla="*/ 105 h 132"/>
                  <a:gd name="T76" fmla="*/ 0 w 115"/>
                  <a:gd name="T77" fmla="*/ 80 h 132"/>
                  <a:gd name="T78" fmla="*/ 0 w 115"/>
                  <a:gd name="T79" fmla="*/ 66 h 132"/>
                  <a:gd name="T80" fmla="*/ 0 w 115"/>
                  <a:gd name="T81" fmla="*/ 52 h 132"/>
                  <a:gd name="T82" fmla="*/ 7 w 115"/>
                  <a:gd name="T83" fmla="*/ 27 h 132"/>
                  <a:gd name="T84" fmla="*/ 14 w 115"/>
                  <a:gd name="T85" fmla="*/ 17 h 132"/>
                  <a:gd name="T86" fmla="*/ 23 w 115"/>
                  <a:gd name="T87" fmla="*/ 10 h 132"/>
                  <a:gd name="T88" fmla="*/ 45 w 115"/>
                  <a:gd name="T89" fmla="*/ 1 h 132"/>
                  <a:gd name="T90" fmla="*/ 58 w 115"/>
                  <a:gd name="T9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2" extrusionOk="0">
                    <a:moveTo>
                      <a:pt x="58" y="17"/>
                    </a:moveTo>
                    <a:lnTo>
                      <a:pt x="49" y="18"/>
                    </a:lnTo>
                    <a:lnTo>
                      <a:pt x="36" y="24"/>
                    </a:lnTo>
                    <a:lnTo>
                      <a:pt x="30" y="30"/>
                    </a:lnTo>
                    <a:lnTo>
                      <a:pt x="23" y="46"/>
                    </a:lnTo>
                    <a:lnTo>
                      <a:pt x="22" y="66"/>
                    </a:lnTo>
                    <a:lnTo>
                      <a:pt x="23" y="8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49" y="115"/>
                    </a:lnTo>
                    <a:lnTo>
                      <a:pt x="58" y="115"/>
                    </a:lnTo>
                    <a:lnTo>
                      <a:pt x="65" y="115"/>
                    </a:lnTo>
                    <a:lnTo>
                      <a:pt x="78" y="108"/>
                    </a:lnTo>
                    <a:lnTo>
                      <a:pt x="84" y="102"/>
                    </a:lnTo>
                    <a:lnTo>
                      <a:pt x="92" y="88"/>
                    </a:lnTo>
                    <a:lnTo>
                      <a:pt x="94" y="66"/>
                    </a:lnTo>
                    <a:lnTo>
                      <a:pt x="92" y="46"/>
                    </a:lnTo>
                    <a:lnTo>
                      <a:pt x="84" y="31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1"/>
                    </a:lnTo>
                    <a:lnTo>
                      <a:pt x="92" y="10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4" y="52"/>
                    </a:lnTo>
                    <a:lnTo>
                      <a:pt x="115" y="66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5"/>
                    </a:lnTo>
                    <a:lnTo>
                      <a:pt x="92" y="122"/>
                    </a:lnTo>
                    <a:lnTo>
                      <a:pt x="71" y="132"/>
                    </a:lnTo>
                    <a:lnTo>
                      <a:pt x="58" y="132"/>
                    </a:lnTo>
                    <a:lnTo>
                      <a:pt x="45" y="132"/>
                    </a:lnTo>
                    <a:lnTo>
                      <a:pt x="23" y="122"/>
                    </a:lnTo>
                    <a:lnTo>
                      <a:pt x="14" y="115"/>
                    </a:lnTo>
                    <a:lnTo>
                      <a:pt x="7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7" y="27"/>
                    </a:lnTo>
                    <a:lnTo>
                      <a:pt x="14" y="17"/>
                    </a:lnTo>
                    <a:lnTo>
                      <a:pt x="23" y="10"/>
                    </a:lnTo>
                    <a:lnTo>
                      <a:pt x="45" y="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76" name="Freeform 278"/>
              <p:cNvSpPr>
                <a:spLocks noEditPoints="1"/>
              </p:cNvSpPr>
              <p:nvPr/>
            </p:nvSpPr>
            <p:spPr bwMode="auto">
              <a:xfrm>
                <a:off x="1999" y="974"/>
                <a:ext cx="38" cy="59"/>
              </a:xfrm>
              <a:custGeom>
                <a:avLst/>
                <a:gdLst>
                  <a:gd name="T0" fmla="*/ 92 w 114"/>
                  <a:gd name="T1" fmla="*/ 69 h 178"/>
                  <a:gd name="T2" fmla="*/ 92 w 114"/>
                  <a:gd name="T3" fmla="*/ 0 h 178"/>
                  <a:gd name="T4" fmla="*/ 114 w 114"/>
                  <a:gd name="T5" fmla="*/ 0 h 178"/>
                  <a:gd name="T6" fmla="*/ 114 w 114"/>
                  <a:gd name="T7" fmla="*/ 175 h 178"/>
                  <a:gd name="T8" fmla="*/ 92 w 114"/>
                  <a:gd name="T9" fmla="*/ 175 h 178"/>
                  <a:gd name="T10" fmla="*/ 92 w 114"/>
                  <a:gd name="T11" fmla="*/ 157 h 178"/>
                  <a:gd name="T12" fmla="*/ 85 w 114"/>
                  <a:gd name="T13" fmla="*/ 167 h 178"/>
                  <a:gd name="T14" fmla="*/ 76 w 114"/>
                  <a:gd name="T15" fmla="*/ 173 h 178"/>
                  <a:gd name="T16" fmla="*/ 65 w 114"/>
                  <a:gd name="T17" fmla="*/ 177 h 178"/>
                  <a:gd name="T18" fmla="*/ 52 w 114"/>
                  <a:gd name="T19" fmla="*/ 178 h 178"/>
                  <a:gd name="T20" fmla="*/ 42 w 114"/>
                  <a:gd name="T21" fmla="*/ 178 h 178"/>
                  <a:gd name="T22" fmla="*/ 23 w 114"/>
                  <a:gd name="T23" fmla="*/ 168 h 178"/>
                  <a:gd name="T24" fmla="*/ 14 w 114"/>
                  <a:gd name="T25" fmla="*/ 160 h 178"/>
                  <a:gd name="T26" fmla="*/ 9 w 114"/>
                  <a:gd name="T27" fmla="*/ 151 h 178"/>
                  <a:gd name="T28" fmla="*/ 1 w 114"/>
                  <a:gd name="T29" fmla="*/ 126 h 178"/>
                  <a:gd name="T30" fmla="*/ 0 w 114"/>
                  <a:gd name="T31" fmla="*/ 112 h 178"/>
                  <a:gd name="T32" fmla="*/ 1 w 114"/>
                  <a:gd name="T33" fmla="*/ 98 h 178"/>
                  <a:gd name="T34" fmla="*/ 9 w 114"/>
                  <a:gd name="T35" fmla="*/ 75 h 178"/>
                  <a:gd name="T36" fmla="*/ 14 w 114"/>
                  <a:gd name="T37" fmla="*/ 64 h 178"/>
                  <a:gd name="T38" fmla="*/ 23 w 114"/>
                  <a:gd name="T39" fmla="*/ 56 h 178"/>
                  <a:gd name="T40" fmla="*/ 42 w 114"/>
                  <a:gd name="T41" fmla="*/ 47 h 178"/>
                  <a:gd name="T42" fmla="*/ 52 w 114"/>
                  <a:gd name="T43" fmla="*/ 46 h 178"/>
                  <a:gd name="T44" fmla="*/ 65 w 114"/>
                  <a:gd name="T45" fmla="*/ 47 h 178"/>
                  <a:gd name="T46" fmla="*/ 76 w 114"/>
                  <a:gd name="T47" fmla="*/ 52 h 178"/>
                  <a:gd name="T48" fmla="*/ 85 w 114"/>
                  <a:gd name="T49" fmla="*/ 57 h 178"/>
                  <a:gd name="T50" fmla="*/ 92 w 114"/>
                  <a:gd name="T51" fmla="*/ 69 h 178"/>
                  <a:gd name="T52" fmla="*/ 21 w 114"/>
                  <a:gd name="T53" fmla="*/ 112 h 178"/>
                  <a:gd name="T54" fmla="*/ 23 w 114"/>
                  <a:gd name="T55" fmla="*/ 134 h 178"/>
                  <a:gd name="T56" fmla="*/ 32 w 114"/>
                  <a:gd name="T57" fmla="*/ 148 h 178"/>
                  <a:gd name="T58" fmla="*/ 36 w 114"/>
                  <a:gd name="T59" fmla="*/ 154 h 178"/>
                  <a:gd name="T60" fmla="*/ 49 w 114"/>
                  <a:gd name="T61" fmla="*/ 161 h 178"/>
                  <a:gd name="T62" fmla="*/ 58 w 114"/>
                  <a:gd name="T63" fmla="*/ 161 h 178"/>
                  <a:gd name="T64" fmla="*/ 65 w 114"/>
                  <a:gd name="T65" fmla="*/ 161 h 178"/>
                  <a:gd name="T66" fmla="*/ 78 w 114"/>
                  <a:gd name="T67" fmla="*/ 154 h 178"/>
                  <a:gd name="T68" fmla="*/ 83 w 114"/>
                  <a:gd name="T69" fmla="*/ 148 h 178"/>
                  <a:gd name="T70" fmla="*/ 91 w 114"/>
                  <a:gd name="T71" fmla="*/ 134 h 178"/>
                  <a:gd name="T72" fmla="*/ 92 w 114"/>
                  <a:gd name="T73" fmla="*/ 112 h 178"/>
                  <a:gd name="T74" fmla="*/ 91 w 114"/>
                  <a:gd name="T75" fmla="*/ 90 h 178"/>
                  <a:gd name="T76" fmla="*/ 83 w 114"/>
                  <a:gd name="T77" fmla="*/ 76 h 178"/>
                  <a:gd name="T78" fmla="*/ 78 w 114"/>
                  <a:gd name="T79" fmla="*/ 70 h 178"/>
                  <a:gd name="T80" fmla="*/ 65 w 114"/>
                  <a:gd name="T81" fmla="*/ 64 h 178"/>
                  <a:gd name="T82" fmla="*/ 58 w 114"/>
                  <a:gd name="T83" fmla="*/ 63 h 178"/>
                  <a:gd name="T84" fmla="*/ 49 w 114"/>
                  <a:gd name="T85" fmla="*/ 64 h 178"/>
                  <a:gd name="T86" fmla="*/ 36 w 114"/>
                  <a:gd name="T87" fmla="*/ 70 h 178"/>
                  <a:gd name="T88" fmla="*/ 32 w 114"/>
                  <a:gd name="T89" fmla="*/ 76 h 178"/>
                  <a:gd name="T90" fmla="*/ 23 w 114"/>
                  <a:gd name="T91" fmla="*/ 90 h 178"/>
                  <a:gd name="T92" fmla="*/ 21 w 114"/>
                  <a:gd name="T93" fmla="*/ 1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178" extrusionOk="0">
                    <a:moveTo>
                      <a:pt x="92" y="69"/>
                    </a:moveTo>
                    <a:lnTo>
                      <a:pt x="92" y="0"/>
                    </a:lnTo>
                    <a:lnTo>
                      <a:pt x="114" y="0"/>
                    </a:lnTo>
                    <a:lnTo>
                      <a:pt x="114" y="175"/>
                    </a:lnTo>
                    <a:lnTo>
                      <a:pt x="92" y="175"/>
                    </a:lnTo>
                    <a:lnTo>
                      <a:pt x="92" y="157"/>
                    </a:lnTo>
                    <a:lnTo>
                      <a:pt x="85" y="167"/>
                    </a:lnTo>
                    <a:lnTo>
                      <a:pt x="76" y="173"/>
                    </a:lnTo>
                    <a:lnTo>
                      <a:pt x="65" y="177"/>
                    </a:lnTo>
                    <a:lnTo>
                      <a:pt x="52" y="178"/>
                    </a:lnTo>
                    <a:lnTo>
                      <a:pt x="42" y="178"/>
                    </a:lnTo>
                    <a:lnTo>
                      <a:pt x="23" y="168"/>
                    </a:lnTo>
                    <a:lnTo>
                      <a:pt x="14" y="160"/>
                    </a:lnTo>
                    <a:lnTo>
                      <a:pt x="9" y="151"/>
                    </a:lnTo>
                    <a:lnTo>
                      <a:pt x="1" y="126"/>
                    </a:lnTo>
                    <a:lnTo>
                      <a:pt x="0" y="112"/>
                    </a:lnTo>
                    <a:lnTo>
                      <a:pt x="1" y="98"/>
                    </a:lnTo>
                    <a:lnTo>
                      <a:pt x="9" y="75"/>
                    </a:lnTo>
                    <a:lnTo>
                      <a:pt x="14" y="64"/>
                    </a:lnTo>
                    <a:lnTo>
                      <a:pt x="23" y="56"/>
                    </a:lnTo>
                    <a:lnTo>
                      <a:pt x="42" y="47"/>
                    </a:lnTo>
                    <a:lnTo>
                      <a:pt x="52" y="46"/>
                    </a:lnTo>
                    <a:lnTo>
                      <a:pt x="65" y="47"/>
                    </a:lnTo>
                    <a:lnTo>
                      <a:pt x="76" y="52"/>
                    </a:lnTo>
                    <a:lnTo>
                      <a:pt x="85" y="57"/>
                    </a:lnTo>
                    <a:lnTo>
                      <a:pt x="92" y="69"/>
                    </a:lnTo>
                    <a:close/>
                    <a:moveTo>
                      <a:pt x="21" y="112"/>
                    </a:moveTo>
                    <a:lnTo>
                      <a:pt x="23" y="134"/>
                    </a:lnTo>
                    <a:lnTo>
                      <a:pt x="32" y="148"/>
                    </a:lnTo>
                    <a:lnTo>
                      <a:pt x="36" y="154"/>
                    </a:lnTo>
                    <a:lnTo>
                      <a:pt x="49" y="161"/>
                    </a:lnTo>
                    <a:lnTo>
                      <a:pt x="58" y="161"/>
                    </a:lnTo>
                    <a:lnTo>
                      <a:pt x="65" y="161"/>
                    </a:lnTo>
                    <a:lnTo>
                      <a:pt x="78" y="154"/>
                    </a:lnTo>
                    <a:lnTo>
                      <a:pt x="83" y="148"/>
                    </a:lnTo>
                    <a:lnTo>
                      <a:pt x="91" y="134"/>
                    </a:lnTo>
                    <a:lnTo>
                      <a:pt x="92" y="112"/>
                    </a:lnTo>
                    <a:lnTo>
                      <a:pt x="91" y="90"/>
                    </a:lnTo>
                    <a:lnTo>
                      <a:pt x="83" y="76"/>
                    </a:lnTo>
                    <a:lnTo>
                      <a:pt x="78" y="70"/>
                    </a:lnTo>
                    <a:lnTo>
                      <a:pt x="65" y="64"/>
                    </a:lnTo>
                    <a:lnTo>
                      <a:pt x="58" y="63"/>
                    </a:lnTo>
                    <a:lnTo>
                      <a:pt x="49" y="64"/>
                    </a:lnTo>
                    <a:lnTo>
                      <a:pt x="36" y="70"/>
                    </a:lnTo>
                    <a:lnTo>
                      <a:pt x="32" y="76"/>
                    </a:lnTo>
                    <a:lnTo>
                      <a:pt x="23" y="90"/>
                    </a:lnTo>
                    <a:lnTo>
                      <a:pt x="21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77" name="Freeform 279"/>
              <p:cNvSpPr>
                <a:spLocks noEditPoints="1"/>
              </p:cNvSpPr>
              <p:nvPr/>
            </p:nvSpPr>
            <p:spPr bwMode="auto">
              <a:xfrm>
                <a:off x="2048" y="989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4 w 117"/>
                  <a:gd name="T7" fmla="*/ 91 h 132"/>
                  <a:gd name="T8" fmla="*/ 34 w 117"/>
                  <a:gd name="T9" fmla="*/ 103 h 132"/>
                  <a:gd name="T10" fmla="*/ 47 w 117"/>
                  <a:gd name="T11" fmla="*/ 114 h 132"/>
                  <a:gd name="T12" fmla="*/ 66 w 117"/>
                  <a:gd name="T13" fmla="*/ 115 h 132"/>
                  <a:gd name="T14" fmla="*/ 78 w 117"/>
                  <a:gd name="T15" fmla="*/ 115 h 132"/>
                  <a:gd name="T16" fmla="*/ 89 w 117"/>
                  <a:gd name="T17" fmla="*/ 112 h 132"/>
                  <a:gd name="T18" fmla="*/ 101 w 117"/>
                  <a:gd name="T19" fmla="*/ 108 h 132"/>
                  <a:gd name="T20" fmla="*/ 112 w 117"/>
                  <a:gd name="T21" fmla="*/ 103 h 132"/>
                  <a:gd name="T22" fmla="*/ 112 w 117"/>
                  <a:gd name="T23" fmla="*/ 122 h 132"/>
                  <a:gd name="T24" fmla="*/ 101 w 117"/>
                  <a:gd name="T25" fmla="*/ 127 h 132"/>
                  <a:gd name="T26" fmla="*/ 89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0 w 117"/>
                  <a:gd name="T33" fmla="*/ 132 h 132"/>
                  <a:gd name="T34" fmla="*/ 27 w 117"/>
                  <a:gd name="T35" fmla="*/ 122 h 132"/>
                  <a:gd name="T36" fmla="*/ 17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7 w 117"/>
                  <a:gd name="T49" fmla="*/ 18 h 132"/>
                  <a:gd name="T50" fmla="*/ 26 w 117"/>
                  <a:gd name="T51" fmla="*/ 10 h 132"/>
                  <a:gd name="T52" fmla="*/ 47 w 117"/>
                  <a:gd name="T53" fmla="*/ 1 h 132"/>
                  <a:gd name="T54" fmla="*/ 62 w 117"/>
                  <a:gd name="T55" fmla="*/ 0 h 132"/>
                  <a:gd name="T56" fmla="*/ 73 w 117"/>
                  <a:gd name="T57" fmla="*/ 1 h 132"/>
                  <a:gd name="T58" fmla="*/ 94 w 117"/>
                  <a:gd name="T59" fmla="*/ 8 h 132"/>
                  <a:gd name="T60" fmla="*/ 102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6 w 117"/>
                  <a:gd name="T69" fmla="*/ 54 h 132"/>
                  <a:gd name="T70" fmla="*/ 94 w 117"/>
                  <a:gd name="T71" fmla="*/ 39 h 132"/>
                  <a:gd name="T72" fmla="*/ 86 w 117"/>
                  <a:gd name="T73" fmla="*/ 27 h 132"/>
                  <a:gd name="T74" fmla="*/ 76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4 w 117"/>
                  <a:gd name="T81" fmla="*/ 27 h 132"/>
                  <a:gd name="T82" fmla="*/ 26 w 117"/>
                  <a:gd name="T83" fmla="*/ 39 h 132"/>
                  <a:gd name="T84" fmla="*/ 22 w 117"/>
                  <a:gd name="T85" fmla="*/ 54 h 132"/>
                  <a:gd name="T86" fmla="*/ 96 w 117"/>
                  <a:gd name="T87" fmla="*/ 5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 extrusionOk="0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1"/>
                    </a:lnTo>
                    <a:lnTo>
                      <a:pt x="34" y="103"/>
                    </a:lnTo>
                    <a:lnTo>
                      <a:pt x="47" y="114"/>
                    </a:lnTo>
                    <a:lnTo>
                      <a:pt x="66" y="115"/>
                    </a:lnTo>
                    <a:lnTo>
                      <a:pt x="78" y="115"/>
                    </a:lnTo>
                    <a:lnTo>
                      <a:pt x="89" y="112"/>
                    </a:lnTo>
                    <a:lnTo>
                      <a:pt x="101" y="108"/>
                    </a:lnTo>
                    <a:lnTo>
                      <a:pt x="112" y="103"/>
                    </a:lnTo>
                    <a:lnTo>
                      <a:pt x="112" y="122"/>
                    </a:lnTo>
                    <a:lnTo>
                      <a:pt x="101" y="127"/>
                    </a:lnTo>
                    <a:lnTo>
                      <a:pt x="89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0" y="132"/>
                    </a:lnTo>
                    <a:lnTo>
                      <a:pt x="27" y="122"/>
                    </a:lnTo>
                    <a:lnTo>
                      <a:pt x="17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7" y="18"/>
                    </a:lnTo>
                    <a:lnTo>
                      <a:pt x="26" y="10"/>
                    </a:lnTo>
                    <a:lnTo>
                      <a:pt x="47" y="1"/>
                    </a:lnTo>
                    <a:lnTo>
                      <a:pt x="62" y="0"/>
                    </a:lnTo>
                    <a:lnTo>
                      <a:pt x="73" y="1"/>
                    </a:lnTo>
                    <a:lnTo>
                      <a:pt x="94" y="8"/>
                    </a:lnTo>
                    <a:lnTo>
                      <a:pt x="102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6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4" y="27"/>
                    </a:lnTo>
                    <a:lnTo>
                      <a:pt x="26" y="39"/>
                    </a:lnTo>
                    <a:lnTo>
                      <a:pt x="22" y="54"/>
                    </a:lnTo>
                    <a:lnTo>
                      <a:pt x="96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78" name="Rectangle 280"/>
              <p:cNvSpPr>
                <a:spLocks noChangeArrowheads="1"/>
              </p:cNvSpPr>
              <p:nvPr/>
            </p:nvSpPr>
            <p:spPr bwMode="auto">
              <a:xfrm>
                <a:off x="2098" y="974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79" name="Freeform 281"/>
              <p:cNvSpPr>
                <a:spLocks noEditPoints="1"/>
              </p:cNvSpPr>
              <p:nvPr/>
            </p:nvSpPr>
            <p:spPr bwMode="auto">
              <a:xfrm>
                <a:off x="2119" y="974"/>
                <a:ext cx="7" cy="58"/>
              </a:xfrm>
              <a:custGeom>
                <a:avLst/>
                <a:gdLst>
                  <a:gd name="T0" fmla="*/ 0 w 20"/>
                  <a:gd name="T1" fmla="*/ 49 h 175"/>
                  <a:gd name="T2" fmla="*/ 20 w 20"/>
                  <a:gd name="T3" fmla="*/ 49 h 175"/>
                  <a:gd name="T4" fmla="*/ 20 w 20"/>
                  <a:gd name="T5" fmla="*/ 175 h 175"/>
                  <a:gd name="T6" fmla="*/ 0 w 20"/>
                  <a:gd name="T7" fmla="*/ 175 h 175"/>
                  <a:gd name="T8" fmla="*/ 0 w 20"/>
                  <a:gd name="T9" fmla="*/ 49 h 175"/>
                  <a:gd name="T10" fmla="*/ 0 w 20"/>
                  <a:gd name="T11" fmla="*/ 0 h 175"/>
                  <a:gd name="T12" fmla="*/ 20 w 20"/>
                  <a:gd name="T13" fmla="*/ 0 h 175"/>
                  <a:gd name="T14" fmla="*/ 20 w 20"/>
                  <a:gd name="T15" fmla="*/ 26 h 175"/>
                  <a:gd name="T16" fmla="*/ 0 w 20"/>
                  <a:gd name="T17" fmla="*/ 26 h 175"/>
                  <a:gd name="T18" fmla="*/ 0 w 20"/>
                  <a:gd name="T1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5" extrusionOk="0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5"/>
                    </a:lnTo>
                    <a:lnTo>
                      <a:pt x="0" y="175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80" name="Freeform 282"/>
              <p:cNvSpPr/>
              <p:nvPr/>
            </p:nvSpPr>
            <p:spPr bwMode="auto">
              <a:xfrm>
                <a:off x="2140" y="989"/>
                <a:ext cx="35" cy="43"/>
              </a:xfrm>
              <a:custGeom>
                <a:avLst/>
                <a:gdLst>
                  <a:gd name="T0" fmla="*/ 105 w 105"/>
                  <a:gd name="T1" fmla="*/ 53 h 129"/>
                  <a:gd name="T2" fmla="*/ 105 w 105"/>
                  <a:gd name="T3" fmla="*/ 129 h 129"/>
                  <a:gd name="T4" fmla="*/ 85 w 105"/>
                  <a:gd name="T5" fmla="*/ 129 h 129"/>
                  <a:gd name="T6" fmla="*/ 85 w 105"/>
                  <a:gd name="T7" fmla="*/ 53 h 129"/>
                  <a:gd name="T8" fmla="*/ 84 w 105"/>
                  <a:gd name="T9" fmla="*/ 37 h 129"/>
                  <a:gd name="T10" fmla="*/ 78 w 105"/>
                  <a:gd name="T11" fmla="*/ 27 h 129"/>
                  <a:gd name="T12" fmla="*/ 69 w 105"/>
                  <a:gd name="T13" fmla="*/ 20 h 129"/>
                  <a:gd name="T14" fmla="*/ 56 w 105"/>
                  <a:gd name="T15" fmla="*/ 18 h 129"/>
                  <a:gd name="T16" fmla="*/ 42 w 105"/>
                  <a:gd name="T17" fmla="*/ 20 h 129"/>
                  <a:gd name="T18" fmla="*/ 30 w 105"/>
                  <a:gd name="T19" fmla="*/ 29 h 129"/>
                  <a:gd name="T20" fmla="*/ 22 w 105"/>
                  <a:gd name="T21" fmla="*/ 40 h 129"/>
                  <a:gd name="T22" fmla="*/ 20 w 105"/>
                  <a:gd name="T23" fmla="*/ 57 h 129"/>
                  <a:gd name="T24" fmla="*/ 20 w 105"/>
                  <a:gd name="T25" fmla="*/ 129 h 129"/>
                  <a:gd name="T26" fmla="*/ 0 w 105"/>
                  <a:gd name="T27" fmla="*/ 129 h 129"/>
                  <a:gd name="T28" fmla="*/ 0 w 105"/>
                  <a:gd name="T29" fmla="*/ 3 h 129"/>
                  <a:gd name="T30" fmla="*/ 20 w 105"/>
                  <a:gd name="T31" fmla="*/ 3 h 129"/>
                  <a:gd name="T32" fmla="*/ 20 w 105"/>
                  <a:gd name="T33" fmla="*/ 23 h 129"/>
                  <a:gd name="T34" fmla="*/ 29 w 105"/>
                  <a:gd name="T35" fmla="*/ 13 h 129"/>
                  <a:gd name="T36" fmla="*/ 38 w 105"/>
                  <a:gd name="T37" fmla="*/ 6 h 129"/>
                  <a:gd name="T38" fmla="*/ 49 w 105"/>
                  <a:gd name="T39" fmla="*/ 1 h 129"/>
                  <a:gd name="T40" fmla="*/ 62 w 105"/>
                  <a:gd name="T41" fmla="*/ 0 h 129"/>
                  <a:gd name="T42" fmla="*/ 72 w 105"/>
                  <a:gd name="T43" fmla="*/ 1 h 129"/>
                  <a:gd name="T44" fmla="*/ 88 w 105"/>
                  <a:gd name="T45" fmla="*/ 7 h 129"/>
                  <a:gd name="T46" fmla="*/ 94 w 105"/>
                  <a:gd name="T47" fmla="*/ 14 h 129"/>
                  <a:gd name="T48" fmla="*/ 104 w 105"/>
                  <a:gd name="T49" fmla="*/ 29 h 129"/>
                  <a:gd name="T50" fmla="*/ 105 w 105"/>
                  <a:gd name="T51" fmla="*/ 5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29" extrusionOk="0">
                    <a:moveTo>
                      <a:pt x="105" y="53"/>
                    </a:moveTo>
                    <a:lnTo>
                      <a:pt x="105" y="129"/>
                    </a:lnTo>
                    <a:lnTo>
                      <a:pt x="85" y="129"/>
                    </a:lnTo>
                    <a:lnTo>
                      <a:pt x="85" y="53"/>
                    </a:lnTo>
                    <a:lnTo>
                      <a:pt x="84" y="37"/>
                    </a:lnTo>
                    <a:lnTo>
                      <a:pt x="78" y="27"/>
                    </a:lnTo>
                    <a:lnTo>
                      <a:pt x="69" y="20"/>
                    </a:lnTo>
                    <a:lnTo>
                      <a:pt x="56" y="18"/>
                    </a:lnTo>
                    <a:lnTo>
                      <a:pt x="42" y="20"/>
                    </a:lnTo>
                    <a:lnTo>
                      <a:pt x="30" y="29"/>
                    </a:lnTo>
                    <a:lnTo>
                      <a:pt x="22" y="40"/>
                    </a:lnTo>
                    <a:lnTo>
                      <a:pt x="20" y="57"/>
                    </a:lnTo>
                    <a:lnTo>
                      <a:pt x="2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0" y="3"/>
                    </a:lnTo>
                    <a:lnTo>
                      <a:pt x="20" y="23"/>
                    </a:lnTo>
                    <a:lnTo>
                      <a:pt x="29" y="13"/>
                    </a:lnTo>
                    <a:lnTo>
                      <a:pt x="38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2" y="1"/>
                    </a:lnTo>
                    <a:lnTo>
                      <a:pt x="88" y="7"/>
                    </a:lnTo>
                    <a:lnTo>
                      <a:pt x="94" y="14"/>
                    </a:lnTo>
                    <a:lnTo>
                      <a:pt x="104" y="29"/>
                    </a:lnTo>
                    <a:lnTo>
                      <a:pt x="105" y="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81" name="Freeform 283"/>
              <p:cNvSpPr>
                <a:spLocks noEditPoints="1"/>
              </p:cNvSpPr>
              <p:nvPr/>
            </p:nvSpPr>
            <p:spPr bwMode="auto">
              <a:xfrm>
                <a:off x="2186" y="989"/>
                <a:ext cx="38" cy="59"/>
              </a:xfrm>
              <a:custGeom>
                <a:avLst/>
                <a:gdLst>
                  <a:gd name="T0" fmla="*/ 93 w 113"/>
                  <a:gd name="T1" fmla="*/ 65 h 177"/>
                  <a:gd name="T2" fmla="*/ 90 w 113"/>
                  <a:gd name="T3" fmla="*/ 44 h 177"/>
                  <a:gd name="T4" fmla="*/ 83 w 113"/>
                  <a:gd name="T5" fmla="*/ 30 h 177"/>
                  <a:gd name="T6" fmla="*/ 78 w 113"/>
                  <a:gd name="T7" fmla="*/ 24 h 177"/>
                  <a:gd name="T8" fmla="*/ 65 w 113"/>
                  <a:gd name="T9" fmla="*/ 18 h 177"/>
                  <a:gd name="T10" fmla="*/ 57 w 113"/>
                  <a:gd name="T11" fmla="*/ 17 h 177"/>
                  <a:gd name="T12" fmla="*/ 41 w 113"/>
                  <a:gd name="T13" fmla="*/ 20 h 177"/>
                  <a:gd name="T14" fmla="*/ 31 w 113"/>
                  <a:gd name="T15" fmla="*/ 30 h 177"/>
                  <a:gd name="T16" fmla="*/ 24 w 113"/>
                  <a:gd name="T17" fmla="*/ 44 h 177"/>
                  <a:gd name="T18" fmla="*/ 22 w 113"/>
                  <a:gd name="T19" fmla="*/ 65 h 177"/>
                  <a:gd name="T20" fmla="*/ 24 w 113"/>
                  <a:gd name="T21" fmla="*/ 85 h 177"/>
                  <a:gd name="T22" fmla="*/ 31 w 113"/>
                  <a:gd name="T23" fmla="*/ 99 h 177"/>
                  <a:gd name="T24" fmla="*/ 41 w 113"/>
                  <a:gd name="T25" fmla="*/ 109 h 177"/>
                  <a:gd name="T26" fmla="*/ 57 w 113"/>
                  <a:gd name="T27" fmla="*/ 112 h 177"/>
                  <a:gd name="T28" fmla="*/ 65 w 113"/>
                  <a:gd name="T29" fmla="*/ 111 h 177"/>
                  <a:gd name="T30" fmla="*/ 78 w 113"/>
                  <a:gd name="T31" fmla="*/ 105 h 177"/>
                  <a:gd name="T32" fmla="*/ 83 w 113"/>
                  <a:gd name="T33" fmla="*/ 99 h 177"/>
                  <a:gd name="T34" fmla="*/ 90 w 113"/>
                  <a:gd name="T35" fmla="*/ 85 h 177"/>
                  <a:gd name="T36" fmla="*/ 93 w 113"/>
                  <a:gd name="T37" fmla="*/ 65 h 177"/>
                  <a:gd name="T38" fmla="*/ 113 w 113"/>
                  <a:gd name="T39" fmla="*/ 114 h 177"/>
                  <a:gd name="T40" fmla="*/ 113 w 113"/>
                  <a:gd name="T41" fmla="*/ 129 h 177"/>
                  <a:gd name="T42" fmla="*/ 106 w 113"/>
                  <a:gd name="T43" fmla="*/ 152 h 177"/>
                  <a:gd name="T44" fmla="*/ 98 w 113"/>
                  <a:gd name="T45" fmla="*/ 161 h 177"/>
                  <a:gd name="T46" fmla="*/ 91 w 113"/>
                  <a:gd name="T47" fmla="*/ 168 h 177"/>
                  <a:gd name="T48" fmla="*/ 68 w 113"/>
                  <a:gd name="T49" fmla="*/ 177 h 177"/>
                  <a:gd name="T50" fmla="*/ 55 w 113"/>
                  <a:gd name="T51" fmla="*/ 177 h 177"/>
                  <a:gd name="T52" fmla="*/ 44 w 113"/>
                  <a:gd name="T53" fmla="*/ 177 h 177"/>
                  <a:gd name="T54" fmla="*/ 34 w 113"/>
                  <a:gd name="T55" fmla="*/ 175 h 177"/>
                  <a:gd name="T56" fmla="*/ 25 w 113"/>
                  <a:gd name="T57" fmla="*/ 174 h 177"/>
                  <a:gd name="T58" fmla="*/ 15 w 113"/>
                  <a:gd name="T59" fmla="*/ 170 h 177"/>
                  <a:gd name="T60" fmla="*/ 15 w 113"/>
                  <a:gd name="T61" fmla="*/ 150 h 177"/>
                  <a:gd name="T62" fmla="*/ 25 w 113"/>
                  <a:gd name="T63" fmla="*/ 155 h 177"/>
                  <a:gd name="T64" fmla="*/ 34 w 113"/>
                  <a:gd name="T65" fmla="*/ 158 h 177"/>
                  <a:gd name="T66" fmla="*/ 42 w 113"/>
                  <a:gd name="T67" fmla="*/ 160 h 177"/>
                  <a:gd name="T68" fmla="*/ 51 w 113"/>
                  <a:gd name="T69" fmla="*/ 160 h 177"/>
                  <a:gd name="T70" fmla="*/ 70 w 113"/>
                  <a:gd name="T71" fmla="*/ 158 h 177"/>
                  <a:gd name="T72" fmla="*/ 83 w 113"/>
                  <a:gd name="T73" fmla="*/ 150 h 177"/>
                  <a:gd name="T74" fmla="*/ 90 w 113"/>
                  <a:gd name="T75" fmla="*/ 137 h 177"/>
                  <a:gd name="T76" fmla="*/ 93 w 113"/>
                  <a:gd name="T77" fmla="*/ 118 h 177"/>
                  <a:gd name="T78" fmla="*/ 93 w 113"/>
                  <a:gd name="T79" fmla="*/ 106 h 177"/>
                  <a:gd name="T80" fmla="*/ 85 w 113"/>
                  <a:gd name="T81" fmla="*/ 116 h 177"/>
                  <a:gd name="T82" fmla="*/ 75 w 113"/>
                  <a:gd name="T83" fmla="*/ 124 h 177"/>
                  <a:gd name="T84" fmla="*/ 65 w 113"/>
                  <a:gd name="T85" fmla="*/ 128 h 177"/>
                  <a:gd name="T86" fmla="*/ 52 w 113"/>
                  <a:gd name="T87" fmla="*/ 129 h 177"/>
                  <a:gd name="T88" fmla="*/ 41 w 113"/>
                  <a:gd name="T89" fmla="*/ 128 h 177"/>
                  <a:gd name="T90" fmla="*/ 22 w 113"/>
                  <a:gd name="T91" fmla="*/ 119 h 177"/>
                  <a:gd name="T92" fmla="*/ 15 w 113"/>
                  <a:gd name="T93" fmla="*/ 112 h 177"/>
                  <a:gd name="T94" fmla="*/ 8 w 113"/>
                  <a:gd name="T95" fmla="*/ 102 h 177"/>
                  <a:gd name="T96" fmla="*/ 0 w 113"/>
                  <a:gd name="T97" fmla="*/ 79 h 177"/>
                  <a:gd name="T98" fmla="*/ 0 w 113"/>
                  <a:gd name="T99" fmla="*/ 65 h 177"/>
                  <a:gd name="T100" fmla="*/ 0 w 113"/>
                  <a:gd name="T101" fmla="*/ 50 h 177"/>
                  <a:gd name="T102" fmla="*/ 8 w 113"/>
                  <a:gd name="T103" fmla="*/ 27 h 177"/>
                  <a:gd name="T104" fmla="*/ 15 w 113"/>
                  <a:gd name="T105" fmla="*/ 17 h 177"/>
                  <a:gd name="T106" fmla="*/ 22 w 113"/>
                  <a:gd name="T107" fmla="*/ 10 h 177"/>
                  <a:gd name="T108" fmla="*/ 41 w 113"/>
                  <a:gd name="T109" fmla="*/ 1 h 177"/>
                  <a:gd name="T110" fmla="*/ 52 w 113"/>
                  <a:gd name="T111" fmla="*/ 0 h 177"/>
                  <a:gd name="T112" fmla="*/ 65 w 113"/>
                  <a:gd name="T113" fmla="*/ 1 h 177"/>
                  <a:gd name="T114" fmla="*/ 75 w 113"/>
                  <a:gd name="T115" fmla="*/ 6 h 177"/>
                  <a:gd name="T116" fmla="*/ 85 w 113"/>
                  <a:gd name="T117" fmla="*/ 13 h 177"/>
                  <a:gd name="T118" fmla="*/ 93 w 113"/>
                  <a:gd name="T119" fmla="*/ 23 h 177"/>
                  <a:gd name="T120" fmla="*/ 93 w 113"/>
                  <a:gd name="T121" fmla="*/ 3 h 177"/>
                  <a:gd name="T122" fmla="*/ 113 w 113"/>
                  <a:gd name="T123" fmla="*/ 3 h 177"/>
                  <a:gd name="T124" fmla="*/ 113 w 113"/>
                  <a:gd name="T125" fmla="*/ 11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3" h="177" extrusionOk="0">
                    <a:moveTo>
                      <a:pt x="93" y="65"/>
                    </a:moveTo>
                    <a:lnTo>
                      <a:pt x="90" y="44"/>
                    </a:lnTo>
                    <a:lnTo>
                      <a:pt x="83" y="30"/>
                    </a:lnTo>
                    <a:lnTo>
                      <a:pt x="78" y="24"/>
                    </a:lnTo>
                    <a:lnTo>
                      <a:pt x="65" y="18"/>
                    </a:lnTo>
                    <a:lnTo>
                      <a:pt x="57" y="17"/>
                    </a:lnTo>
                    <a:lnTo>
                      <a:pt x="41" y="20"/>
                    </a:lnTo>
                    <a:lnTo>
                      <a:pt x="31" y="30"/>
                    </a:lnTo>
                    <a:lnTo>
                      <a:pt x="24" y="44"/>
                    </a:lnTo>
                    <a:lnTo>
                      <a:pt x="22" y="65"/>
                    </a:lnTo>
                    <a:lnTo>
                      <a:pt x="24" y="85"/>
                    </a:lnTo>
                    <a:lnTo>
                      <a:pt x="31" y="99"/>
                    </a:lnTo>
                    <a:lnTo>
                      <a:pt x="41" y="109"/>
                    </a:lnTo>
                    <a:lnTo>
                      <a:pt x="57" y="112"/>
                    </a:lnTo>
                    <a:lnTo>
                      <a:pt x="65" y="111"/>
                    </a:lnTo>
                    <a:lnTo>
                      <a:pt x="78" y="105"/>
                    </a:lnTo>
                    <a:lnTo>
                      <a:pt x="83" y="99"/>
                    </a:lnTo>
                    <a:lnTo>
                      <a:pt x="90" y="85"/>
                    </a:lnTo>
                    <a:lnTo>
                      <a:pt x="93" y="65"/>
                    </a:lnTo>
                    <a:close/>
                    <a:moveTo>
                      <a:pt x="113" y="114"/>
                    </a:moveTo>
                    <a:lnTo>
                      <a:pt x="113" y="129"/>
                    </a:lnTo>
                    <a:lnTo>
                      <a:pt x="106" y="152"/>
                    </a:lnTo>
                    <a:lnTo>
                      <a:pt x="98" y="161"/>
                    </a:lnTo>
                    <a:lnTo>
                      <a:pt x="91" y="168"/>
                    </a:lnTo>
                    <a:lnTo>
                      <a:pt x="68" y="177"/>
                    </a:lnTo>
                    <a:lnTo>
                      <a:pt x="55" y="177"/>
                    </a:lnTo>
                    <a:lnTo>
                      <a:pt x="44" y="177"/>
                    </a:lnTo>
                    <a:lnTo>
                      <a:pt x="34" y="175"/>
                    </a:lnTo>
                    <a:lnTo>
                      <a:pt x="25" y="174"/>
                    </a:lnTo>
                    <a:lnTo>
                      <a:pt x="15" y="170"/>
                    </a:lnTo>
                    <a:lnTo>
                      <a:pt x="15" y="150"/>
                    </a:lnTo>
                    <a:lnTo>
                      <a:pt x="25" y="155"/>
                    </a:lnTo>
                    <a:lnTo>
                      <a:pt x="34" y="158"/>
                    </a:lnTo>
                    <a:lnTo>
                      <a:pt x="42" y="160"/>
                    </a:lnTo>
                    <a:lnTo>
                      <a:pt x="51" y="160"/>
                    </a:lnTo>
                    <a:lnTo>
                      <a:pt x="70" y="158"/>
                    </a:lnTo>
                    <a:lnTo>
                      <a:pt x="83" y="150"/>
                    </a:lnTo>
                    <a:lnTo>
                      <a:pt x="90" y="137"/>
                    </a:lnTo>
                    <a:lnTo>
                      <a:pt x="93" y="118"/>
                    </a:lnTo>
                    <a:lnTo>
                      <a:pt x="93" y="106"/>
                    </a:lnTo>
                    <a:lnTo>
                      <a:pt x="85" y="116"/>
                    </a:lnTo>
                    <a:lnTo>
                      <a:pt x="75" y="124"/>
                    </a:lnTo>
                    <a:lnTo>
                      <a:pt x="65" y="128"/>
                    </a:lnTo>
                    <a:lnTo>
                      <a:pt x="52" y="129"/>
                    </a:lnTo>
                    <a:lnTo>
                      <a:pt x="41" y="128"/>
                    </a:lnTo>
                    <a:lnTo>
                      <a:pt x="22" y="119"/>
                    </a:lnTo>
                    <a:lnTo>
                      <a:pt x="15" y="112"/>
                    </a:lnTo>
                    <a:lnTo>
                      <a:pt x="8" y="102"/>
                    </a:lnTo>
                    <a:lnTo>
                      <a:pt x="0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7"/>
                    </a:lnTo>
                    <a:lnTo>
                      <a:pt x="15" y="17"/>
                    </a:lnTo>
                    <a:lnTo>
                      <a:pt x="22" y="10"/>
                    </a:lnTo>
                    <a:lnTo>
                      <a:pt x="41" y="1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75" y="6"/>
                    </a:lnTo>
                    <a:lnTo>
                      <a:pt x="85" y="13"/>
                    </a:lnTo>
                    <a:lnTo>
                      <a:pt x="93" y="23"/>
                    </a:lnTo>
                    <a:lnTo>
                      <a:pt x="93" y="3"/>
                    </a:lnTo>
                    <a:lnTo>
                      <a:pt x="113" y="3"/>
                    </a:lnTo>
                    <a:lnTo>
                      <a:pt x="113" y="1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82" name="Freeform 284"/>
              <p:cNvSpPr/>
              <p:nvPr/>
            </p:nvSpPr>
            <p:spPr bwMode="auto">
              <a:xfrm>
                <a:off x="1684" y="1074"/>
                <a:ext cx="26" cy="54"/>
              </a:xfrm>
              <a:custGeom>
                <a:avLst/>
                <a:gdLst>
                  <a:gd name="T0" fmla="*/ 36 w 78"/>
                  <a:gd name="T1" fmla="*/ 0 h 162"/>
                  <a:gd name="T2" fmla="*/ 36 w 78"/>
                  <a:gd name="T3" fmla="*/ 36 h 162"/>
                  <a:gd name="T4" fmla="*/ 78 w 78"/>
                  <a:gd name="T5" fmla="*/ 36 h 162"/>
                  <a:gd name="T6" fmla="*/ 78 w 78"/>
                  <a:gd name="T7" fmla="*/ 52 h 162"/>
                  <a:gd name="T8" fmla="*/ 36 w 78"/>
                  <a:gd name="T9" fmla="*/ 52 h 162"/>
                  <a:gd name="T10" fmla="*/ 36 w 78"/>
                  <a:gd name="T11" fmla="*/ 121 h 162"/>
                  <a:gd name="T12" fmla="*/ 36 w 78"/>
                  <a:gd name="T13" fmla="*/ 134 h 162"/>
                  <a:gd name="T14" fmla="*/ 40 w 78"/>
                  <a:gd name="T15" fmla="*/ 141 h 162"/>
                  <a:gd name="T16" fmla="*/ 44 w 78"/>
                  <a:gd name="T17" fmla="*/ 144 h 162"/>
                  <a:gd name="T18" fmla="*/ 56 w 78"/>
                  <a:gd name="T19" fmla="*/ 145 h 162"/>
                  <a:gd name="T20" fmla="*/ 78 w 78"/>
                  <a:gd name="T21" fmla="*/ 145 h 162"/>
                  <a:gd name="T22" fmla="*/ 78 w 78"/>
                  <a:gd name="T23" fmla="*/ 162 h 162"/>
                  <a:gd name="T24" fmla="*/ 56 w 78"/>
                  <a:gd name="T25" fmla="*/ 162 h 162"/>
                  <a:gd name="T26" fmla="*/ 36 w 78"/>
                  <a:gd name="T27" fmla="*/ 161 h 162"/>
                  <a:gd name="T28" fmla="*/ 24 w 78"/>
                  <a:gd name="T29" fmla="*/ 154 h 162"/>
                  <a:gd name="T30" fmla="*/ 16 w 78"/>
                  <a:gd name="T31" fmla="*/ 142 h 162"/>
                  <a:gd name="T32" fmla="*/ 14 w 78"/>
                  <a:gd name="T33" fmla="*/ 121 h 162"/>
                  <a:gd name="T34" fmla="*/ 14 w 78"/>
                  <a:gd name="T35" fmla="*/ 52 h 162"/>
                  <a:gd name="T36" fmla="*/ 0 w 78"/>
                  <a:gd name="T37" fmla="*/ 52 h 162"/>
                  <a:gd name="T38" fmla="*/ 0 w 78"/>
                  <a:gd name="T39" fmla="*/ 36 h 162"/>
                  <a:gd name="T40" fmla="*/ 14 w 78"/>
                  <a:gd name="T41" fmla="*/ 36 h 162"/>
                  <a:gd name="T42" fmla="*/ 14 w 78"/>
                  <a:gd name="T43" fmla="*/ 0 h 162"/>
                  <a:gd name="T44" fmla="*/ 36 w 78"/>
                  <a:gd name="T4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" h="162" extrusionOk="0">
                    <a:moveTo>
                      <a:pt x="36" y="0"/>
                    </a:moveTo>
                    <a:lnTo>
                      <a:pt x="36" y="36"/>
                    </a:lnTo>
                    <a:lnTo>
                      <a:pt x="78" y="36"/>
                    </a:lnTo>
                    <a:lnTo>
                      <a:pt x="78" y="52"/>
                    </a:lnTo>
                    <a:lnTo>
                      <a:pt x="36" y="52"/>
                    </a:lnTo>
                    <a:lnTo>
                      <a:pt x="36" y="121"/>
                    </a:lnTo>
                    <a:lnTo>
                      <a:pt x="36" y="134"/>
                    </a:lnTo>
                    <a:lnTo>
                      <a:pt x="40" y="141"/>
                    </a:lnTo>
                    <a:lnTo>
                      <a:pt x="44" y="144"/>
                    </a:lnTo>
                    <a:lnTo>
                      <a:pt x="56" y="145"/>
                    </a:lnTo>
                    <a:lnTo>
                      <a:pt x="78" y="145"/>
                    </a:lnTo>
                    <a:lnTo>
                      <a:pt x="78" y="162"/>
                    </a:lnTo>
                    <a:lnTo>
                      <a:pt x="56" y="162"/>
                    </a:lnTo>
                    <a:lnTo>
                      <a:pt x="36" y="161"/>
                    </a:lnTo>
                    <a:lnTo>
                      <a:pt x="24" y="154"/>
                    </a:lnTo>
                    <a:lnTo>
                      <a:pt x="16" y="142"/>
                    </a:lnTo>
                    <a:lnTo>
                      <a:pt x="14" y="121"/>
                    </a:lnTo>
                    <a:lnTo>
                      <a:pt x="14" y="52"/>
                    </a:lnTo>
                    <a:lnTo>
                      <a:pt x="0" y="52"/>
                    </a:lnTo>
                    <a:lnTo>
                      <a:pt x="0" y="36"/>
                    </a:lnTo>
                    <a:lnTo>
                      <a:pt x="14" y="36"/>
                    </a:lnTo>
                    <a:lnTo>
                      <a:pt x="14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83" name="Freeform 285"/>
              <p:cNvSpPr>
                <a:spLocks noEditPoints="1"/>
              </p:cNvSpPr>
              <p:nvPr/>
            </p:nvSpPr>
            <p:spPr bwMode="auto">
              <a:xfrm>
                <a:off x="1716" y="1085"/>
                <a:ext cx="39" cy="44"/>
              </a:xfrm>
              <a:custGeom>
                <a:avLst/>
                <a:gdLst>
                  <a:gd name="T0" fmla="*/ 117 w 117"/>
                  <a:gd name="T1" fmla="*/ 60 h 132"/>
                  <a:gd name="T2" fmla="*/ 117 w 117"/>
                  <a:gd name="T3" fmla="*/ 70 h 132"/>
                  <a:gd name="T4" fmla="*/ 22 w 117"/>
                  <a:gd name="T5" fmla="*/ 70 h 132"/>
                  <a:gd name="T6" fmla="*/ 25 w 117"/>
                  <a:gd name="T7" fmla="*/ 91 h 132"/>
                  <a:gd name="T8" fmla="*/ 35 w 117"/>
                  <a:gd name="T9" fmla="*/ 103 h 132"/>
                  <a:gd name="T10" fmla="*/ 48 w 117"/>
                  <a:gd name="T11" fmla="*/ 114 h 132"/>
                  <a:gd name="T12" fmla="*/ 67 w 117"/>
                  <a:gd name="T13" fmla="*/ 115 h 132"/>
                  <a:gd name="T14" fmla="*/ 78 w 117"/>
                  <a:gd name="T15" fmla="*/ 115 h 132"/>
                  <a:gd name="T16" fmla="*/ 90 w 117"/>
                  <a:gd name="T17" fmla="*/ 112 h 132"/>
                  <a:gd name="T18" fmla="*/ 101 w 117"/>
                  <a:gd name="T19" fmla="*/ 108 h 132"/>
                  <a:gd name="T20" fmla="*/ 113 w 117"/>
                  <a:gd name="T21" fmla="*/ 103 h 132"/>
                  <a:gd name="T22" fmla="*/ 113 w 117"/>
                  <a:gd name="T23" fmla="*/ 122 h 132"/>
                  <a:gd name="T24" fmla="*/ 101 w 117"/>
                  <a:gd name="T25" fmla="*/ 127 h 132"/>
                  <a:gd name="T26" fmla="*/ 90 w 117"/>
                  <a:gd name="T27" fmla="*/ 129 h 132"/>
                  <a:gd name="T28" fmla="*/ 78 w 117"/>
                  <a:gd name="T29" fmla="*/ 132 h 132"/>
                  <a:gd name="T30" fmla="*/ 65 w 117"/>
                  <a:gd name="T31" fmla="*/ 132 h 132"/>
                  <a:gd name="T32" fmla="*/ 51 w 117"/>
                  <a:gd name="T33" fmla="*/ 132 h 132"/>
                  <a:gd name="T34" fmla="*/ 28 w 117"/>
                  <a:gd name="T35" fmla="*/ 122 h 132"/>
                  <a:gd name="T36" fmla="*/ 18 w 117"/>
                  <a:gd name="T37" fmla="*/ 115 h 132"/>
                  <a:gd name="T38" fmla="*/ 10 w 117"/>
                  <a:gd name="T39" fmla="*/ 105 h 132"/>
                  <a:gd name="T40" fmla="*/ 0 w 117"/>
                  <a:gd name="T41" fmla="*/ 82 h 132"/>
                  <a:gd name="T42" fmla="*/ 0 w 117"/>
                  <a:gd name="T43" fmla="*/ 67 h 132"/>
                  <a:gd name="T44" fmla="*/ 0 w 117"/>
                  <a:gd name="T45" fmla="*/ 53 h 132"/>
                  <a:gd name="T46" fmla="*/ 9 w 117"/>
                  <a:gd name="T47" fmla="*/ 29 h 132"/>
                  <a:gd name="T48" fmla="*/ 18 w 117"/>
                  <a:gd name="T49" fmla="*/ 19 h 132"/>
                  <a:gd name="T50" fmla="*/ 26 w 117"/>
                  <a:gd name="T51" fmla="*/ 10 h 132"/>
                  <a:gd name="T52" fmla="*/ 48 w 117"/>
                  <a:gd name="T53" fmla="*/ 1 h 132"/>
                  <a:gd name="T54" fmla="*/ 62 w 117"/>
                  <a:gd name="T55" fmla="*/ 0 h 132"/>
                  <a:gd name="T56" fmla="*/ 74 w 117"/>
                  <a:gd name="T57" fmla="*/ 1 h 132"/>
                  <a:gd name="T58" fmla="*/ 94 w 117"/>
                  <a:gd name="T59" fmla="*/ 8 h 132"/>
                  <a:gd name="T60" fmla="*/ 103 w 117"/>
                  <a:gd name="T61" fmla="*/ 17 h 132"/>
                  <a:gd name="T62" fmla="*/ 108 w 117"/>
                  <a:gd name="T63" fmla="*/ 26 h 132"/>
                  <a:gd name="T64" fmla="*/ 117 w 117"/>
                  <a:gd name="T65" fmla="*/ 47 h 132"/>
                  <a:gd name="T66" fmla="*/ 117 w 117"/>
                  <a:gd name="T67" fmla="*/ 60 h 132"/>
                  <a:gd name="T68" fmla="*/ 97 w 117"/>
                  <a:gd name="T69" fmla="*/ 55 h 132"/>
                  <a:gd name="T70" fmla="*/ 94 w 117"/>
                  <a:gd name="T71" fmla="*/ 39 h 132"/>
                  <a:gd name="T72" fmla="*/ 87 w 117"/>
                  <a:gd name="T73" fmla="*/ 27 h 132"/>
                  <a:gd name="T74" fmla="*/ 77 w 117"/>
                  <a:gd name="T75" fmla="*/ 20 h 132"/>
                  <a:gd name="T76" fmla="*/ 62 w 117"/>
                  <a:gd name="T77" fmla="*/ 17 h 132"/>
                  <a:gd name="T78" fmla="*/ 46 w 117"/>
                  <a:gd name="T79" fmla="*/ 20 h 132"/>
                  <a:gd name="T80" fmla="*/ 35 w 117"/>
                  <a:gd name="T81" fmla="*/ 27 h 132"/>
                  <a:gd name="T82" fmla="*/ 26 w 117"/>
                  <a:gd name="T83" fmla="*/ 39 h 132"/>
                  <a:gd name="T84" fmla="*/ 22 w 117"/>
                  <a:gd name="T85" fmla="*/ 55 h 132"/>
                  <a:gd name="T86" fmla="*/ 97 w 117"/>
                  <a:gd name="T87" fmla="*/ 5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2" extrusionOk="0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5" y="91"/>
                    </a:lnTo>
                    <a:lnTo>
                      <a:pt x="35" y="103"/>
                    </a:lnTo>
                    <a:lnTo>
                      <a:pt x="48" y="114"/>
                    </a:lnTo>
                    <a:lnTo>
                      <a:pt x="67" y="115"/>
                    </a:lnTo>
                    <a:lnTo>
                      <a:pt x="78" y="115"/>
                    </a:lnTo>
                    <a:lnTo>
                      <a:pt x="90" y="112"/>
                    </a:lnTo>
                    <a:lnTo>
                      <a:pt x="101" y="108"/>
                    </a:lnTo>
                    <a:lnTo>
                      <a:pt x="113" y="103"/>
                    </a:lnTo>
                    <a:lnTo>
                      <a:pt x="113" y="122"/>
                    </a:lnTo>
                    <a:lnTo>
                      <a:pt x="101" y="127"/>
                    </a:lnTo>
                    <a:lnTo>
                      <a:pt x="90" y="129"/>
                    </a:lnTo>
                    <a:lnTo>
                      <a:pt x="78" y="132"/>
                    </a:lnTo>
                    <a:lnTo>
                      <a:pt x="65" y="132"/>
                    </a:lnTo>
                    <a:lnTo>
                      <a:pt x="51" y="132"/>
                    </a:lnTo>
                    <a:lnTo>
                      <a:pt x="28" y="122"/>
                    </a:lnTo>
                    <a:lnTo>
                      <a:pt x="18" y="115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9" y="29"/>
                    </a:lnTo>
                    <a:lnTo>
                      <a:pt x="18" y="19"/>
                    </a:lnTo>
                    <a:lnTo>
                      <a:pt x="26" y="10"/>
                    </a:lnTo>
                    <a:lnTo>
                      <a:pt x="48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94" y="8"/>
                    </a:lnTo>
                    <a:lnTo>
                      <a:pt x="103" y="17"/>
                    </a:lnTo>
                    <a:lnTo>
                      <a:pt x="108" y="26"/>
                    </a:lnTo>
                    <a:lnTo>
                      <a:pt x="117" y="47"/>
                    </a:lnTo>
                    <a:lnTo>
                      <a:pt x="117" y="60"/>
                    </a:lnTo>
                    <a:close/>
                    <a:moveTo>
                      <a:pt x="97" y="55"/>
                    </a:moveTo>
                    <a:lnTo>
                      <a:pt x="94" y="39"/>
                    </a:lnTo>
                    <a:lnTo>
                      <a:pt x="87" y="27"/>
                    </a:lnTo>
                    <a:lnTo>
                      <a:pt x="77" y="20"/>
                    </a:lnTo>
                    <a:lnTo>
                      <a:pt x="62" y="17"/>
                    </a:lnTo>
                    <a:lnTo>
                      <a:pt x="46" y="20"/>
                    </a:lnTo>
                    <a:lnTo>
                      <a:pt x="35" y="27"/>
                    </a:lnTo>
                    <a:lnTo>
                      <a:pt x="26" y="39"/>
                    </a:lnTo>
                    <a:lnTo>
                      <a:pt x="22" y="55"/>
                    </a:lnTo>
                    <a:lnTo>
                      <a:pt x="97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84" name="Freeform 286"/>
              <p:cNvSpPr>
                <a:spLocks noEditPoints="1"/>
              </p:cNvSpPr>
              <p:nvPr/>
            </p:nvSpPr>
            <p:spPr bwMode="auto">
              <a:xfrm>
                <a:off x="1764" y="1085"/>
                <a:ext cx="35" cy="44"/>
              </a:xfrm>
              <a:custGeom>
                <a:avLst/>
                <a:gdLst>
                  <a:gd name="T0" fmla="*/ 65 w 107"/>
                  <a:gd name="T1" fmla="*/ 66 h 132"/>
                  <a:gd name="T2" fmla="*/ 43 w 107"/>
                  <a:gd name="T3" fmla="*/ 66 h 132"/>
                  <a:gd name="T4" fmla="*/ 30 w 107"/>
                  <a:gd name="T5" fmla="*/ 72 h 132"/>
                  <a:gd name="T6" fmla="*/ 23 w 107"/>
                  <a:gd name="T7" fmla="*/ 79 h 132"/>
                  <a:gd name="T8" fmla="*/ 22 w 107"/>
                  <a:gd name="T9" fmla="*/ 91 h 132"/>
                  <a:gd name="T10" fmla="*/ 22 w 107"/>
                  <a:gd name="T11" fmla="*/ 102 h 132"/>
                  <a:gd name="T12" fmla="*/ 29 w 107"/>
                  <a:gd name="T13" fmla="*/ 109 h 132"/>
                  <a:gd name="T14" fmla="*/ 36 w 107"/>
                  <a:gd name="T15" fmla="*/ 114 h 132"/>
                  <a:gd name="T16" fmla="*/ 48 w 107"/>
                  <a:gd name="T17" fmla="*/ 115 h 132"/>
                  <a:gd name="T18" fmla="*/ 63 w 107"/>
                  <a:gd name="T19" fmla="*/ 114 h 132"/>
                  <a:gd name="T20" fmla="*/ 75 w 107"/>
                  <a:gd name="T21" fmla="*/ 103 h 132"/>
                  <a:gd name="T22" fmla="*/ 85 w 107"/>
                  <a:gd name="T23" fmla="*/ 89 h 132"/>
                  <a:gd name="T24" fmla="*/ 87 w 107"/>
                  <a:gd name="T25" fmla="*/ 70 h 132"/>
                  <a:gd name="T26" fmla="*/ 87 w 107"/>
                  <a:gd name="T27" fmla="*/ 66 h 132"/>
                  <a:gd name="T28" fmla="*/ 65 w 107"/>
                  <a:gd name="T29" fmla="*/ 66 h 132"/>
                  <a:gd name="T30" fmla="*/ 107 w 107"/>
                  <a:gd name="T31" fmla="*/ 57 h 132"/>
                  <a:gd name="T32" fmla="*/ 107 w 107"/>
                  <a:gd name="T33" fmla="*/ 129 h 132"/>
                  <a:gd name="T34" fmla="*/ 87 w 107"/>
                  <a:gd name="T35" fmla="*/ 129 h 132"/>
                  <a:gd name="T36" fmla="*/ 87 w 107"/>
                  <a:gd name="T37" fmla="*/ 111 h 132"/>
                  <a:gd name="T38" fmla="*/ 78 w 107"/>
                  <a:gd name="T39" fmla="*/ 121 h 132"/>
                  <a:gd name="T40" fmla="*/ 68 w 107"/>
                  <a:gd name="T41" fmla="*/ 127 h 132"/>
                  <a:gd name="T42" fmla="*/ 58 w 107"/>
                  <a:gd name="T43" fmla="*/ 131 h 132"/>
                  <a:gd name="T44" fmla="*/ 42 w 107"/>
                  <a:gd name="T45" fmla="*/ 132 h 132"/>
                  <a:gd name="T46" fmla="*/ 25 w 107"/>
                  <a:gd name="T47" fmla="*/ 131 h 132"/>
                  <a:gd name="T48" fmla="*/ 12 w 107"/>
                  <a:gd name="T49" fmla="*/ 122 h 132"/>
                  <a:gd name="T50" fmla="*/ 3 w 107"/>
                  <a:gd name="T51" fmla="*/ 109 h 132"/>
                  <a:gd name="T52" fmla="*/ 0 w 107"/>
                  <a:gd name="T53" fmla="*/ 92 h 132"/>
                  <a:gd name="T54" fmla="*/ 2 w 107"/>
                  <a:gd name="T55" fmla="*/ 82 h 132"/>
                  <a:gd name="T56" fmla="*/ 9 w 107"/>
                  <a:gd name="T57" fmla="*/ 66 h 132"/>
                  <a:gd name="T58" fmla="*/ 14 w 107"/>
                  <a:gd name="T59" fmla="*/ 60 h 132"/>
                  <a:gd name="T60" fmla="*/ 32 w 107"/>
                  <a:gd name="T61" fmla="*/ 52 h 132"/>
                  <a:gd name="T62" fmla="*/ 58 w 107"/>
                  <a:gd name="T63" fmla="*/ 50 h 132"/>
                  <a:gd name="T64" fmla="*/ 87 w 107"/>
                  <a:gd name="T65" fmla="*/ 50 h 132"/>
                  <a:gd name="T66" fmla="*/ 87 w 107"/>
                  <a:gd name="T67" fmla="*/ 47 h 132"/>
                  <a:gd name="T68" fmla="*/ 85 w 107"/>
                  <a:gd name="T69" fmla="*/ 34 h 132"/>
                  <a:gd name="T70" fmla="*/ 76 w 107"/>
                  <a:gd name="T71" fmla="*/ 26 h 132"/>
                  <a:gd name="T72" fmla="*/ 66 w 107"/>
                  <a:gd name="T73" fmla="*/ 19 h 132"/>
                  <a:gd name="T74" fmla="*/ 51 w 107"/>
                  <a:gd name="T75" fmla="*/ 17 h 132"/>
                  <a:gd name="T76" fmla="*/ 39 w 107"/>
                  <a:gd name="T77" fmla="*/ 19 h 132"/>
                  <a:gd name="T78" fmla="*/ 29 w 107"/>
                  <a:gd name="T79" fmla="*/ 20 h 132"/>
                  <a:gd name="T80" fmla="*/ 19 w 107"/>
                  <a:gd name="T81" fmla="*/ 23 h 132"/>
                  <a:gd name="T82" fmla="*/ 10 w 107"/>
                  <a:gd name="T83" fmla="*/ 29 h 132"/>
                  <a:gd name="T84" fmla="*/ 10 w 107"/>
                  <a:gd name="T85" fmla="*/ 8 h 132"/>
                  <a:gd name="T86" fmla="*/ 20 w 107"/>
                  <a:gd name="T87" fmla="*/ 6 h 132"/>
                  <a:gd name="T88" fmla="*/ 32 w 107"/>
                  <a:gd name="T89" fmla="*/ 3 h 132"/>
                  <a:gd name="T90" fmla="*/ 42 w 107"/>
                  <a:gd name="T91" fmla="*/ 0 h 132"/>
                  <a:gd name="T92" fmla="*/ 52 w 107"/>
                  <a:gd name="T93" fmla="*/ 0 h 132"/>
                  <a:gd name="T94" fmla="*/ 65 w 107"/>
                  <a:gd name="T95" fmla="*/ 1 h 132"/>
                  <a:gd name="T96" fmla="*/ 87 w 107"/>
                  <a:gd name="T97" fmla="*/ 8 h 132"/>
                  <a:gd name="T98" fmla="*/ 94 w 107"/>
                  <a:gd name="T99" fmla="*/ 14 h 132"/>
                  <a:gd name="T100" fmla="*/ 100 w 107"/>
                  <a:gd name="T101" fmla="*/ 21 h 132"/>
                  <a:gd name="T102" fmla="*/ 107 w 107"/>
                  <a:gd name="T103" fmla="*/ 43 h 132"/>
                  <a:gd name="T104" fmla="*/ 107 w 107"/>
                  <a:gd name="T105" fmla="*/ 5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132" extrusionOk="0">
                    <a:moveTo>
                      <a:pt x="65" y="66"/>
                    </a:moveTo>
                    <a:lnTo>
                      <a:pt x="43" y="66"/>
                    </a:lnTo>
                    <a:lnTo>
                      <a:pt x="30" y="72"/>
                    </a:lnTo>
                    <a:lnTo>
                      <a:pt x="23" y="79"/>
                    </a:lnTo>
                    <a:lnTo>
                      <a:pt x="22" y="91"/>
                    </a:lnTo>
                    <a:lnTo>
                      <a:pt x="22" y="102"/>
                    </a:lnTo>
                    <a:lnTo>
                      <a:pt x="29" y="109"/>
                    </a:lnTo>
                    <a:lnTo>
                      <a:pt x="36" y="114"/>
                    </a:lnTo>
                    <a:lnTo>
                      <a:pt x="48" y="115"/>
                    </a:lnTo>
                    <a:lnTo>
                      <a:pt x="63" y="114"/>
                    </a:lnTo>
                    <a:lnTo>
                      <a:pt x="75" y="103"/>
                    </a:lnTo>
                    <a:lnTo>
                      <a:pt x="85" y="89"/>
                    </a:lnTo>
                    <a:lnTo>
                      <a:pt x="87" y="70"/>
                    </a:lnTo>
                    <a:lnTo>
                      <a:pt x="87" y="66"/>
                    </a:lnTo>
                    <a:lnTo>
                      <a:pt x="65" y="66"/>
                    </a:lnTo>
                    <a:close/>
                    <a:moveTo>
                      <a:pt x="107" y="57"/>
                    </a:moveTo>
                    <a:lnTo>
                      <a:pt x="107" y="129"/>
                    </a:lnTo>
                    <a:lnTo>
                      <a:pt x="87" y="129"/>
                    </a:lnTo>
                    <a:lnTo>
                      <a:pt x="87" y="111"/>
                    </a:lnTo>
                    <a:lnTo>
                      <a:pt x="78" y="121"/>
                    </a:lnTo>
                    <a:lnTo>
                      <a:pt x="68" y="127"/>
                    </a:lnTo>
                    <a:lnTo>
                      <a:pt x="58" y="131"/>
                    </a:lnTo>
                    <a:lnTo>
                      <a:pt x="42" y="132"/>
                    </a:lnTo>
                    <a:lnTo>
                      <a:pt x="25" y="131"/>
                    </a:lnTo>
                    <a:lnTo>
                      <a:pt x="12" y="122"/>
                    </a:lnTo>
                    <a:lnTo>
                      <a:pt x="3" y="109"/>
                    </a:lnTo>
                    <a:lnTo>
                      <a:pt x="0" y="92"/>
                    </a:lnTo>
                    <a:lnTo>
                      <a:pt x="2" y="82"/>
                    </a:lnTo>
                    <a:lnTo>
                      <a:pt x="9" y="66"/>
                    </a:lnTo>
                    <a:lnTo>
                      <a:pt x="14" y="60"/>
                    </a:lnTo>
                    <a:lnTo>
                      <a:pt x="32" y="52"/>
                    </a:lnTo>
                    <a:lnTo>
                      <a:pt x="58" y="50"/>
                    </a:lnTo>
                    <a:lnTo>
                      <a:pt x="87" y="50"/>
                    </a:lnTo>
                    <a:lnTo>
                      <a:pt x="87" y="47"/>
                    </a:lnTo>
                    <a:lnTo>
                      <a:pt x="85" y="34"/>
                    </a:lnTo>
                    <a:lnTo>
                      <a:pt x="76" y="26"/>
                    </a:lnTo>
                    <a:lnTo>
                      <a:pt x="66" y="19"/>
                    </a:lnTo>
                    <a:lnTo>
                      <a:pt x="51" y="17"/>
                    </a:lnTo>
                    <a:lnTo>
                      <a:pt x="39" y="19"/>
                    </a:lnTo>
                    <a:lnTo>
                      <a:pt x="29" y="20"/>
                    </a:lnTo>
                    <a:lnTo>
                      <a:pt x="19" y="23"/>
                    </a:lnTo>
                    <a:lnTo>
                      <a:pt x="10" y="29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32" y="3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5" y="1"/>
                    </a:lnTo>
                    <a:lnTo>
                      <a:pt x="87" y="8"/>
                    </a:lnTo>
                    <a:lnTo>
                      <a:pt x="94" y="14"/>
                    </a:lnTo>
                    <a:lnTo>
                      <a:pt x="100" y="21"/>
                    </a:lnTo>
                    <a:lnTo>
                      <a:pt x="107" y="43"/>
                    </a:lnTo>
                    <a:lnTo>
                      <a:pt x="10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85" name="Freeform 287"/>
              <p:cNvSpPr/>
              <p:nvPr/>
            </p:nvSpPr>
            <p:spPr bwMode="auto">
              <a:xfrm>
                <a:off x="1813" y="1085"/>
                <a:ext cx="62" cy="43"/>
              </a:xfrm>
              <a:custGeom>
                <a:avLst/>
                <a:gdLst>
                  <a:gd name="T0" fmla="*/ 99 w 184"/>
                  <a:gd name="T1" fmla="*/ 27 h 129"/>
                  <a:gd name="T2" fmla="*/ 108 w 184"/>
                  <a:gd name="T3" fmla="*/ 14 h 129"/>
                  <a:gd name="T4" fmla="*/ 118 w 184"/>
                  <a:gd name="T5" fmla="*/ 7 h 129"/>
                  <a:gd name="T6" fmla="*/ 129 w 184"/>
                  <a:gd name="T7" fmla="*/ 1 h 129"/>
                  <a:gd name="T8" fmla="*/ 142 w 184"/>
                  <a:gd name="T9" fmla="*/ 0 h 129"/>
                  <a:gd name="T10" fmla="*/ 152 w 184"/>
                  <a:gd name="T11" fmla="*/ 1 h 129"/>
                  <a:gd name="T12" fmla="*/ 168 w 184"/>
                  <a:gd name="T13" fmla="*/ 7 h 129"/>
                  <a:gd name="T14" fmla="*/ 174 w 184"/>
                  <a:gd name="T15" fmla="*/ 14 h 129"/>
                  <a:gd name="T16" fmla="*/ 183 w 184"/>
                  <a:gd name="T17" fmla="*/ 30 h 129"/>
                  <a:gd name="T18" fmla="*/ 184 w 184"/>
                  <a:gd name="T19" fmla="*/ 53 h 129"/>
                  <a:gd name="T20" fmla="*/ 184 w 184"/>
                  <a:gd name="T21" fmla="*/ 129 h 129"/>
                  <a:gd name="T22" fmla="*/ 164 w 184"/>
                  <a:gd name="T23" fmla="*/ 129 h 129"/>
                  <a:gd name="T24" fmla="*/ 164 w 184"/>
                  <a:gd name="T25" fmla="*/ 53 h 129"/>
                  <a:gd name="T26" fmla="*/ 162 w 184"/>
                  <a:gd name="T27" fmla="*/ 37 h 129"/>
                  <a:gd name="T28" fmla="*/ 157 w 184"/>
                  <a:gd name="T29" fmla="*/ 27 h 129"/>
                  <a:gd name="T30" fmla="*/ 149 w 184"/>
                  <a:gd name="T31" fmla="*/ 20 h 129"/>
                  <a:gd name="T32" fmla="*/ 136 w 184"/>
                  <a:gd name="T33" fmla="*/ 19 h 129"/>
                  <a:gd name="T34" fmla="*/ 122 w 184"/>
                  <a:gd name="T35" fmla="*/ 20 h 129"/>
                  <a:gd name="T36" fmla="*/ 112 w 184"/>
                  <a:gd name="T37" fmla="*/ 29 h 129"/>
                  <a:gd name="T38" fmla="*/ 103 w 184"/>
                  <a:gd name="T39" fmla="*/ 40 h 129"/>
                  <a:gd name="T40" fmla="*/ 102 w 184"/>
                  <a:gd name="T41" fmla="*/ 57 h 129"/>
                  <a:gd name="T42" fmla="*/ 102 w 184"/>
                  <a:gd name="T43" fmla="*/ 129 h 129"/>
                  <a:gd name="T44" fmla="*/ 82 w 184"/>
                  <a:gd name="T45" fmla="*/ 129 h 129"/>
                  <a:gd name="T46" fmla="*/ 82 w 184"/>
                  <a:gd name="T47" fmla="*/ 53 h 129"/>
                  <a:gd name="T48" fmla="*/ 80 w 184"/>
                  <a:gd name="T49" fmla="*/ 37 h 129"/>
                  <a:gd name="T50" fmla="*/ 74 w 184"/>
                  <a:gd name="T51" fmla="*/ 27 h 129"/>
                  <a:gd name="T52" fmla="*/ 67 w 184"/>
                  <a:gd name="T53" fmla="*/ 20 h 129"/>
                  <a:gd name="T54" fmla="*/ 56 w 184"/>
                  <a:gd name="T55" fmla="*/ 19 h 129"/>
                  <a:gd name="T56" fmla="*/ 40 w 184"/>
                  <a:gd name="T57" fmla="*/ 20 h 129"/>
                  <a:gd name="T58" fmla="*/ 30 w 184"/>
                  <a:gd name="T59" fmla="*/ 29 h 129"/>
                  <a:gd name="T60" fmla="*/ 23 w 184"/>
                  <a:gd name="T61" fmla="*/ 42 h 129"/>
                  <a:gd name="T62" fmla="*/ 21 w 184"/>
                  <a:gd name="T63" fmla="*/ 57 h 129"/>
                  <a:gd name="T64" fmla="*/ 21 w 184"/>
                  <a:gd name="T65" fmla="*/ 129 h 129"/>
                  <a:gd name="T66" fmla="*/ 0 w 184"/>
                  <a:gd name="T67" fmla="*/ 129 h 129"/>
                  <a:gd name="T68" fmla="*/ 0 w 184"/>
                  <a:gd name="T69" fmla="*/ 3 h 129"/>
                  <a:gd name="T70" fmla="*/ 21 w 184"/>
                  <a:gd name="T71" fmla="*/ 3 h 129"/>
                  <a:gd name="T72" fmla="*/ 21 w 184"/>
                  <a:gd name="T73" fmla="*/ 23 h 129"/>
                  <a:gd name="T74" fmla="*/ 28 w 184"/>
                  <a:gd name="T75" fmla="*/ 13 h 129"/>
                  <a:gd name="T76" fmla="*/ 37 w 184"/>
                  <a:gd name="T77" fmla="*/ 6 h 129"/>
                  <a:gd name="T78" fmla="*/ 49 w 184"/>
                  <a:gd name="T79" fmla="*/ 1 h 129"/>
                  <a:gd name="T80" fmla="*/ 62 w 184"/>
                  <a:gd name="T81" fmla="*/ 0 h 129"/>
                  <a:gd name="T82" fmla="*/ 74 w 184"/>
                  <a:gd name="T83" fmla="*/ 1 h 129"/>
                  <a:gd name="T84" fmla="*/ 85 w 184"/>
                  <a:gd name="T85" fmla="*/ 7 h 129"/>
                  <a:gd name="T86" fmla="*/ 93 w 184"/>
                  <a:gd name="T87" fmla="*/ 16 h 129"/>
                  <a:gd name="T88" fmla="*/ 99 w 184"/>
                  <a:gd name="T89" fmla="*/ 2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4" h="129" extrusionOk="0">
                    <a:moveTo>
                      <a:pt x="99" y="27"/>
                    </a:moveTo>
                    <a:lnTo>
                      <a:pt x="108" y="14"/>
                    </a:lnTo>
                    <a:lnTo>
                      <a:pt x="118" y="7"/>
                    </a:lnTo>
                    <a:lnTo>
                      <a:pt x="129" y="1"/>
                    </a:lnTo>
                    <a:lnTo>
                      <a:pt x="142" y="0"/>
                    </a:lnTo>
                    <a:lnTo>
                      <a:pt x="152" y="1"/>
                    </a:lnTo>
                    <a:lnTo>
                      <a:pt x="168" y="7"/>
                    </a:lnTo>
                    <a:lnTo>
                      <a:pt x="174" y="14"/>
                    </a:lnTo>
                    <a:lnTo>
                      <a:pt x="183" y="30"/>
                    </a:lnTo>
                    <a:lnTo>
                      <a:pt x="184" y="53"/>
                    </a:lnTo>
                    <a:lnTo>
                      <a:pt x="184" y="129"/>
                    </a:lnTo>
                    <a:lnTo>
                      <a:pt x="164" y="129"/>
                    </a:lnTo>
                    <a:lnTo>
                      <a:pt x="164" y="53"/>
                    </a:lnTo>
                    <a:lnTo>
                      <a:pt x="162" y="37"/>
                    </a:lnTo>
                    <a:lnTo>
                      <a:pt x="157" y="27"/>
                    </a:lnTo>
                    <a:lnTo>
                      <a:pt x="149" y="20"/>
                    </a:lnTo>
                    <a:lnTo>
                      <a:pt x="136" y="19"/>
                    </a:lnTo>
                    <a:lnTo>
                      <a:pt x="122" y="20"/>
                    </a:lnTo>
                    <a:lnTo>
                      <a:pt x="112" y="29"/>
                    </a:lnTo>
                    <a:lnTo>
                      <a:pt x="103" y="40"/>
                    </a:lnTo>
                    <a:lnTo>
                      <a:pt x="102" y="57"/>
                    </a:lnTo>
                    <a:lnTo>
                      <a:pt x="102" y="129"/>
                    </a:lnTo>
                    <a:lnTo>
                      <a:pt x="82" y="129"/>
                    </a:lnTo>
                    <a:lnTo>
                      <a:pt x="82" y="53"/>
                    </a:lnTo>
                    <a:lnTo>
                      <a:pt x="80" y="37"/>
                    </a:lnTo>
                    <a:lnTo>
                      <a:pt x="74" y="27"/>
                    </a:lnTo>
                    <a:lnTo>
                      <a:pt x="67" y="20"/>
                    </a:lnTo>
                    <a:lnTo>
                      <a:pt x="56" y="19"/>
                    </a:lnTo>
                    <a:lnTo>
                      <a:pt x="40" y="20"/>
                    </a:lnTo>
                    <a:lnTo>
                      <a:pt x="30" y="29"/>
                    </a:lnTo>
                    <a:lnTo>
                      <a:pt x="23" y="42"/>
                    </a:lnTo>
                    <a:lnTo>
                      <a:pt x="21" y="57"/>
                    </a:lnTo>
                    <a:lnTo>
                      <a:pt x="21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3"/>
                    </a:lnTo>
                    <a:lnTo>
                      <a:pt x="28" y="13"/>
                    </a:lnTo>
                    <a:lnTo>
                      <a:pt x="37" y="6"/>
                    </a:lnTo>
                    <a:lnTo>
                      <a:pt x="49" y="1"/>
                    </a:lnTo>
                    <a:lnTo>
                      <a:pt x="62" y="0"/>
                    </a:lnTo>
                    <a:lnTo>
                      <a:pt x="74" y="1"/>
                    </a:lnTo>
                    <a:lnTo>
                      <a:pt x="85" y="7"/>
                    </a:lnTo>
                    <a:lnTo>
                      <a:pt x="93" y="16"/>
                    </a:lnTo>
                    <a:lnTo>
                      <a:pt x="99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86" name="Freeform 288"/>
              <p:cNvSpPr/>
              <p:nvPr/>
            </p:nvSpPr>
            <p:spPr bwMode="auto">
              <a:xfrm>
                <a:off x="1439" y="1099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3 w 82"/>
                  <a:gd name="T7" fmla="*/ 14 h 45"/>
                  <a:gd name="T8" fmla="*/ 13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 extrusionOk="0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3" y="14"/>
                    </a:lnTo>
                    <a:lnTo>
                      <a:pt x="13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87" name="Freeform 289"/>
              <p:cNvSpPr/>
              <p:nvPr/>
            </p:nvSpPr>
            <p:spPr bwMode="auto">
              <a:xfrm>
                <a:off x="1457" y="1094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8 w 76"/>
                  <a:gd name="T3" fmla="*/ 164 h 174"/>
                  <a:gd name="T4" fmla="*/ 75 w 76"/>
                  <a:gd name="T5" fmla="*/ 138 h 174"/>
                  <a:gd name="T6" fmla="*/ 76 w 76"/>
                  <a:gd name="T7" fmla="*/ 135 h 174"/>
                  <a:gd name="T8" fmla="*/ 68 w 76"/>
                  <a:gd name="T9" fmla="*/ 106 h 174"/>
                  <a:gd name="T10" fmla="*/ 45 w 76"/>
                  <a:gd name="T11" fmla="*/ 57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4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 extrusionOk="0">
                    <a:moveTo>
                      <a:pt x="42" y="174"/>
                    </a:moveTo>
                    <a:lnTo>
                      <a:pt x="58" y="164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8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4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88" name="Freeform 290"/>
              <p:cNvSpPr/>
              <p:nvPr/>
            </p:nvSpPr>
            <p:spPr bwMode="auto">
              <a:xfrm>
                <a:off x="1407" y="1166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4 w 513"/>
                  <a:gd name="T3" fmla="*/ 0 h 140"/>
                  <a:gd name="T4" fmla="*/ 459 w 513"/>
                  <a:gd name="T5" fmla="*/ 2 h 140"/>
                  <a:gd name="T6" fmla="*/ 483 w 513"/>
                  <a:gd name="T7" fmla="*/ 12 h 140"/>
                  <a:gd name="T8" fmla="*/ 502 w 513"/>
                  <a:gd name="T9" fmla="*/ 30 h 140"/>
                  <a:gd name="T10" fmla="*/ 513 w 513"/>
                  <a:gd name="T11" fmla="*/ 56 h 140"/>
                  <a:gd name="T12" fmla="*/ 513 w 513"/>
                  <a:gd name="T13" fmla="*/ 71 h 140"/>
                  <a:gd name="T14" fmla="*/ 513 w 513"/>
                  <a:gd name="T15" fmla="*/ 85 h 140"/>
                  <a:gd name="T16" fmla="*/ 502 w 513"/>
                  <a:gd name="T17" fmla="*/ 110 h 140"/>
                  <a:gd name="T18" fmla="*/ 483 w 513"/>
                  <a:gd name="T19" fmla="*/ 128 h 140"/>
                  <a:gd name="T20" fmla="*/ 459 w 513"/>
                  <a:gd name="T21" fmla="*/ 140 h 140"/>
                  <a:gd name="T22" fmla="*/ 444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8 h 140"/>
                  <a:gd name="T30" fmla="*/ 12 w 513"/>
                  <a:gd name="T31" fmla="*/ 110 h 140"/>
                  <a:gd name="T32" fmla="*/ 2 w 513"/>
                  <a:gd name="T33" fmla="*/ 85 h 140"/>
                  <a:gd name="T34" fmla="*/ 0 w 513"/>
                  <a:gd name="T35" fmla="*/ 71 h 140"/>
                  <a:gd name="T36" fmla="*/ 2 w 513"/>
                  <a:gd name="T37" fmla="*/ 56 h 140"/>
                  <a:gd name="T38" fmla="*/ 12 w 513"/>
                  <a:gd name="T39" fmla="*/ 30 h 140"/>
                  <a:gd name="T40" fmla="*/ 30 w 513"/>
                  <a:gd name="T41" fmla="*/ 12 h 140"/>
                  <a:gd name="T42" fmla="*/ 55 w 513"/>
                  <a:gd name="T43" fmla="*/ 2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 extrusionOk="0">
                    <a:moveTo>
                      <a:pt x="69" y="0"/>
                    </a:moveTo>
                    <a:lnTo>
                      <a:pt x="444" y="0"/>
                    </a:lnTo>
                    <a:lnTo>
                      <a:pt x="459" y="2"/>
                    </a:lnTo>
                    <a:lnTo>
                      <a:pt x="483" y="12"/>
                    </a:lnTo>
                    <a:lnTo>
                      <a:pt x="502" y="30"/>
                    </a:lnTo>
                    <a:lnTo>
                      <a:pt x="513" y="56"/>
                    </a:lnTo>
                    <a:lnTo>
                      <a:pt x="513" y="71"/>
                    </a:lnTo>
                    <a:lnTo>
                      <a:pt x="513" y="85"/>
                    </a:lnTo>
                    <a:lnTo>
                      <a:pt x="502" y="110"/>
                    </a:lnTo>
                    <a:lnTo>
                      <a:pt x="483" y="128"/>
                    </a:lnTo>
                    <a:lnTo>
                      <a:pt x="459" y="140"/>
                    </a:lnTo>
                    <a:lnTo>
                      <a:pt x="444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89" name="Freeform 291"/>
              <p:cNvSpPr/>
              <p:nvPr/>
            </p:nvSpPr>
            <p:spPr bwMode="auto">
              <a:xfrm>
                <a:off x="1410" y="1091"/>
                <a:ext cx="167" cy="114"/>
              </a:xfrm>
              <a:custGeom>
                <a:avLst/>
                <a:gdLst>
                  <a:gd name="T0" fmla="*/ 154 w 501"/>
                  <a:gd name="T1" fmla="*/ 342 h 342"/>
                  <a:gd name="T2" fmla="*/ 359 w 501"/>
                  <a:gd name="T3" fmla="*/ 342 h 342"/>
                  <a:gd name="T4" fmla="*/ 380 w 501"/>
                  <a:gd name="T5" fmla="*/ 342 h 342"/>
                  <a:gd name="T6" fmla="*/ 422 w 501"/>
                  <a:gd name="T7" fmla="*/ 332 h 342"/>
                  <a:gd name="T8" fmla="*/ 458 w 501"/>
                  <a:gd name="T9" fmla="*/ 313 h 342"/>
                  <a:gd name="T10" fmla="*/ 486 w 501"/>
                  <a:gd name="T11" fmla="*/ 282 h 342"/>
                  <a:gd name="T12" fmla="*/ 496 w 501"/>
                  <a:gd name="T13" fmla="*/ 259 h 342"/>
                  <a:gd name="T14" fmla="*/ 501 w 501"/>
                  <a:gd name="T15" fmla="*/ 236 h 342"/>
                  <a:gd name="T16" fmla="*/ 499 w 501"/>
                  <a:gd name="T17" fmla="*/ 175 h 342"/>
                  <a:gd name="T18" fmla="*/ 473 w 501"/>
                  <a:gd name="T19" fmla="*/ 106 h 342"/>
                  <a:gd name="T20" fmla="*/ 431 w 501"/>
                  <a:gd name="T21" fmla="*/ 51 h 342"/>
                  <a:gd name="T22" fmla="*/ 392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4 w 501"/>
                  <a:gd name="T29" fmla="*/ 15 h 342"/>
                  <a:gd name="T30" fmla="*/ 66 w 501"/>
                  <a:gd name="T31" fmla="*/ 48 h 342"/>
                  <a:gd name="T32" fmla="*/ 37 w 501"/>
                  <a:gd name="T33" fmla="*/ 84 h 342"/>
                  <a:gd name="T34" fmla="*/ 17 w 501"/>
                  <a:gd name="T35" fmla="*/ 119 h 342"/>
                  <a:gd name="T36" fmla="*/ 0 w 501"/>
                  <a:gd name="T37" fmla="*/ 172 h 342"/>
                  <a:gd name="T38" fmla="*/ 1 w 501"/>
                  <a:gd name="T39" fmla="*/ 236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3 w 501"/>
                  <a:gd name="T45" fmla="*/ 318 h 342"/>
                  <a:gd name="T46" fmla="*/ 91 w 501"/>
                  <a:gd name="T47" fmla="*/ 335 h 342"/>
                  <a:gd name="T48" fmla="*/ 132 w 501"/>
                  <a:gd name="T49" fmla="*/ 342 h 342"/>
                  <a:gd name="T50" fmla="*/ 154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 extrusionOk="0">
                    <a:moveTo>
                      <a:pt x="154" y="342"/>
                    </a:moveTo>
                    <a:lnTo>
                      <a:pt x="359" y="342"/>
                    </a:lnTo>
                    <a:lnTo>
                      <a:pt x="380" y="342"/>
                    </a:lnTo>
                    <a:lnTo>
                      <a:pt x="422" y="332"/>
                    </a:lnTo>
                    <a:lnTo>
                      <a:pt x="458" y="313"/>
                    </a:lnTo>
                    <a:lnTo>
                      <a:pt x="486" y="282"/>
                    </a:lnTo>
                    <a:lnTo>
                      <a:pt x="496" y="259"/>
                    </a:lnTo>
                    <a:lnTo>
                      <a:pt x="501" y="236"/>
                    </a:lnTo>
                    <a:lnTo>
                      <a:pt x="499" y="175"/>
                    </a:lnTo>
                    <a:lnTo>
                      <a:pt x="473" y="106"/>
                    </a:lnTo>
                    <a:lnTo>
                      <a:pt x="431" y="51"/>
                    </a:lnTo>
                    <a:lnTo>
                      <a:pt x="392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4" y="15"/>
                    </a:lnTo>
                    <a:lnTo>
                      <a:pt x="66" y="48"/>
                    </a:lnTo>
                    <a:lnTo>
                      <a:pt x="37" y="84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1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3" y="318"/>
                    </a:lnTo>
                    <a:lnTo>
                      <a:pt x="91" y="335"/>
                    </a:lnTo>
                    <a:lnTo>
                      <a:pt x="132" y="342"/>
                    </a:lnTo>
                    <a:lnTo>
                      <a:pt x="154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90" name="Freeform 292"/>
              <p:cNvSpPr/>
              <p:nvPr/>
            </p:nvSpPr>
            <p:spPr bwMode="auto">
              <a:xfrm>
                <a:off x="1545" y="1138"/>
                <a:ext cx="25" cy="57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8 w 76"/>
                  <a:gd name="T9" fmla="*/ 105 h 173"/>
                  <a:gd name="T10" fmla="*/ 45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2 w 76"/>
                  <a:gd name="T19" fmla="*/ 97 h 173"/>
                  <a:gd name="T20" fmla="*/ 42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 extrusionOk="0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8" y="105"/>
                    </a:lnTo>
                    <a:lnTo>
                      <a:pt x="45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7"/>
                    </a:lnTo>
                    <a:lnTo>
                      <a:pt x="42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91" name="Freeform 293"/>
              <p:cNvSpPr/>
              <p:nvPr/>
            </p:nvSpPr>
            <p:spPr bwMode="auto">
              <a:xfrm>
                <a:off x="1420" y="1140"/>
                <a:ext cx="23" cy="58"/>
              </a:xfrm>
              <a:custGeom>
                <a:avLst/>
                <a:gdLst>
                  <a:gd name="T0" fmla="*/ 35 w 71"/>
                  <a:gd name="T1" fmla="*/ 175 h 175"/>
                  <a:gd name="T2" fmla="*/ 17 w 71"/>
                  <a:gd name="T3" fmla="*/ 165 h 175"/>
                  <a:gd name="T4" fmla="*/ 2 w 71"/>
                  <a:gd name="T5" fmla="*/ 142 h 175"/>
                  <a:gd name="T6" fmla="*/ 0 w 71"/>
                  <a:gd name="T7" fmla="*/ 139 h 175"/>
                  <a:gd name="T8" fmla="*/ 7 w 71"/>
                  <a:gd name="T9" fmla="*/ 110 h 175"/>
                  <a:gd name="T10" fmla="*/ 29 w 71"/>
                  <a:gd name="T11" fmla="*/ 59 h 175"/>
                  <a:gd name="T12" fmla="*/ 65 w 71"/>
                  <a:gd name="T13" fmla="*/ 8 h 175"/>
                  <a:gd name="T14" fmla="*/ 71 w 71"/>
                  <a:gd name="T15" fmla="*/ 0 h 175"/>
                  <a:gd name="T16" fmla="*/ 66 w 71"/>
                  <a:gd name="T17" fmla="*/ 16 h 175"/>
                  <a:gd name="T18" fmla="*/ 43 w 71"/>
                  <a:gd name="T19" fmla="*/ 98 h 175"/>
                  <a:gd name="T20" fmla="*/ 33 w 71"/>
                  <a:gd name="T21" fmla="*/ 155 h 175"/>
                  <a:gd name="T22" fmla="*/ 35 w 71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175" extrusionOk="0">
                    <a:moveTo>
                      <a:pt x="35" y="175"/>
                    </a:moveTo>
                    <a:lnTo>
                      <a:pt x="17" y="165"/>
                    </a:lnTo>
                    <a:lnTo>
                      <a:pt x="2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29" y="59"/>
                    </a:lnTo>
                    <a:lnTo>
                      <a:pt x="65" y="8"/>
                    </a:lnTo>
                    <a:lnTo>
                      <a:pt x="71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92" name="Freeform 294"/>
              <p:cNvSpPr/>
              <p:nvPr/>
            </p:nvSpPr>
            <p:spPr bwMode="auto">
              <a:xfrm>
                <a:off x="1414" y="1095"/>
                <a:ext cx="158" cy="106"/>
              </a:xfrm>
              <a:custGeom>
                <a:avLst/>
                <a:gdLst>
                  <a:gd name="T0" fmla="*/ 137 w 475"/>
                  <a:gd name="T1" fmla="*/ 318 h 318"/>
                  <a:gd name="T2" fmla="*/ 346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7 w 475"/>
                  <a:gd name="T9" fmla="*/ 291 h 318"/>
                  <a:gd name="T10" fmla="*/ 461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1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79 w 475"/>
                  <a:gd name="T27" fmla="*/ 30 h 318"/>
                  <a:gd name="T28" fmla="*/ 24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9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7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 extrusionOk="0">
                    <a:moveTo>
                      <a:pt x="137" y="318"/>
                    </a:moveTo>
                    <a:lnTo>
                      <a:pt x="346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7" y="291"/>
                    </a:lnTo>
                    <a:lnTo>
                      <a:pt x="461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1" y="165"/>
                    </a:lnTo>
                    <a:lnTo>
                      <a:pt x="445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79" y="30"/>
                    </a:lnTo>
                    <a:lnTo>
                      <a:pt x="24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9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7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93" name="Freeform 295"/>
              <p:cNvSpPr/>
              <p:nvPr/>
            </p:nvSpPr>
            <p:spPr bwMode="auto">
              <a:xfrm>
                <a:off x="1438" y="1024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6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6 w 333"/>
                  <a:gd name="T31" fmla="*/ 0 h 340"/>
                  <a:gd name="T32" fmla="*/ 200 w 333"/>
                  <a:gd name="T33" fmla="*/ 1 h 340"/>
                  <a:gd name="T34" fmla="*/ 259 w 333"/>
                  <a:gd name="T35" fmla="*/ 27 h 340"/>
                  <a:gd name="T36" fmla="*/ 305 w 333"/>
                  <a:gd name="T37" fmla="*/ 73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 extrusionOk="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6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6" y="0"/>
                    </a:lnTo>
                    <a:lnTo>
                      <a:pt x="200" y="1"/>
                    </a:lnTo>
                    <a:lnTo>
                      <a:pt x="259" y="27"/>
                    </a:lnTo>
                    <a:lnTo>
                      <a:pt x="305" y="73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94" name="Freeform 296"/>
              <p:cNvSpPr/>
              <p:nvPr/>
            </p:nvSpPr>
            <p:spPr bwMode="auto">
              <a:xfrm>
                <a:off x="1438" y="1001"/>
                <a:ext cx="112" cy="113"/>
              </a:xfrm>
              <a:custGeom>
                <a:avLst/>
                <a:gdLst>
                  <a:gd name="T0" fmla="*/ 335 w 335"/>
                  <a:gd name="T1" fmla="*/ 170 h 340"/>
                  <a:gd name="T2" fmla="*/ 332 w 335"/>
                  <a:gd name="T3" fmla="*/ 204 h 340"/>
                  <a:gd name="T4" fmla="*/ 306 w 335"/>
                  <a:gd name="T5" fmla="*/ 265 h 340"/>
                  <a:gd name="T6" fmla="*/ 261 w 335"/>
                  <a:gd name="T7" fmla="*/ 311 h 340"/>
                  <a:gd name="T8" fmla="*/ 201 w 335"/>
                  <a:gd name="T9" fmla="*/ 337 h 340"/>
                  <a:gd name="T10" fmla="*/ 167 w 335"/>
                  <a:gd name="T11" fmla="*/ 340 h 340"/>
                  <a:gd name="T12" fmla="*/ 133 w 335"/>
                  <a:gd name="T13" fmla="*/ 337 h 340"/>
                  <a:gd name="T14" fmla="*/ 74 w 335"/>
                  <a:gd name="T15" fmla="*/ 311 h 340"/>
                  <a:gd name="T16" fmla="*/ 28 w 335"/>
                  <a:gd name="T17" fmla="*/ 265 h 340"/>
                  <a:gd name="T18" fmla="*/ 3 w 335"/>
                  <a:gd name="T19" fmla="*/ 204 h 340"/>
                  <a:gd name="T20" fmla="*/ 0 w 335"/>
                  <a:gd name="T21" fmla="*/ 170 h 340"/>
                  <a:gd name="T22" fmla="*/ 3 w 335"/>
                  <a:gd name="T23" fmla="*/ 135 h 340"/>
                  <a:gd name="T24" fmla="*/ 28 w 335"/>
                  <a:gd name="T25" fmla="*/ 75 h 340"/>
                  <a:gd name="T26" fmla="*/ 74 w 335"/>
                  <a:gd name="T27" fmla="*/ 29 h 340"/>
                  <a:gd name="T28" fmla="*/ 133 w 335"/>
                  <a:gd name="T29" fmla="*/ 3 h 340"/>
                  <a:gd name="T30" fmla="*/ 167 w 335"/>
                  <a:gd name="T31" fmla="*/ 0 h 340"/>
                  <a:gd name="T32" fmla="*/ 201 w 335"/>
                  <a:gd name="T33" fmla="*/ 3 h 340"/>
                  <a:gd name="T34" fmla="*/ 261 w 335"/>
                  <a:gd name="T35" fmla="*/ 29 h 340"/>
                  <a:gd name="T36" fmla="*/ 306 w 335"/>
                  <a:gd name="T37" fmla="*/ 75 h 340"/>
                  <a:gd name="T38" fmla="*/ 332 w 335"/>
                  <a:gd name="T39" fmla="*/ 135 h 340"/>
                  <a:gd name="T40" fmla="*/ 335 w 335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5" h="340" extrusionOk="0">
                    <a:moveTo>
                      <a:pt x="335" y="170"/>
                    </a:moveTo>
                    <a:lnTo>
                      <a:pt x="332" y="204"/>
                    </a:lnTo>
                    <a:lnTo>
                      <a:pt x="306" y="265"/>
                    </a:lnTo>
                    <a:lnTo>
                      <a:pt x="261" y="311"/>
                    </a:lnTo>
                    <a:lnTo>
                      <a:pt x="201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8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8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1" y="3"/>
                    </a:lnTo>
                    <a:lnTo>
                      <a:pt x="261" y="29"/>
                    </a:lnTo>
                    <a:lnTo>
                      <a:pt x="306" y="75"/>
                    </a:lnTo>
                    <a:lnTo>
                      <a:pt x="332" y="135"/>
                    </a:lnTo>
                    <a:lnTo>
                      <a:pt x="335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95" name="Freeform 297"/>
              <p:cNvSpPr/>
              <p:nvPr/>
            </p:nvSpPr>
            <p:spPr bwMode="auto">
              <a:xfrm>
                <a:off x="1444" y="1006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0 w 303"/>
                  <a:gd name="T3" fmla="*/ 185 h 308"/>
                  <a:gd name="T4" fmla="*/ 278 w 303"/>
                  <a:gd name="T5" fmla="*/ 240 h 308"/>
                  <a:gd name="T6" fmla="*/ 237 w 303"/>
                  <a:gd name="T7" fmla="*/ 282 h 308"/>
                  <a:gd name="T8" fmla="*/ 182 w 303"/>
                  <a:gd name="T9" fmla="*/ 306 h 308"/>
                  <a:gd name="T10" fmla="*/ 151 w 303"/>
                  <a:gd name="T11" fmla="*/ 308 h 308"/>
                  <a:gd name="T12" fmla="*/ 120 w 303"/>
                  <a:gd name="T13" fmla="*/ 306 h 308"/>
                  <a:gd name="T14" fmla="*/ 66 w 303"/>
                  <a:gd name="T15" fmla="*/ 282 h 308"/>
                  <a:gd name="T16" fmla="*/ 25 w 303"/>
                  <a:gd name="T17" fmla="*/ 240 h 308"/>
                  <a:gd name="T18" fmla="*/ 2 w 303"/>
                  <a:gd name="T19" fmla="*/ 185 h 308"/>
                  <a:gd name="T20" fmla="*/ 0 w 303"/>
                  <a:gd name="T21" fmla="*/ 154 h 308"/>
                  <a:gd name="T22" fmla="*/ 2 w 303"/>
                  <a:gd name="T23" fmla="*/ 122 h 308"/>
                  <a:gd name="T24" fmla="*/ 25 w 303"/>
                  <a:gd name="T25" fmla="*/ 67 h 308"/>
                  <a:gd name="T26" fmla="*/ 66 w 303"/>
                  <a:gd name="T27" fmla="*/ 26 h 308"/>
                  <a:gd name="T28" fmla="*/ 120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7 w 303"/>
                  <a:gd name="T35" fmla="*/ 26 h 308"/>
                  <a:gd name="T36" fmla="*/ 278 w 303"/>
                  <a:gd name="T37" fmla="*/ 67 h 308"/>
                  <a:gd name="T38" fmla="*/ 300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 extrusionOk="0">
                    <a:moveTo>
                      <a:pt x="303" y="154"/>
                    </a:moveTo>
                    <a:lnTo>
                      <a:pt x="300" y="185"/>
                    </a:lnTo>
                    <a:lnTo>
                      <a:pt x="278" y="240"/>
                    </a:lnTo>
                    <a:lnTo>
                      <a:pt x="237" y="282"/>
                    </a:lnTo>
                    <a:lnTo>
                      <a:pt x="182" y="306"/>
                    </a:lnTo>
                    <a:lnTo>
                      <a:pt x="151" y="308"/>
                    </a:lnTo>
                    <a:lnTo>
                      <a:pt x="120" y="306"/>
                    </a:lnTo>
                    <a:lnTo>
                      <a:pt x="66" y="282"/>
                    </a:lnTo>
                    <a:lnTo>
                      <a:pt x="25" y="240"/>
                    </a:lnTo>
                    <a:lnTo>
                      <a:pt x="2" y="185"/>
                    </a:lnTo>
                    <a:lnTo>
                      <a:pt x="0" y="154"/>
                    </a:lnTo>
                    <a:lnTo>
                      <a:pt x="2" y="122"/>
                    </a:lnTo>
                    <a:lnTo>
                      <a:pt x="25" y="67"/>
                    </a:lnTo>
                    <a:lnTo>
                      <a:pt x="66" y="26"/>
                    </a:lnTo>
                    <a:lnTo>
                      <a:pt x="120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7" y="26"/>
                    </a:lnTo>
                    <a:lnTo>
                      <a:pt x="278" y="67"/>
                    </a:lnTo>
                    <a:lnTo>
                      <a:pt x="300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96" name="Freeform 298"/>
              <p:cNvSpPr/>
              <p:nvPr/>
            </p:nvSpPr>
            <p:spPr bwMode="auto">
              <a:xfrm>
                <a:off x="1567" y="1140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5 w 82"/>
                  <a:gd name="T7" fmla="*/ 13 h 45"/>
                  <a:gd name="T8" fmla="*/ 15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 extrusionOk="0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5" y="13"/>
                    </a:lnTo>
                    <a:lnTo>
                      <a:pt x="15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97" name="Freeform 299"/>
              <p:cNvSpPr/>
              <p:nvPr/>
            </p:nvSpPr>
            <p:spPr bwMode="auto">
              <a:xfrm>
                <a:off x="1584" y="1134"/>
                <a:ext cx="26" cy="58"/>
              </a:xfrm>
              <a:custGeom>
                <a:avLst/>
                <a:gdLst>
                  <a:gd name="T0" fmla="*/ 42 w 78"/>
                  <a:gd name="T1" fmla="*/ 174 h 174"/>
                  <a:gd name="T2" fmla="*/ 59 w 78"/>
                  <a:gd name="T3" fmla="*/ 164 h 174"/>
                  <a:gd name="T4" fmla="*/ 76 w 78"/>
                  <a:gd name="T5" fmla="*/ 138 h 174"/>
                  <a:gd name="T6" fmla="*/ 78 w 78"/>
                  <a:gd name="T7" fmla="*/ 135 h 174"/>
                  <a:gd name="T8" fmla="*/ 69 w 78"/>
                  <a:gd name="T9" fmla="*/ 106 h 174"/>
                  <a:gd name="T10" fmla="*/ 45 w 78"/>
                  <a:gd name="T11" fmla="*/ 57 h 174"/>
                  <a:gd name="T12" fmla="*/ 7 w 78"/>
                  <a:gd name="T13" fmla="*/ 7 h 174"/>
                  <a:gd name="T14" fmla="*/ 0 w 78"/>
                  <a:gd name="T15" fmla="*/ 0 h 174"/>
                  <a:gd name="T16" fmla="*/ 7 w 78"/>
                  <a:gd name="T17" fmla="*/ 16 h 174"/>
                  <a:gd name="T18" fmla="*/ 32 w 78"/>
                  <a:gd name="T19" fmla="*/ 98 h 174"/>
                  <a:gd name="T20" fmla="*/ 43 w 78"/>
                  <a:gd name="T21" fmla="*/ 152 h 174"/>
                  <a:gd name="T22" fmla="*/ 42 w 78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74" extrusionOk="0">
                    <a:moveTo>
                      <a:pt x="42" y="174"/>
                    </a:moveTo>
                    <a:lnTo>
                      <a:pt x="59" y="164"/>
                    </a:lnTo>
                    <a:lnTo>
                      <a:pt x="76" y="138"/>
                    </a:lnTo>
                    <a:lnTo>
                      <a:pt x="78" y="135"/>
                    </a:lnTo>
                    <a:lnTo>
                      <a:pt x="69" y="106"/>
                    </a:lnTo>
                    <a:lnTo>
                      <a:pt x="45" y="5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16"/>
                    </a:lnTo>
                    <a:lnTo>
                      <a:pt x="32" y="98"/>
                    </a:lnTo>
                    <a:lnTo>
                      <a:pt x="43" y="152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98" name="Freeform 300"/>
              <p:cNvSpPr/>
              <p:nvPr/>
            </p:nvSpPr>
            <p:spPr bwMode="auto">
              <a:xfrm>
                <a:off x="1534" y="1206"/>
                <a:ext cx="172" cy="47"/>
              </a:xfrm>
              <a:custGeom>
                <a:avLst/>
                <a:gdLst>
                  <a:gd name="T0" fmla="*/ 69 w 515"/>
                  <a:gd name="T1" fmla="*/ 0 h 140"/>
                  <a:gd name="T2" fmla="*/ 445 w 515"/>
                  <a:gd name="T3" fmla="*/ 0 h 140"/>
                  <a:gd name="T4" fmla="*/ 460 w 515"/>
                  <a:gd name="T5" fmla="*/ 0 h 140"/>
                  <a:gd name="T6" fmla="*/ 484 w 515"/>
                  <a:gd name="T7" fmla="*/ 12 h 140"/>
                  <a:gd name="T8" fmla="*/ 503 w 515"/>
                  <a:gd name="T9" fmla="*/ 30 h 140"/>
                  <a:gd name="T10" fmla="*/ 513 w 515"/>
                  <a:gd name="T11" fmla="*/ 56 h 140"/>
                  <a:gd name="T12" fmla="*/ 515 w 515"/>
                  <a:gd name="T13" fmla="*/ 71 h 140"/>
                  <a:gd name="T14" fmla="*/ 513 w 515"/>
                  <a:gd name="T15" fmla="*/ 85 h 140"/>
                  <a:gd name="T16" fmla="*/ 503 w 515"/>
                  <a:gd name="T17" fmla="*/ 110 h 140"/>
                  <a:gd name="T18" fmla="*/ 484 w 515"/>
                  <a:gd name="T19" fmla="*/ 128 h 140"/>
                  <a:gd name="T20" fmla="*/ 460 w 515"/>
                  <a:gd name="T21" fmla="*/ 140 h 140"/>
                  <a:gd name="T22" fmla="*/ 445 w 515"/>
                  <a:gd name="T23" fmla="*/ 140 h 140"/>
                  <a:gd name="T24" fmla="*/ 69 w 515"/>
                  <a:gd name="T25" fmla="*/ 140 h 140"/>
                  <a:gd name="T26" fmla="*/ 55 w 515"/>
                  <a:gd name="T27" fmla="*/ 140 h 140"/>
                  <a:gd name="T28" fmla="*/ 30 w 515"/>
                  <a:gd name="T29" fmla="*/ 128 h 140"/>
                  <a:gd name="T30" fmla="*/ 12 w 515"/>
                  <a:gd name="T31" fmla="*/ 110 h 140"/>
                  <a:gd name="T32" fmla="*/ 2 w 515"/>
                  <a:gd name="T33" fmla="*/ 85 h 140"/>
                  <a:gd name="T34" fmla="*/ 0 w 515"/>
                  <a:gd name="T35" fmla="*/ 71 h 140"/>
                  <a:gd name="T36" fmla="*/ 2 w 515"/>
                  <a:gd name="T37" fmla="*/ 56 h 140"/>
                  <a:gd name="T38" fmla="*/ 12 w 515"/>
                  <a:gd name="T39" fmla="*/ 30 h 140"/>
                  <a:gd name="T40" fmla="*/ 30 w 515"/>
                  <a:gd name="T41" fmla="*/ 12 h 140"/>
                  <a:gd name="T42" fmla="*/ 55 w 515"/>
                  <a:gd name="T43" fmla="*/ 0 h 140"/>
                  <a:gd name="T44" fmla="*/ 69 w 515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0" extrusionOk="0">
                    <a:moveTo>
                      <a:pt x="69" y="0"/>
                    </a:moveTo>
                    <a:lnTo>
                      <a:pt x="445" y="0"/>
                    </a:lnTo>
                    <a:lnTo>
                      <a:pt x="460" y="0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60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2" y="110"/>
                    </a:lnTo>
                    <a:lnTo>
                      <a:pt x="2" y="85"/>
                    </a:lnTo>
                    <a:lnTo>
                      <a:pt x="0" y="71"/>
                    </a:lnTo>
                    <a:lnTo>
                      <a:pt x="2" y="56"/>
                    </a:lnTo>
                    <a:lnTo>
                      <a:pt x="12" y="30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299" name="Freeform 301"/>
              <p:cNvSpPr/>
              <p:nvPr/>
            </p:nvSpPr>
            <p:spPr bwMode="auto">
              <a:xfrm>
                <a:off x="1537" y="1131"/>
                <a:ext cx="167" cy="115"/>
              </a:xfrm>
              <a:custGeom>
                <a:avLst/>
                <a:gdLst>
                  <a:gd name="T0" fmla="*/ 154 w 500"/>
                  <a:gd name="T1" fmla="*/ 343 h 343"/>
                  <a:gd name="T2" fmla="*/ 358 w 500"/>
                  <a:gd name="T3" fmla="*/ 343 h 343"/>
                  <a:gd name="T4" fmla="*/ 381 w 500"/>
                  <a:gd name="T5" fmla="*/ 343 h 343"/>
                  <a:gd name="T6" fmla="*/ 421 w 500"/>
                  <a:gd name="T7" fmla="*/ 333 h 343"/>
                  <a:gd name="T8" fmla="*/ 457 w 500"/>
                  <a:gd name="T9" fmla="*/ 314 h 343"/>
                  <a:gd name="T10" fmla="*/ 486 w 500"/>
                  <a:gd name="T11" fmla="*/ 281 h 343"/>
                  <a:gd name="T12" fmla="*/ 495 w 500"/>
                  <a:gd name="T13" fmla="*/ 260 h 343"/>
                  <a:gd name="T14" fmla="*/ 500 w 500"/>
                  <a:gd name="T15" fmla="*/ 237 h 343"/>
                  <a:gd name="T16" fmla="*/ 499 w 500"/>
                  <a:gd name="T17" fmla="*/ 176 h 343"/>
                  <a:gd name="T18" fmla="*/ 472 w 500"/>
                  <a:gd name="T19" fmla="*/ 107 h 343"/>
                  <a:gd name="T20" fmla="*/ 430 w 500"/>
                  <a:gd name="T21" fmla="*/ 52 h 343"/>
                  <a:gd name="T22" fmla="*/ 392 w 500"/>
                  <a:gd name="T23" fmla="*/ 18 h 343"/>
                  <a:gd name="T24" fmla="*/ 369 w 500"/>
                  <a:gd name="T25" fmla="*/ 0 h 343"/>
                  <a:gd name="T26" fmla="*/ 127 w 500"/>
                  <a:gd name="T27" fmla="*/ 0 h 343"/>
                  <a:gd name="T28" fmla="*/ 104 w 500"/>
                  <a:gd name="T29" fmla="*/ 16 h 343"/>
                  <a:gd name="T30" fmla="*/ 65 w 500"/>
                  <a:gd name="T31" fmla="*/ 49 h 343"/>
                  <a:gd name="T32" fmla="*/ 36 w 500"/>
                  <a:gd name="T33" fmla="*/ 84 h 343"/>
                  <a:gd name="T34" fmla="*/ 16 w 500"/>
                  <a:gd name="T35" fmla="*/ 120 h 343"/>
                  <a:gd name="T36" fmla="*/ 0 w 500"/>
                  <a:gd name="T37" fmla="*/ 173 h 343"/>
                  <a:gd name="T38" fmla="*/ 2 w 500"/>
                  <a:gd name="T39" fmla="*/ 237 h 343"/>
                  <a:gd name="T40" fmla="*/ 12 w 500"/>
                  <a:gd name="T41" fmla="*/ 264 h 343"/>
                  <a:gd name="T42" fmla="*/ 23 w 500"/>
                  <a:gd name="T43" fmla="*/ 287 h 343"/>
                  <a:gd name="T44" fmla="*/ 54 w 500"/>
                  <a:gd name="T45" fmla="*/ 319 h 343"/>
                  <a:gd name="T46" fmla="*/ 90 w 500"/>
                  <a:gd name="T47" fmla="*/ 336 h 343"/>
                  <a:gd name="T48" fmla="*/ 131 w 500"/>
                  <a:gd name="T49" fmla="*/ 343 h 343"/>
                  <a:gd name="T50" fmla="*/ 154 w 500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0" h="343" extrusionOk="0">
                    <a:moveTo>
                      <a:pt x="154" y="343"/>
                    </a:moveTo>
                    <a:lnTo>
                      <a:pt x="358" y="343"/>
                    </a:lnTo>
                    <a:lnTo>
                      <a:pt x="381" y="343"/>
                    </a:lnTo>
                    <a:lnTo>
                      <a:pt x="421" y="333"/>
                    </a:lnTo>
                    <a:lnTo>
                      <a:pt x="457" y="314"/>
                    </a:lnTo>
                    <a:lnTo>
                      <a:pt x="486" y="281"/>
                    </a:lnTo>
                    <a:lnTo>
                      <a:pt x="495" y="260"/>
                    </a:lnTo>
                    <a:lnTo>
                      <a:pt x="500" y="237"/>
                    </a:lnTo>
                    <a:lnTo>
                      <a:pt x="499" y="176"/>
                    </a:lnTo>
                    <a:lnTo>
                      <a:pt x="472" y="107"/>
                    </a:lnTo>
                    <a:lnTo>
                      <a:pt x="430" y="52"/>
                    </a:lnTo>
                    <a:lnTo>
                      <a:pt x="392" y="18"/>
                    </a:lnTo>
                    <a:lnTo>
                      <a:pt x="369" y="0"/>
                    </a:lnTo>
                    <a:lnTo>
                      <a:pt x="127" y="0"/>
                    </a:lnTo>
                    <a:lnTo>
                      <a:pt x="104" y="16"/>
                    </a:lnTo>
                    <a:lnTo>
                      <a:pt x="65" y="49"/>
                    </a:lnTo>
                    <a:lnTo>
                      <a:pt x="36" y="84"/>
                    </a:lnTo>
                    <a:lnTo>
                      <a:pt x="16" y="120"/>
                    </a:lnTo>
                    <a:lnTo>
                      <a:pt x="0" y="173"/>
                    </a:lnTo>
                    <a:lnTo>
                      <a:pt x="2" y="237"/>
                    </a:lnTo>
                    <a:lnTo>
                      <a:pt x="12" y="264"/>
                    </a:lnTo>
                    <a:lnTo>
                      <a:pt x="23" y="287"/>
                    </a:lnTo>
                    <a:lnTo>
                      <a:pt x="54" y="319"/>
                    </a:lnTo>
                    <a:lnTo>
                      <a:pt x="90" y="336"/>
                    </a:lnTo>
                    <a:lnTo>
                      <a:pt x="131" y="343"/>
                    </a:lnTo>
                    <a:lnTo>
                      <a:pt x="154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0" name="Freeform 302"/>
              <p:cNvSpPr/>
              <p:nvPr/>
            </p:nvSpPr>
            <p:spPr bwMode="auto">
              <a:xfrm>
                <a:off x="1671" y="1178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9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6 w 76"/>
                  <a:gd name="T17" fmla="*/ 16 h 173"/>
                  <a:gd name="T18" fmla="*/ 31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 extrusionOk="0">
                    <a:moveTo>
                      <a:pt x="42" y="173"/>
                    </a:moveTo>
                    <a:lnTo>
                      <a:pt x="59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1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1" name="Freeform 303"/>
              <p:cNvSpPr/>
              <p:nvPr/>
            </p:nvSpPr>
            <p:spPr bwMode="auto">
              <a:xfrm>
                <a:off x="1547" y="1180"/>
                <a:ext cx="24" cy="59"/>
              </a:xfrm>
              <a:custGeom>
                <a:avLst/>
                <a:gdLst>
                  <a:gd name="T0" fmla="*/ 35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08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4 h 175"/>
                  <a:gd name="T22" fmla="*/ 35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 extrusionOk="0">
                    <a:moveTo>
                      <a:pt x="35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08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5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2" name="Freeform 304"/>
              <p:cNvSpPr/>
              <p:nvPr/>
            </p:nvSpPr>
            <p:spPr bwMode="auto">
              <a:xfrm>
                <a:off x="1541" y="1135"/>
                <a:ext cx="159" cy="106"/>
              </a:xfrm>
              <a:custGeom>
                <a:avLst/>
                <a:gdLst>
                  <a:gd name="T0" fmla="*/ 138 w 475"/>
                  <a:gd name="T1" fmla="*/ 318 h 318"/>
                  <a:gd name="T2" fmla="*/ 347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0 h 318"/>
                  <a:gd name="T10" fmla="*/ 462 w 475"/>
                  <a:gd name="T11" fmla="*/ 262 h 318"/>
                  <a:gd name="T12" fmla="*/ 470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7 w 475"/>
                  <a:gd name="T19" fmla="*/ 102 h 318"/>
                  <a:gd name="T20" fmla="*/ 392 w 475"/>
                  <a:gd name="T21" fmla="*/ 36 h 318"/>
                  <a:gd name="T22" fmla="*/ 351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8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8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 extrusionOk="0">
                    <a:moveTo>
                      <a:pt x="138" y="318"/>
                    </a:moveTo>
                    <a:lnTo>
                      <a:pt x="347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0"/>
                    </a:lnTo>
                    <a:lnTo>
                      <a:pt x="462" y="262"/>
                    </a:lnTo>
                    <a:lnTo>
                      <a:pt x="470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7" y="102"/>
                    </a:lnTo>
                    <a:lnTo>
                      <a:pt x="392" y="36"/>
                    </a:lnTo>
                    <a:lnTo>
                      <a:pt x="351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8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8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3" name="Freeform 305"/>
              <p:cNvSpPr/>
              <p:nvPr/>
            </p:nvSpPr>
            <p:spPr bwMode="auto">
              <a:xfrm>
                <a:off x="1565" y="1064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7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3 w 333"/>
                  <a:gd name="T19" fmla="*/ 204 h 340"/>
                  <a:gd name="T20" fmla="*/ 0 w 333"/>
                  <a:gd name="T21" fmla="*/ 170 h 340"/>
                  <a:gd name="T22" fmla="*/ 3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7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 extrusionOk="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7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4" name="Freeform 306"/>
              <p:cNvSpPr/>
              <p:nvPr/>
            </p:nvSpPr>
            <p:spPr bwMode="auto">
              <a:xfrm>
                <a:off x="1566" y="1041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4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5 h 340"/>
                  <a:gd name="T26" fmla="*/ 72 w 333"/>
                  <a:gd name="T27" fmla="*/ 29 h 340"/>
                  <a:gd name="T28" fmla="*/ 132 w 333"/>
                  <a:gd name="T29" fmla="*/ 3 h 340"/>
                  <a:gd name="T30" fmla="*/ 165 w 333"/>
                  <a:gd name="T31" fmla="*/ 0 h 340"/>
                  <a:gd name="T32" fmla="*/ 200 w 333"/>
                  <a:gd name="T33" fmla="*/ 3 h 340"/>
                  <a:gd name="T34" fmla="*/ 259 w 333"/>
                  <a:gd name="T35" fmla="*/ 29 h 340"/>
                  <a:gd name="T36" fmla="*/ 305 w 333"/>
                  <a:gd name="T37" fmla="*/ 75 h 340"/>
                  <a:gd name="T38" fmla="*/ 330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 extrusionOk="0">
                    <a:moveTo>
                      <a:pt x="333" y="170"/>
                    </a:moveTo>
                    <a:lnTo>
                      <a:pt x="330" y="204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5"/>
                    </a:lnTo>
                    <a:lnTo>
                      <a:pt x="72" y="29"/>
                    </a:lnTo>
                    <a:lnTo>
                      <a:pt x="132" y="3"/>
                    </a:lnTo>
                    <a:lnTo>
                      <a:pt x="165" y="0"/>
                    </a:lnTo>
                    <a:lnTo>
                      <a:pt x="200" y="3"/>
                    </a:lnTo>
                    <a:lnTo>
                      <a:pt x="259" y="29"/>
                    </a:lnTo>
                    <a:lnTo>
                      <a:pt x="305" y="75"/>
                    </a:lnTo>
                    <a:lnTo>
                      <a:pt x="330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5" name="Freeform 307"/>
              <p:cNvSpPr/>
              <p:nvPr/>
            </p:nvSpPr>
            <p:spPr bwMode="auto">
              <a:xfrm>
                <a:off x="1571" y="1047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6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6 w 303"/>
                  <a:gd name="T25" fmla="*/ 67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3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 extrusionOk="0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6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6" y="67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3" y="1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6" name="Freeform 308"/>
              <p:cNvSpPr/>
              <p:nvPr/>
            </p:nvSpPr>
            <p:spPr bwMode="auto">
              <a:xfrm>
                <a:off x="2980" y="3192"/>
                <a:ext cx="27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4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 extrusionOk="0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4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7" name="Freeform 309"/>
              <p:cNvSpPr/>
              <p:nvPr/>
            </p:nvSpPr>
            <p:spPr bwMode="auto">
              <a:xfrm>
                <a:off x="2998" y="3187"/>
                <a:ext cx="25" cy="58"/>
              </a:xfrm>
              <a:custGeom>
                <a:avLst/>
                <a:gdLst>
                  <a:gd name="T0" fmla="*/ 42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9 w 76"/>
                  <a:gd name="T9" fmla="*/ 105 h 173"/>
                  <a:gd name="T10" fmla="*/ 45 w 76"/>
                  <a:gd name="T11" fmla="*/ 56 h 173"/>
                  <a:gd name="T12" fmla="*/ 7 w 76"/>
                  <a:gd name="T13" fmla="*/ 6 h 173"/>
                  <a:gd name="T14" fmla="*/ 0 w 76"/>
                  <a:gd name="T15" fmla="*/ 0 h 173"/>
                  <a:gd name="T16" fmla="*/ 6 w 76"/>
                  <a:gd name="T17" fmla="*/ 15 h 173"/>
                  <a:gd name="T18" fmla="*/ 32 w 76"/>
                  <a:gd name="T19" fmla="*/ 97 h 173"/>
                  <a:gd name="T20" fmla="*/ 43 w 76"/>
                  <a:gd name="T21" fmla="*/ 153 h 173"/>
                  <a:gd name="T22" fmla="*/ 42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 extrusionOk="0">
                    <a:moveTo>
                      <a:pt x="42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5" y="5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6" y="15"/>
                    </a:lnTo>
                    <a:lnTo>
                      <a:pt x="32" y="97"/>
                    </a:lnTo>
                    <a:lnTo>
                      <a:pt x="43" y="153"/>
                    </a:lnTo>
                    <a:lnTo>
                      <a:pt x="42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8" name="Freeform 310"/>
              <p:cNvSpPr/>
              <p:nvPr/>
            </p:nvSpPr>
            <p:spPr bwMode="auto">
              <a:xfrm>
                <a:off x="2948" y="3259"/>
                <a:ext cx="172" cy="47"/>
              </a:xfrm>
              <a:custGeom>
                <a:avLst/>
                <a:gdLst>
                  <a:gd name="T0" fmla="*/ 69 w 515"/>
                  <a:gd name="T1" fmla="*/ 0 h 141"/>
                  <a:gd name="T2" fmla="*/ 445 w 515"/>
                  <a:gd name="T3" fmla="*/ 0 h 141"/>
                  <a:gd name="T4" fmla="*/ 458 w 515"/>
                  <a:gd name="T5" fmla="*/ 2 h 141"/>
                  <a:gd name="T6" fmla="*/ 484 w 515"/>
                  <a:gd name="T7" fmla="*/ 12 h 141"/>
                  <a:gd name="T8" fmla="*/ 503 w 515"/>
                  <a:gd name="T9" fmla="*/ 30 h 141"/>
                  <a:gd name="T10" fmla="*/ 513 w 515"/>
                  <a:gd name="T11" fmla="*/ 56 h 141"/>
                  <a:gd name="T12" fmla="*/ 515 w 515"/>
                  <a:gd name="T13" fmla="*/ 71 h 141"/>
                  <a:gd name="T14" fmla="*/ 513 w 515"/>
                  <a:gd name="T15" fmla="*/ 85 h 141"/>
                  <a:gd name="T16" fmla="*/ 503 w 515"/>
                  <a:gd name="T17" fmla="*/ 110 h 141"/>
                  <a:gd name="T18" fmla="*/ 484 w 515"/>
                  <a:gd name="T19" fmla="*/ 128 h 141"/>
                  <a:gd name="T20" fmla="*/ 458 w 515"/>
                  <a:gd name="T21" fmla="*/ 140 h 141"/>
                  <a:gd name="T22" fmla="*/ 445 w 515"/>
                  <a:gd name="T23" fmla="*/ 141 h 141"/>
                  <a:gd name="T24" fmla="*/ 69 w 515"/>
                  <a:gd name="T25" fmla="*/ 141 h 141"/>
                  <a:gd name="T26" fmla="*/ 55 w 515"/>
                  <a:gd name="T27" fmla="*/ 140 h 141"/>
                  <a:gd name="T28" fmla="*/ 30 w 515"/>
                  <a:gd name="T29" fmla="*/ 128 h 141"/>
                  <a:gd name="T30" fmla="*/ 11 w 515"/>
                  <a:gd name="T31" fmla="*/ 110 h 141"/>
                  <a:gd name="T32" fmla="*/ 1 w 515"/>
                  <a:gd name="T33" fmla="*/ 85 h 141"/>
                  <a:gd name="T34" fmla="*/ 0 w 515"/>
                  <a:gd name="T35" fmla="*/ 71 h 141"/>
                  <a:gd name="T36" fmla="*/ 1 w 515"/>
                  <a:gd name="T37" fmla="*/ 56 h 141"/>
                  <a:gd name="T38" fmla="*/ 11 w 515"/>
                  <a:gd name="T39" fmla="*/ 30 h 141"/>
                  <a:gd name="T40" fmla="*/ 30 w 515"/>
                  <a:gd name="T41" fmla="*/ 12 h 141"/>
                  <a:gd name="T42" fmla="*/ 55 w 515"/>
                  <a:gd name="T43" fmla="*/ 2 h 141"/>
                  <a:gd name="T44" fmla="*/ 69 w 515"/>
                  <a:gd name="T4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5" h="141" extrusionOk="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2"/>
                    </a:lnTo>
                    <a:lnTo>
                      <a:pt x="484" y="12"/>
                    </a:lnTo>
                    <a:lnTo>
                      <a:pt x="503" y="30"/>
                    </a:lnTo>
                    <a:lnTo>
                      <a:pt x="513" y="56"/>
                    </a:lnTo>
                    <a:lnTo>
                      <a:pt x="515" y="71"/>
                    </a:lnTo>
                    <a:lnTo>
                      <a:pt x="513" y="85"/>
                    </a:lnTo>
                    <a:lnTo>
                      <a:pt x="503" y="110"/>
                    </a:lnTo>
                    <a:lnTo>
                      <a:pt x="484" y="128"/>
                    </a:lnTo>
                    <a:lnTo>
                      <a:pt x="458" y="140"/>
                    </a:lnTo>
                    <a:lnTo>
                      <a:pt x="445" y="141"/>
                    </a:lnTo>
                    <a:lnTo>
                      <a:pt x="69" y="141"/>
                    </a:lnTo>
                    <a:lnTo>
                      <a:pt x="55" y="140"/>
                    </a:lnTo>
                    <a:lnTo>
                      <a:pt x="30" y="128"/>
                    </a:lnTo>
                    <a:lnTo>
                      <a:pt x="11" y="110"/>
                    </a:lnTo>
                    <a:lnTo>
                      <a:pt x="1" y="85"/>
                    </a:lnTo>
                    <a:lnTo>
                      <a:pt x="0" y="71"/>
                    </a:lnTo>
                    <a:lnTo>
                      <a:pt x="1" y="56"/>
                    </a:lnTo>
                    <a:lnTo>
                      <a:pt x="11" y="30"/>
                    </a:lnTo>
                    <a:lnTo>
                      <a:pt x="30" y="12"/>
                    </a:lnTo>
                    <a:lnTo>
                      <a:pt x="55" y="2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09" name="Freeform 311"/>
              <p:cNvSpPr/>
              <p:nvPr/>
            </p:nvSpPr>
            <p:spPr bwMode="auto">
              <a:xfrm>
                <a:off x="2951" y="3184"/>
                <a:ext cx="167" cy="114"/>
              </a:xfrm>
              <a:custGeom>
                <a:avLst/>
                <a:gdLst>
                  <a:gd name="T0" fmla="*/ 155 w 501"/>
                  <a:gd name="T1" fmla="*/ 342 h 342"/>
                  <a:gd name="T2" fmla="*/ 358 w 501"/>
                  <a:gd name="T3" fmla="*/ 342 h 342"/>
                  <a:gd name="T4" fmla="*/ 380 w 501"/>
                  <a:gd name="T5" fmla="*/ 342 h 342"/>
                  <a:gd name="T6" fmla="*/ 422 w 501"/>
                  <a:gd name="T7" fmla="*/ 334 h 342"/>
                  <a:gd name="T8" fmla="*/ 458 w 501"/>
                  <a:gd name="T9" fmla="*/ 313 h 342"/>
                  <a:gd name="T10" fmla="*/ 487 w 501"/>
                  <a:gd name="T11" fmla="*/ 282 h 342"/>
                  <a:gd name="T12" fmla="*/ 495 w 501"/>
                  <a:gd name="T13" fmla="*/ 259 h 342"/>
                  <a:gd name="T14" fmla="*/ 501 w 501"/>
                  <a:gd name="T15" fmla="*/ 236 h 342"/>
                  <a:gd name="T16" fmla="*/ 500 w 501"/>
                  <a:gd name="T17" fmla="*/ 175 h 342"/>
                  <a:gd name="T18" fmla="*/ 472 w 501"/>
                  <a:gd name="T19" fmla="*/ 106 h 342"/>
                  <a:gd name="T20" fmla="*/ 431 w 501"/>
                  <a:gd name="T21" fmla="*/ 51 h 342"/>
                  <a:gd name="T22" fmla="*/ 393 w 501"/>
                  <a:gd name="T23" fmla="*/ 17 h 342"/>
                  <a:gd name="T24" fmla="*/ 369 w 501"/>
                  <a:gd name="T25" fmla="*/ 0 h 342"/>
                  <a:gd name="T26" fmla="*/ 128 w 501"/>
                  <a:gd name="T27" fmla="*/ 0 h 342"/>
                  <a:gd name="T28" fmla="*/ 105 w 501"/>
                  <a:gd name="T29" fmla="*/ 15 h 342"/>
                  <a:gd name="T30" fmla="*/ 66 w 501"/>
                  <a:gd name="T31" fmla="*/ 49 h 342"/>
                  <a:gd name="T32" fmla="*/ 37 w 501"/>
                  <a:gd name="T33" fmla="*/ 85 h 342"/>
                  <a:gd name="T34" fmla="*/ 17 w 501"/>
                  <a:gd name="T35" fmla="*/ 119 h 342"/>
                  <a:gd name="T36" fmla="*/ 0 w 501"/>
                  <a:gd name="T37" fmla="*/ 172 h 342"/>
                  <a:gd name="T38" fmla="*/ 2 w 501"/>
                  <a:gd name="T39" fmla="*/ 237 h 342"/>
                  <a:gd name="T40" fmla="*/ 11 w 501"/>
                  <a:gd name="T41" fmla="*/ 263 h 342"/>
                  <a:gd name="T42" fmla="*/ 24 w 501"/>
                  <a:gd name="T43" fmla="*/ 286 h 342"/>
                  <a:gd name="T44" fmla="*/ 54 w 501"/>
                  <a:gd name="T45" fmla="*/ 319 h 342"/>
                  <a:gd name="T46" fmla="*/ 90 w 501"/>
                  <a:gd name="T47" fmla="*/ 335 h 342"/>
                  <a:gd name="T48" fmla="*/ 132 w 501"/>
                  <a:gd name="T49" fmla="*/ 342 h 342"/>
                  <a:gd name="T50" fmla="*/ 155 w 501"/>
                  <a:gd name="T51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2" extrusionOk="0">
                    <a:moveTo>
                      <a:pt x="155" y="342"/>
                    </a:moveTo>
                    <a:lnTo>
                      <a:pt x="358" y="342"/>
                    </a:lnTo>
                    <a:lnTo>
                      <a:pt x="380" y="342"/>
                    </a:lnTo>
                    <a:lnTo>
                      <a:pt x="422" y="334"/>
                    </a:lnTo>
                    <a:lnTo>
                      <a:pt x="458" y="313"/>
                    </a:lnTo>
                    <a:lnTo>
                      <a:pt x="487" y="282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1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5" y="15"/>
                    </a:lnTo>
                    <a:lnTo>
                      <a:pt x="66" y="49"/>
                    </a:lnTo>
                    <a:lnTo>
                      <a:pt x="37" y="85"/>
                    </a:lnTo>
                    <a:lnTo>
                      <a:pt x="17" y="119"/>
                    </a:lnTo>
                    <a:lnTo>
                      <a:pt x="0" y="172"/>
                    </a:lnTo>
                    <a:lnTo>
                      <a:pt x="2" y="237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9"/>
                    </a:lnTo>
                    <a:lnTo>
                      <a:pt x="90" y="335"/>
                    </a:lnTo>
                    <a:lnTo>
                      <a:pt x="132" y="342"/>
                    </a:lnTo>
                    <a:lnTo>
                      <a:pt x="155" y="342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0" name="Freeform 312"/>
              <p:cNvSpPr/>
              <p:nvPr/>
            </p:nvSpPr>
            <p:spPr bwMode="auto">
              <a:xfrm>
                <a:off x="3086" y="3231"/>
                <a:ext cx="25" cy="57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8 h 173"/>
                  <a:gd name="T6" fmla="*/ 76 w 76"/>
                  <a:gd name="T7" fmla="*/ 134 h 173"/>
                  <a:gd name="T8" fmla="*/ 69 w 76"/>
                  <a:gd name="T9" fmla="*/ 105 h 173"/>
                  <a:gd name="T10" fmla="*/ 44 w 76"/>
                  <a:gd name="T11" fmla="*/ 56 h 173"/>
                  <a:gd name="T12" fmla="*/ 7 w 76"/>
                  <a:gd name="T13" fmla="*/ 7 h 173"/>
                  <a:gd name="T14" fmla="*/ 0 w 76"/>
                  <a:gd name="T15" fmla="*/ 0 h 173"/>
                  <a:gd name="T16" fmla="*/ 5 w 76"/>
                  <a:gd name="T17" fmla="*/ 16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 extrusionOk="0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4"/>
                    </a:lnTo>
                    <a:lnTo>
                      <a:pt x="69" y="105"/>
                    </a:lnTo>
                    <a:lnTo>
                      <a:pt x="44" y="56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16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1" name="Freeform 313"/>
              <p:cNvSpPr/>
              <p:nvPr/>
            </p:nvSpPr>
            <p:spPr bwMode="auto">
              <a:xfrm>
                <a:off x="2961" y="3233"/>
                <a:ext cx="24" cy="58"/>
              </a:xfrm>
              <a:custGeom>
                <a:avLst/>
                <a:gdLst>
                  <a:gd name="T0" fmla="*/ 34 w 72"/>
                  <a:gd name="T1" fmla="*/ 175 h 175"/>
                  <a:gd name="T2" fmla="*/ 19 w 72"/>
                  <a:gd name="T3" fmla="*/ 165 h 175"/>
                  <a:gd name="T4" fmla="*/ 1 w 72"/>
                  <a:gd name="T5" fmla="*/ 142 h 175"/>
                  <a:gd name="T6" fmla="*/ 0 w 72"/>
                  <a:gd name="T7" fmla="*/ 139 h 175"/>
                  <a:gd name="T8" fmla="*/ 7 w 72"/>
                  <a:gd name="T9" fmla="*/ 110 h 175"/>
                  <a:gd name="T10" fmla="*/ 30 w 72"/>
                  <a:gd name="T11" fmla="*/ 59 h 175"/>
                  <a:gd name="T12" fmla="*/ 65 w 72"/>
                  <a:gd name="T13" fmla="*/ 8 h 175"/>
                  <a:gd name="T14" fmla="*/ 72 w 72"/>
                  <a:gd name="T15" fmla="*/ 0 h 175"/>
                  <a:gd name="T16" fmla="*/ 66 w 72"/>
                  <a:gd name="T17" fmla="*/ 16 h 175"/>
                  <a:gd name="T18" fmla="*/ 43 w 72"/>
                  <a:gd name="T19" fmla="*/ 98 h 175"/>
                  <a:gd name="T20" fmla="*/ 33 w 72"/>
                  <a:gd name="T21" fmla="*/ 155 h 175"/>
                  <a:gd name="T22" fmla="*/ 34 w 72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75" extrusionOk="0">
                    <a:moveTo>
                      <a:pt x="34" y="175"/>
                    </a:moveTo>
                    <a:lnTo>
                      <a:pt x="19" y="165"/>
                    </a:lnTo>
                    <a:lnTo>
                      <a:pt x="1" y="142"/>
                    </a:lnTo>
                    <a:lnTo>
                      <a:pt x="0" y="139"/>
                    </a:lnTo>
                    <a:lnTo>
                      <a:pt x="7" y="110"/>
                    </a:lnTo>
                    <a:lnTo>
                      <a:pt x="30" y="59"/>
                    </a:lnTo>
                    <a:lnTo>
                      <a:pt x="65" y="8"/>
                    </a:lnTo>
                    <a:lnTo>
                      <a:pt x="72" y="0"/>
                    </a:lnTo>
                    <a:lnTo>
                      <a:pt x="66" y="16"/>
                    </a:lnTo>
                    <a:lnTo>
                      <a:pt x="43" y="98"/>
                    </a:lnTo>
                    <a:lnTo>
                      <a:pt x="33" y="155"/>
                    </a:lnTo>
                    <a:lnTo>
                      <a:pt x="34" y="17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2" name="Freeform 314"/>
              <p:cNvSpPr/>
              <p:nvPr/>
            </p:nvSpPr>
            <p:spPr bwMode="auto">
              <a:xfrm>
                <a:off x="2955" y="3188"/>
                <a:ext cx="159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6 h 318"/>
                  <a:gd name="T4" fmla="*/ 366 w 475"/>
                  <a:gd name="T5" fmla="*/ 316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2 w 475"/>
                  <a:gd name="T11" fmla="*/ 262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6 w 475"/>
                  <a:gd name="T19" fmla="*/ 102 h 318"/>
                  <a:gd name="T20" fmla="*/ 392 w 475"/>
                  <a:gd name="T21" fmla="*/ 37 h 318"/>
                  <a:gd name="T22" fmla="*/ 350 w 475"/>
                  <a:gd name="T23" fmla="*/ 5 h 318"/>
                  <a:gd name="T24" fmla="*/ 121 w 475"/>
                  <a:gd name="T25" fmla="*/ 0 h 318"/>
                  <a:gd name="T26" fmla="*/ 80 w 475"/>
                  <a:gd name="T27" fmla="*/ 30 h 318"/>
                  <a:gd name="T28" fmla="*/ 26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4 h 318"/>
                  <a:gd name="T36" fmla="*/ 18 w 475"/>
                  <a:gd name="T37" fmla="*/ 267 h 318"/>
                  <a:gd name="T38" fmla="*/ 44 w 475"/>
                  <a:gd name="T39" fmla="*/ 296 h 318"/>
                  <a:gd name="T40" fmla="*/ 76 w 475"/>
                  <a:gd name="T41" fmla="*/ 312 h 318"/>
                  <a:gd name="T42" fmla="*/ 115 w 475"/>
                  <a:gd name="T43" fmla="*/ 316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 extrusionOk="0">
                    <a:moveTo>
                      <a:pt x="136" y="318"/>
                    </a:moveTo>
                    <a:lnTo>
                      <a:pt x="345" y="316"/>
                    </a:lnTo>
                    <a:lnTo>
                      <a:pt x="366" y="316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2" y="262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6" y="102"/>
                    </a:lnTo>
                    <a:lnTo>
                      <a:pt x="392" y="37"/>
                    </a:lnTo>
                    <a:lnTo>
                      <a:pt x="350" y="5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6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4"/>
                    </a:lnTo>
                    <a:lnTo>
                      <a:pt x="18" y="267"/>
                    </a:lnTo>
                    <a:lnTo>
                      <a:pt x="44" y="296"/>
                    </a:lnTo>
                    <a:lnTo>
                      <a:pt x="76" y="312"/>
                    </a:lnTo>
                    <a:lnTo>
                      <a:pt x="115" y="316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3" name="Freeform 315"/>
              <p:cNvSpPr/>
              <p:nvPr/>
            </p:nvSpPr>
            <p:spPr bwMode="auto">
              <a:xfrm>
                <a:off x="2979" y="3117"/>
                <a:ext cx="111" cy="113"/>
              </a:xfrm>
              <a:custGeom>
                <a:avLst/>
                <a:gdLst>
                  <a:gd name="T0" fmla="*/ 333 w 333"/>
                  <a:gd name="T1" fmla="*/ 170 h 340"/>
                  <a:gd name="T2" fmla="*/ 331 w 333"/>
                  <a:gd name="T3" fmla="*/ 204 h 340"/>
                  <a:gd name="T4" fmla="*/ 305 w 333"/>
                  <a:gd name="T5" fmla="*/ 265 h 340"/>
                  <a:gd name="T6" fmla="*/ 261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4 h 340"/>
                  <a:gd name="T20" fmla="*/ 0 w 333"/>
                  <a:gd name="T21" fmla="*/ 170 h 340"/>
                  <a:gd name="T22" fmla="*/ 1 w 333"/>
                  <a:gd name="T23" fmla="*/ 135 h 340"/>
                  <a:gd name="T24" fmla="*/ 27 w 333"/>
                  <a:gd name="T25" fmla="*/ 73 h 340"/>
                  <a:gd name="T26" fmla="*/ 72 w 333"/>
                  <a:gd name="T27" fmla="*/ 27 h 340"/>
                  <a:gd name="T28" fmla="*/ 132 w 333"/>
                  <a:gd name="T29" fmla="*/ 1 h 340"/>
                  <a:gd name="T30" fmla="*/ 165 w 333"/>
                  <a:gd name="T31" fmla="*/ 0 h 340"/>
                  <a:gd name="T32" fmla="*/ 200 w 333"/>
                  <a:gd name="T33" fmla="*/ 1 h 340"/>
                  <a:gd name="T34" fmla="*/ 261 w 333"/>
                  <a:gd name="T35" fmla="*/ 27 h 340"/>
                  <a:gd name="T36" fmla="*/ 305 w 333"/>
                  <a:gd name="T37" fmla="*/ 73 h 340"/>
                  <a:gd name="T38" fmla="*/ 331 w 333"/>
                  <a:gd name="T39" fmla="*/ 135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 extrusionOk="0">
                    <a:moveTo>
                      <a:pt x="333" y="170"/>
                    </a:moveTo>
                    <a:lnTo>
                      <a:pt x="331" y="204"/>
                    </a:lnTo>
                    <a:lnTo>
                      <a:pt x="305" y="265"/>
                    </a:lnTo>
                    <a:lnTo>
                      <a:pt x="261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4"/>
                    </a:lnTo>
                    <a:lnTo>
                      <a:pt x="0" y="170"/>
                    </a:lnTo>
                    <a:lnTo>
                      <a:pt x="1" y="135"/>
                    </a:lnTo>
                    <a:lnTo>
                      <a:pt x="27" y="73"/>
                    </a:lnTo>
                    <a:lnTo>
                      <a:pt x="72" y="27"/>
                    </a:lnTo>
                    <a:lnTo>
                      <a:pt x="132" y="1"/>
                    </a:lnTo>
                    <a:lnTo>
                      <a:pt x="165" y="0"/>
                    </a:lnTo>
                    <a:lnTo>
                      <a:pt x="200" y="1"/>
                    </a:lnTo>
                    <a:lnTo>
                      <a:pt x="261" y="27"/>
                    </a:lnTo>
                    <a:lnTo>
                      <a:pt x="305" y="73"/>
                    </a:lnTo>
                    <a:lnTo>
                      <a:pt x="331" y="135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4" name="Freeform 316"/>
              <p:cNvSpPr/>
              <p:nvPr/>
            </p:nvSpPr>
            <p:spPr bwMode="auto">
              <a:xfrm>
                <a:off x="2980" y="3094"/>
                <a:ext cx="111" cy="113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4 h 340"/>
                  <a:gd name="T4" fmla="*/ 307 w 334"/>
                  <a:gd name="T5" fmla="*/ 266 h 340"/>
                  <a:gd name="T6" fmla="*/ 261 w 334"/>
                  <a:gd name="T7" fmla="*/ 312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4 w 334"/>
                  <a:gd name="T13" fmla="*/ 337 h 340"/>
                  <a:gd name="T14" fmla="*/ 74 w 334"/>
                  <a:gd name="T15" fmla="*/ 312 h 340"/>
                  <a:gd name="T16" fmla="*/ 29 w 334"/>
                  <a:gd name="T17" fmla="*/ 266 h 340"/>
                  <a:gd name="T18" fmla="*/ 3 w 334"/>
                  <a:gd name="T19" fmla="*/ 204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4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 extrusionOk="0">
                    <a:moveTo>
                      <a:pt x="334" y="170"/>
                    </a:moveTo>
                    <a:lnTo>
                      <a:pt x="332" y="204"/>
                    </a:lnTo>
                    <a:lnTo>
                      <a:pt x="307" y="266"/>
                    </a:lnTo>
                    <a:lnTo>
                      <a:pt x="261" y="312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4" y="337"/>
                    </a:lnTo>
                    <a:lnTo>
                      <a:pt x="74" y="312"/>
                    </a:lnTo>
                    <a:lnTo>
                      <a:pt x="29" y="266"/>
                    </a:lnTo>
                    <a:lnTo>
                      <a:pt x="3" y="204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4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5" name="Freeform 317"/>
              <p:cNvSpPr/>
              <p:nvPr/>
            </p:nvSpPr>
            <p:spPr bwMode="auto">
              <a:xfrm>
                <a:off x="2985" y="3099"/>
                <a:ext cx="101" cy="103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5 h 308"/>
                  <a:gd name="T4" fmla="*/ 278 w 303"/>
                  <a:gd name="T5" fmla="*/ 240 h 308"/>
                  <a:gd name="T6" fmla="*/ 236 w 303"/>
                  <a:gd name="T7" fmla="*/ 282 h 308"/>
                  <a:gd name="T8" fmla="*/ 183 w 303"/>
                  <a:gd name="T9" fmla="*/ 306 h 308"/>
                  <a:gd name="T10" fmla="*/ 151 w 303"/>
                  <a:gd name="T11" fmla="*/ 308 h 308"/>
                  <a:gd name="T12" fmla="*/ 121 w 303"/>
                  <a:gd name="T13" fmla="*/ 306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3 w 303"/>
                  <a:gd name="T19" fmla="*/ 185 h 308"/>
                  <a:gd name="T20" fmla="*/ 0 w 303"/>
                  <a:gd name="T21" fmla="*/ 154 h 308"/>
                  <a:gd name="T22" fmla="*/ 3 w 303"/>
                  <a:gd name="T23" fmla="*/ 122 h 308"/>
                  <a:gd name="T24" fmla="*/ 24 w 303"/>
                  <a:gd name="T25" fmla="*/ 67 h 308"/>
                  <a:gd name="T26" fmla="*/ 66 w 303"/>
                  <a:gd name="T27" fmla="*/ 26 h 308"/>
                  <a:gd name="T28" fmla="*/ 121 w 303"/>
                  <a:gd name="T29" fmla="*/ 3 h 308"/>
                  <a:gd name="T30" fmla="*/ 151 w 303"/>
                  <a:gd name="T31" fmla="*/ 0 h 308"/>
                  <a:gd name="T32" fmla="*/ 183 w 303"/>
                  <a:gd name="T33" fmla="*/ 3 h 308"/>
                  <a:gd name="T34" fmla="*/ 236 w 303"/>
                  <a:gd name="T35" fmla="*/ 26 h 308"/>
                  <a:gd name="T36" fmla="*/ 278 w 303"/>
                  <a:gd name="T37" fmla="*/ 67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 extrusionOk="0">
                    <a:moveTo>
                      <a:pt x="303" y="154"/>
                    </a:moveTo>
                    <a:lnTo>
                      <a:pt x="301" y="185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3" y="306"/>
                    </a:lnTo>
                    <a:lnTo>
                      <a:pt x="151" y="308"/>
                    </a:lnTo>
                    <a:lnTo>
                      <a:pt x="121" y="306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3" y="185"/>
                    </a:lnTo>
                    <a:lnTo>
                      <a:pt x="0" y="154"/>
                    </a:lnTo>
                    <a:lnTo>
                      <a:pt x="3" y="122"/>
                    </a:lnTo>
                    <a:lnTo>
                      <a:pt x="24" y="67"/>
                    </a:lnTo>
                    <a:lnTo>
                      <a:pt x="66" y="26"/>
                    </a:lnTo>
                    <a:lnTo>
                      <a:pt x="121" y="3"/>
                    </a:lnTo>
                    <a:lnTo>
                      <a:pt x="151" y="0"/>
                    </a:lnTo>
                    <a:lnTo>
                      <a:pt x="183" y="3"/>
                    </a:lnTo>
                    <a:lnTo>
                      <a:pt x="236" y="26"/>
                    </a:lnTo>
                    <a:lnTo>
                      <a:pt x="278" y="67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6" name="Freeform 318"/>
              <p:cNvSpPr/>
              <p:nvPr/>
            </p:nvSpPr>
            <p:spPr bwMode="auto">
              <a:xfrm>
                <a:off x="2865" y="3243"/>
                <a:ext cx="28" cy="15"/>
              </a:xfrm>
              <a:custGeom>
                <a:avLst/>
                <a:gdLst>
                  <a:gd name="T0" fmla="*/ 0 w 82"/>
                  <a:gd name="T1" fmla="*/ 45 h 45"/>
                  <a:gd name="T2" fmla="*/ 82 w 82"/>
                  <a:gd name="T3" fmla="*/ 45 h 45"/>
                  <a:gd name="T4" fmla="*/ 35 w 82"/>
                  <a:gd name="T5" fmla="*/ 0 h 45"/>
                  <a:gd name="T6" fmla="*/ 24 w 82"/>
                  <a:gd name="T7" fmla="*/ 13 h 45"/>
                  <a:gd name="T8" fmla="*/ 14 w 82"/>
                  <a:gd name="T9" fmla="*/ 3 h 45"/>
                  <a:gd name="T10" fmla="*/ 0 w 82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45" extrusionOk="0">
                    <a:moveTo>
                      <a:pt x="0" y="45"/>
                    </a:moveTo>
                    <a:lnTo>
                      <a:pt x="82" y="45"/>
                    </a:lnTo>
                    <a:lnTo>
                      <a:pt x="35" y="0"/>
                    </a:lnTo>
                    <a:lnTo>
                      <a:pt x="24" y="13"/>
                    </a:lnTo>
                    <a:lnTo>
                      <a:pt x="14" y="3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7" name="Freeform 319"/>
              <p:cNvSpPr/>
              <p:nvPr/>
            </p:nvSpPr>
            <p:spPr bwMode="auto">
              <a:xfrm>
                <a:off x="2884" y="3237"/>
                <a:ext cx="25" cy="58"/>
              </a:xfrm>
              <a:custGeom>
                <a:avLst/>
                <a:gdLst>
                  <a:gd name="T0" fmla="*/ 42 w 76"/>
                  <a:gd name="T1" fmla="*/ 174 h 174"/>
                  <a:gd name="T2" fmla="*/ 57 w 76"/>
                  <a:gd name="T3" fmla="*/ 163 h 174"/>
                  <a:gd name="T4" fmla="*/ 75 w 76"/>
                  <a:gd name="T5" fmla="*/ 138 h 174"/>
                  <a:gd name="T6" fmla="*/ 76 w 76"/>
                  <a:gd name="T7" fmla="*/ 135 h 174"/>
                  <a:gd name="T8" fmla="*/ 69 w 76"/>
                  <a:gd name="T9" fmla="*/ 105 h 174"/>
                  <a:gd name="T10" fmla="*/ 44 w 76"/>
                  <a:gd name="T11" fmla="*/ 58 h 174"/>
                  <a:gd name="T12" fmla="*/ 7 w 76"/>
                  <a:gd name="T13" fmla="*/ 7 h 174"/>
                  <a:gd name="T14" fmla="*/ 0 w 76"/>
                  <a:gd name="T15" fmla="*/ 0 h 174"/>
                  <a:gd name="T16" fmla="*/ 6 w 76"/>
                  <a:gd name="T17" fmla="*/ 16 h 174"/>
                  <a:gd name="T18" fmla="*/ 32 w 76"/>
                  <a:gd name="T19" fmla="*/ 98 h 174"/>
                  <a:gd name="T20" fmla="*/ 42 w 76"/>
                  <a:gd name="T21" fmla="*/ 153 h 174"/>
                  <a:gd name="T22" fmla="*/ 42 w 76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4" extrusionOk="0">
                    <a:moveTo>
                      <a:pt x="42" y="174"/>
                    </a:moveTo>
                    <a:lnTo>
                      <a:pt x="57" y="163"/>
                    </a:lnTo>
                    <a:lnTo>
                      <a:pt x="75" y="138"/>
                    </a:lnTo>
                    <a:lnTo>
                      <a:pt x="76" y="135"/>
                    </a:lnTo>
                    <a:lnTo>
                      <a:pt x="69" y="105"/>
                    </a:lnTo>
                    <a:lnTo>
                      <a:pt x="44" y="58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6" y="16"/>
                    </a:lnTo>
                    <a:lnTo>
                      <a:pt x="32" y="98"/>
                    </a:lnTo>
                    <a:lnTo>
                      <a:pt x="42" y="153"/>
                    </a:lnTo>
                    <a:lnTo>
                      <a:pt x="42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8" name="Freeform 320"/>
              <p:cNvSpPr/>
              <p:nvPr/>
            </p:nvSpPr>
            <p:spPr bwMode="auto">
              <a:xfrm>
                <a:off x="2834" y="3309"/>
                <a:ext cx="171" cy="47"/>
              </a:xfrm>
              <a:custGeom>
                <a:avLst/>
                <a:gdLst>
                  <a:gd name="T0" fmla="*/ 69 w 513"/>
                  <a:gd name="T1" fmla="*/ 0 h 140"/>
                  <a:gd name="T2" fmla="*/ 445 w 513"/>
                  <a:gd name="T3" fmla="*/ 0 h 140"/>
                  <a:gd name="T4" fmla="*/ 458 w 513"/>
                  <a:gd name="T5" fmla="*/ 0 h 140"/>
                  <a:gd name="T6" fmla="*/ 484 w 513"/>
                  <a:gd name="T7" fmla="*/ 12 h 140"/>
                  <a:gd name="T8" fmla="*/ 503 w 513"/>
                  <a:gd name="T9" fmla="*/ 31 h 140"/>
                  <a:gd name="T10" fmla="*/ 513 w 513"/>
                  <a:gd name="T11" fmla="*/ 57 h 140"/>
                  <a:gd name="T12" fmla="*/ 513 w 513"/>
                  <a:gd name="T13" fmla="*/ 71 h 140"/>
                  <a:gd name="T14" fmla="*/ 513 w 513"/>
                  <a:gd name="T15" fmla="*/ 84 h 140"/>
                  <a:gd name="T16" fmla="*/ 503 w 513"/>
                  <a:gd name="T17" fmla="*/ 110 h 140"/>
                  <a:gd name="T18" fmla="*/ 484 w 513"/>
                  <a:gd name="T19" fmla="*/ 129 h 140"/>
                  <a:gd name="T20" fmla="*/ 458 w 513"/>
                  <a:gd name="T21" fmla="*/ 140 h 140"/>
                  <a:gd name="T22" fmla="*/ 445 w 513"/>
                  <a:gd name="T23" fmla="*/ 140 h 140"/>
                  <a:gd name="T24" fmla="*/ 69 w 513"/>
                  <a:gd name="T25" fmla="*/ 140 h 140"/>
                  <a:gd name="T26" fmla="*/ 55 w 513"/>
                  <a:gd name="T27" fmla="*/ 140 h 140"/>
                  <a:gd name="T28" fmla="*/ 30 w 513"/>
                  <a:gd name="T29" fmla="*/ 129 h 140"/>
                  <a:gd name="T30" fmla="*/ 11 w 513"/>
                  <a:gd name="T31" fmla="*/ 110 h 140"/>
                  <a:gd name="T32" fmla="*/ 1 w 513"/>
                  <a:gd name="T33" fmla="*/ 84 h 140"/>
                  <a:gd name="T34" fmla="*/ 0 w 513"/>
                  <a:gd name="T35" fmla="*/ 71 h 140"/>
                  <a:gd name="T36" fmla="*/ 1 w 513"/>
                  <a:gd name="T37" fmla="*/ 57 h 140"/>
                  <a:gd name="T38" fmla="*/ 11 w 513"/>
                  <a:gd name="T39" fmla="*/ 31 h 140"/>
                  <a:gd name="T40" fmla="*/ 30 w 513"/>
                  <a:gd name="T41" fmla="*/ 12 h 140"/>
                  <a:gd name="T42" fmla="*/ 55 w 513"/>
                  <a:gd name="T43" fmla="*/ 0 h 140"/>
                  <a:gd name="T44" fmla="*/ 69 w 513"/>
                  <a:gd name="T45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3" h="140" extrusionOk="0">
                    <a:moveTo>
                      <a:pt x="69" y="0"/>
                    </a:moveTo>
                    <a:lnTo>
                      <a:pt x="445" y="0"/>
                    </a:lnTo>
                    <a:lnTo>
                      <a:pt x="458" y="0"/>
                    </a:lnTo>
                    <a:lnTo>
                      <a:pt x="484" y="12"/>
                    </a:lnTo>
                    <a:lnTo>
                      <a:pt x="503" y="31"/>
                    </a:lnTo>
                    <a:lnTo>
                      <a:pt x="513" y="57"/>
                    </a:lnTo>
                    <a:lnTo>
                      <a:pt x="513" y="71"/>
                    </a:lnTo>
                    <a:lnTo>
                      <a:pt x="513" y="84"/>
                    </a:lnTo>
                    <a:lnTo>
                      <a:pt x="503" y="110"/>
                    </a:lnTo>
                    <a:lnTo>
                      <a:pt x="484" y="129"/>
                    </a:lnTo>
                    <a:lnTo>
                      <a:pt x="458" y="140"/>
                    </a:lnTo>
                    <a:lnTo>
                      <a:pt x="445" y="140"/>
                    </a:lnTo>
                    <a:lnTo>
                      <a:pt x="69" y="140"/>
                    </a:lnTo>
                    <a:lnTo>
                      <a:pt x="55" y="140"/>
                    </a:lnTo>
                    <a:lnTo>
                      <a:pt x="30" y="129"/>
                    </a:lnTo>
                    <a:lnTo>
                      <a:pt x="11" y="110"/>
                    </a:lnTo>
                    <a:lnTo>
                      <a:pt x="1" y="84"/>
                    </a:lnTo>
                    <a:lnTo>
                      <a:pt x="0" y="71"/>
                    </a:lnTo>
                    <a:lnTo>
                      <a:pt x="1" y="57"/>
                    </a:lnTo>
                    <a:lnTo>
                      <a:pt x="11" y="31"/>
                    </a:lnTo>
                    <a:lnTo>
                      <a:pt x="30" y="12"/>
                    </a:lnTo>
                    <a:lnTo>
                      <a:pt x="5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19" name="Freeform 321"/>
              <p:cNvSpPr/>
              <p:nvPr/>
            </p:nvSpPr>
            <p:spPr bwMode="auto">
              <a:xfrm>
                <a:off x="2837" y="3235"/>
                <a:ext cx="167" cy="114"/>
              </a:xfrm>
              <a:custGeom>
                <a:avLst/>
                <a:gdLst>
                  <a:gd name="T0" fmla="*/ 155 w 501"/>
                  <a:gd name="T1" fmla="*/ 343 h 343"/>
                  <a:gd name="T2" fmla="*/ 358 w 501"/>
                  <a:gd name="T3" fmla="*/ 343 h 343"/>
                  <a:gd name="T4" fmla="*/ 380 w 501"/>
                  <a:gd name="T5" fmla="*/ 343 h 343"/>
                  <a:gd name="T6" fmla="*/ 422 w 501"/>
                  <a:gd name="T7" fmla="*/ 332 h 343"/>
                  <a:gd name="T8" fmla="*/ 458 w 501"/>
                  <a:gd name="T9" fmla="*/ 314 h 343"/>
                  <a:gd name="T10" fmla="*/ 485 w 501"/>
                  <a:gd name="T11" fmla="*/ 281 h 343"/>
                  <a:gd name="T12" fmla="*/ 495 w 501"/>
                  <a:gd name="T13" fmla="*/ 259 h 343"/>
                  <a:gd name="T14" fmla="*/ 501 w 501"/>
                  <a:gd name="T15" fmla="*/ 236 h 343"/>
                  <a:gd name="T16" fmla="*/ 500 w 501"/>
                  <a:gd name="T17" fmla="*/ 175 h 343"/>
                  <a:gd name="T18" fmla="*/ 472 w 501"/>
                  <a:gd name="T19" fmla="*/ 106 h 343"/>
                  <a:gd name="T20" fmla="*/ 431 w 501"/>
                  <a:gd name="T21" fmla="*/ 52 h 343"/>
                  <a:gd name="T22" fmla="*/ 393 w 501"/>
                  <a:gd name="T23" fmla="*/ 17 h 343"/>
                  <a:gd name="T24" fmla="*/ 369 w 501"/>
                  <a:gd name="T25" fmla="*/ 0 h 343"/>
                  <a:gd name="T26" fmla="*/ 128 w 501"/>
                  <a:gd name="T27" fmla="*/ 0 h 343"/>
                  <a:gd name="T28" fmla="*/ 103 w 501"/>
                  <a:gd name="T29" fmla="*/ 16 h 343"/>
                  <a:gd name="T30" fmla="*/ 66 w 501"/>
                  <a:gd name="T31" fmla="*/ 49 h 343"/>
                  <a:gd name="T32" fmla="*/ 37 w 501"/>
                  <a:gd name="T33" fmla="*/ 83 h 343"/>
                  <a:gd name="T34" fmla="*/ 17 w 501"/>
                  <a:gd name="T35" fmla="*/ 119 h 343"/>
                  <a:gd name="T36" fmla="*/ 0 w 501"/>
                  <a:gd name="T37" fmla="*/ 173 h 343"/>
                  <a:gd name="T38" fmla="*/ 2 w 501"/>
                  <a:gd name="T39" fmla="*/ 236 h 343"/>
                  <a:gd name="T40" fmla="*/ 11 w 501"/>
                  <a:gd name="T41" fmla="*/ 263 h 343"/>
                  <a:gd name="T42" fmla="*/ 24 w 501"/>
                  <a:gd name="T43" fmla="*/ 286 h 343"/>
                  <a:gd name="T44" fmla="*/ 54 w 501"/>
                  <a:gd name="T45" fmla="*/ 318 h 343"/>
                  <a:gd name="T46" fmla="*/ 90 w 501"/>
                  <a:gd name="T47" fmla="*/ 335 h 343"/>
                  <a:gd name="T48" fmla="*/ 132 w 501"/>
                  <a:gd name="T49" fmla="*/ 343 h 343"/>
                  <a:gd name="T50" fmla="*/ 155 w 501"/>
                  <a:gd name="T51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1" h="343" extrusionOk="0">
                    <a:moveTo>
                      <a:pt x="155" y="343"/>
                    </a:moveTo>
                    <a:lnTo>
                      <a:pt x="358" y="343"/>
                    </a:lnTo>
                    <a:lnTo>
                      <a:pt x="380" y="343"/>
                    </a:lnTo>
                    <a:lnTo>
                      <a:pt x="422" y="332"/>
                    </a:lnTo>
                    <a:lnTo>
                      <a:pt x="458" y="314"/>
                    </a:lnTo>
                    <a:lnTo>
                      <a:pt x="485" y="281"/>
                    </a:lnTo>
                    <a:lnTo>
                      <a:pt x="495" y="259"/>
                    </a:lnTo>
                    <a:lnTo>
                      <a:pt x="501" y="236"/>
                    </a:lnTo>
                    <a:lnTo>
                      <a:pt x="500" y="175"/>
                    </a:lnTo>
                    <a:lnTo>
                      <a:pt x="472" y="106"/>
                    </a:lnTo>
                    <a:lnTo>
                      <a:pt x="431" y="52"/>
                    </a:lnTo>
                    <a:lnTo>
                      <a:pt x="393" y="17"/>
                    </a:lnTo>
                    <a:lnTo>
                      <a:pt x="369" y="0"/>
                    </a:lnTo>
                    <a:lnTo>
                      <a:pt x="128" y="0"/>
                    </a:lnTo>
                    <a:lnTo>
                      <a:pt x="103" y="16"/>
                    </a:lnTo>
                    <a:lnTo>
                      <a:pt x="66" y="49"/>
                    </a:lnTo>
                    <a:lnTo>
                      <a:pt x="37" y="83"/>
                    </a:lnTo>
                    <a:lnTo>
                      <a:pt x="17" y="119"/>
                    </a:lnTo>
                    <a:lnTo>
                      <a:pt x="0" y="173"/>
                    </a:lnTo>
                    <a:lnTo>
                      <a:pt x="2" y="236"/>
                    </a:lnTo>
                    <a:lnTo>
                      <a:pt x="11" y="263"/>
                    </a:lnTo>
                    <a:lnTo>
                      <a:pt x="24" y="286"/>
                    </a:lnTo>
                    <a:lnTo>
                      <a:pt x="54" y="318"/>
                    </a:lnTo>
                    <a:lnTo>
                      <a:pt x="90" y="335"/>
                    </a:lnTo>
                    <a:lnTo>
                      <a:pt x="132" y="343"/>
                    </a:lnTo>
                    <a:lnTo>
                      <a:pt x="155" y="343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0" name="Freeform 322"/>
              <p:cNvSpPr/>
              <p:nvPr/>
            </p:nvSpPr>
            <p:spPr bwMode="auto">
              <a:xfrm>
                <a:off x="2971" y="3281"/>
                <a:ext cx="25" cy="58"/>
              </a:xfrm>
              <a:custGeom>
                <a:avLst/>
                <a:gdLst>
                  <a:gd name="T0" fmla="*/ 41 w 76"/>
                  <a:gd name="T1" fmla="*/ 173 h 173"/>
                  <a:gd name="T2" fmla="*/ 57 w 76"/>
                  <a:gd name="T3" fmla="*/ 163 h 173"/>
                  <a:gd name="T4" fmla="*/ 75 w 76"/>
                  <a:gd name="T5" fmla="*/ 137 h 173"/>
                  <a:gd name="T6" fmla="*/ 76 w 76"/>
                  <a:gd name="T7" fmla="*/ 134 h 173"/>
                  <a:gd name="T8" fmla="*/ 67 w 76"/>
                  <a:gd name="T9" fmla="*/ 106 h 173"/>
                  <a:gd name="T10" fmla="*/ 44 w 76"/>
                  <a:gd name="T11" fmla="*/ 57 h 173"/>
                  <a:gd name="T12" fmla="*/ 7 w 76"/>
                  <a:gd name="T13" fmla="*/ 6 h 173"/>
                  <a:gd name="T14" fmla="*/ 0 w 76"/>
                  <a:gd name="T15" fmla="*/ 0 h 173"/>
                  <a:gd name="T16" fmla="*/ 5 w 76"/>
                  <a:gd name="T17" fmla="*/ 15 h 173"/>
                  <a:gd name="T18" fmla="*/ 31 w 76"/>
                  <a:gd name="T19" fmla="*/ 97 h 173"/>
                  <a:gd name="T20" fmla="*/ 41 w 76"/>
                  <a:gd name="T21" fmla="*/ 153 h 173"/>
                  <a:gd name="T22" fmla="*/ 41 w 76"/>
                  <a:gd name="T2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173" extrusionOk="0">
                    <a:moveTo>
                      <a:pt x="41" y="173"/>
                    </a:moveTo>
                    <a:lnTo>
                      <a:pt x="57" y="163"/>
                    </a:lnTo>
                    <a:lnTo>
                      <a:pt x="75" y="137"/>
                    </a:lnTo>
                    <a:lnTo>
                      <a:pt x="76" y="134"/>
                    </a:lnTo>
                    <a:lnTo>
                      <a:pt x="67" y="106"/>
                    </a:lnTo>
                    <a:lnTo>
                      <a:pt x="44" y="57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5" y="15"/>
                    </a:lnTo>
                    <a:lnTo>
                      <a:pt x="31" y="97"/>
                    </a:lnTo>
                    <a:lnTo>
                      <a:pt x="41" y="153"/>
                    </a:lnTo>
                    <a:lnTo>
                      <a:pt x="41" y="17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1" name="Freeform 323"/>
              <p:cNvSpPr/>
              <p:nvPr/>
            </p:nvSpPr>
            <p:spPr bwMode="auto">
              <a:xfrm>
                <a:off x="2847" y="3284"/>
                <a:ext cx="23" cy="58"/>
              </a:xfrm>
              <a:custGeom>
                <a:avLst/>
                <a:gdLst>
                  <a:gd name="T0" fmla="*/ 34 w 70"/>
                  <a:gd name="T1" fmla="*/ 174 h 174"/>
                  <a:gd name="T2" fmla="*/ 19 w 70"/>
                  <a:gd name="T3" fmla="*/ 164 h 174"/>
                  <a:gd name="T4" fmla="*/ 1 w 70"/>
                  <a:gd name="T5" fmla="*/ 141 h 174"/>
                  <a:gd name="T6" fmla="*/ 0 w 70"/>
                  <a:gd name="T7" fmla="*/ 138 h 174"/>
                  <a:gd name="T8" fmla="*/ 7 w 70"/>
                  <a:gd name="T9" fmla="*/ 108 h 174"/>
                  <a:gd name="T10" fmla="*/ 29 w 70"/>
                  <a:gd name="T11" fmla="*/ 59 h 174"/>
                  <a:gd name="T12" fmla="*/ 65 w 70"/>
                  <a:gd name="T13" fmla="*/ 7 h 174"/>
                  <a:gd name="T14" fmla="*/ 70 w 70"/>
                  <a:gd name="T15" fmla="*/ 0 h 174"/>
                  <a:gd name="T16" fmla="*/ 66 w 70"/>
                  <a:gd name="T17" fmla="*/ 15 h 174"/>
                  <a:gd name="T18" fmla="*/ 43 w 70"/>
                  <a:gd name="T19" fmla="*/ 98 h 174"/>
                  <a:gd name="T20" fmla="*/ 33 w 70"/>
                  <a:gd name="T21" fmla="*/ 154 h 174"/>
                  <a:gd name="T22" fmla="*/ 34 w 7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174" extrusionOk="0">
                    <a:moveTo>
                      <a:pt x="34" y="174"/>
                    </a:moveTo>
                    <a:lnTo>
                      <a:pt x="19" y="164"/>
                    </a:lnTo>
                    <a:lnTo>
                      <a:pt x="1" y="141"/>
                    </a:lnTo>
                    <a:lnTo>
                      <a:pt x="0" y="138"/>
                    </a:lnTo>
                    <a:lnTo>
                      <a:pt x="7" y="108"/>
                    </a:lnTo>
                    <a:lnTo>
                      <a:pt x="29" y="59"/>
                    </a:lnTo>
                    <a:lnTo>
                      <a:pt x="65" y="7"/>
                    </a:lnTo>
                    <a:lnTo>
                      <a:pt x="70" y="0"/>
                    </a:lnTo>
                    <a:lnTo>
                      <a:pt x="66" y="15"/>
                    </a:lnTo>
                    <a:lnTo>
                      <a:pt x="43" y="98"/>
                    </a:lnTo>
                    <a:lnTo>
                      <a:pt x="33" y="154"/>
                    </a:lnTo>
                    <a:lnTo>
                      <a:pt x="34" y="174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2" name="Freeform 324"/>
              <p:cNvSpPr/>
              <p:nvPr/>
            </p:nvSpPr>
            <p:spPr bwMode="auto">
              <a:xfrm>
                <a:off x="2841" y="3237"/>
                <a:ext cx="158" cy="106"/>
              </a:xfrm>
              <a:custGeom>
                <a:avLst/>
                <a:gdLst>
                  <a:gd name="T0" fmla="*/ 136 w 475"/>
                  <a:gd name="T1" fmla="*/ 318 h 318"/>
                  <a:gd name="T2" fmla="*/ 345 w 475"/>
                  <a:gd name="T3" fmla="*/ 317 h 318"/>
                  <a:gd name="T4" fmla="*/ 366 w 475"/>
                  <a:gd name="T5" fmla="*/ 317 h 318"/>
                  <a:gd name="T6" fmla="*/ 403 w 475"/>
                  <a:gd name="T7" fmla="*/ 308 h 318"/>
                  <a:gd name="T8" fmla="*/ 436 w 475"/>
                  <a:gd name="T9" fmla="*/ 291 h 318"/>
                  <a:gd name="T10" fmla="*/ 461 w 475"/>
                  <a:gd name="T11" fmla="*/ 261 h 318"/>
                  <a:gd name="T12" fmla="*/ 469 w 475"/>
                  <a:gd name="T13" fmla="*/ 242 h 318"/>
                  <a:gd name="T14" fmla="*/ 475 w 475"/>
                  <a:gd name="T15" fmla="*/ 220 h 318"/>
                  <a:gd name="T16" fmla="*/ 472 w 475"/>
                  <a:gd name="T17" fmla="*/ 165 h 318"/>
                  <a:gd name="T18" fmla="*/ 445 w 475"/>
                  <a:gd name="T19" fmla="*/ 102 h 318"/>
                  <a:gd name="T20" fmla="*/ 392 w 475"/>
                  <a:gd name="T21" fmla="*/ 36 h 318"/>
                  <a:gd name="T22" fmla="*/ 350 w 475"/>
                  <a:gd name="T23" fmla="*/ 6 h 318"/>
                  <a:gd name="T24" fmla="*/ 121 w 475"/>
                  <a:gd name="T25" fmla="*/ 0 h 318"/>
                  <a:gd name="T26" fmla="*/ 80 w 475"/>
                  <a:gd name="T27" fmla="*/ 30 h 318"/>
                  <a:gd name="T28" fmla="*/ 25 w 475"/>
                  <a:gd name="T29" fmla="*/ 93 h 318"/>
                  <a:gd name="T30" fmla="*/ 0 w 475"/>
                  <a:gd name="T31" fmla="*/ 158 h 318"/>
                  <a:gd name="T32" fmla="*/ 0 w 475"/>
                  <a:gd name="T33" fmla="*/ 219 h 318"/>
                  <a:gd name="T34" fmla="*/ 8 w 475"/>
                  <a:gd name="T35" fmla="*/ 245 h 318"/>
                  <a:gd name="T36" fmla="*/ 18 w 475"/>
                  <a:gd name="T37" fmla="*/ 268 h 318"/>
                  <a:gd name="T38" fmla="*/ 44 w 475"/>
                  <a:gd name="T39" fmla="*/ 297 h 318"/>
                  <a:gd name="T40" fmla="*/ 76 w 475"/>
                  <a:gd name="T41" fmla="*/ 312 h 318"/>
                  <a:gd name="T42" fmla="*/ 115 w 475"/>
                  <a:gd name="T43" fmla="*/ 317 h 318"/>
                  <a:gd name="T44" fmla="*/ 136 w 475"/>
                  <a:gd name="T4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5" h="318" extrusionOk="0">
                    <a:moveTo>
                      <a:pt x="136" y="318"/>
                    </a:moveTo>
                    <a:lnTo>
                      <a:pt x="345" y="317"/>
                    </a:lnTo>
                    <a:lnTo>
                      <a:pt x="366" y="317"/>
                    </a:lnTo>
                    <a:lnTo>
                      <a:pt x="403" y="308"/>
                    </a:lnTo>
                    <a:lnTo>
                      <a:pt x="436" y="291"/>
                    </a:lnTo>
                    <a:lnTo>
                      <a:pt x="461" y="261"/>
                    </a:lnTo>
                    <a:lnTo>
                      <a:pt x="469" y="242"/>
                    </a:lnTo>
                    <a:lnTo>
                      <a:pt x="475" y="220"/>
                    </a:lnTo>
                    <a:lnTo>
                      <a:pt x="472" y="165"/>
                    </a:lnTo>
                    <a:lnTo>
                      <a:pt x="445" y="102"/>
                    </a:lnTo>
                    <a:lnTo>
                      <a:pt x="392" y="36"/>
                    </a:lnTo>
                    <a:lnTo>
                      <a:pt x="350" y="6"/>
                    </a:lnTo>
                    <a:lnTo>
                      <a:pt x="121" y="0"/>
                    </a:lnTo>
                    <a:lnTo>
                      <a:pt x="80" y="30"/>
                    </a:lnTo>
                    <a:lnTo>
                      <a:pt x="25" y="93"/>
                    </a:lnTo>
                    <a:lnTo>
                      <a:pt x="0" y="158"/>
                    </a:lnTo>
                    <a:lnTo>
                      <a:pt x="0" y="219"/>
                    </a:lnTo>
                    <a:lnTo>
                      <a:pt x="8" y="245"/>
                    </a:lnTo>
                    <a:lnTo>
                      <a:pt x="18" y="268"/>
                    </a:lnTo>
                    <a:lnTo>
                      <a:pt x="44" y="297"/>
                    </a:lnTo>
                    <a:lnTo>
                      <a:pt x="76" y="312"/>
                    </a:lnTo>
                    <a:lnTo>
                      <a:pt x="115" y="317"/>
                    </a:lnTo>
                    <a:lnTo>
                      <a:pt x="136" y="318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3" name="Freeform 325"/>
              <p:cNvSpPr/>
              <p:nvPr/>
            </p:nvSpPr>
            <p:spPr bwMode="auto">
              <a:xfrm>
                <a:off x="2865" y="3166"/>
                <a:ext cx="111" cy="114"/>
              </a:xfrm>
              <a:custGeom>
                <a:avLst/>
                <a:gdLst>
                  <a:gd name="T0" fmla="*/ 333 w 333"/>
                  <a:gd name="T1" fmla="*/ 170 h 340"/>
                  <a:gd name="T2" fmla="*/ 330 w 333"/>
                  <a:gd name="T3" fmla="*/ 205 h 340"/>
                  <a:gd name="T4" fmla="*/ 305 w 333"/>
                  <a:gd name="T5" fmla="*/ 265 h 340"/>
                  <a:gd name="T6" fmla="*/ 259 w 333"/>
                  <a:gd name="T7" fmla="*/ 311 h 340"/>
                  <a:gd name="T8" fmla="*/ 200 w 333"/>
                  <a:gd name="T9" fmla="*/ 337 h 340"/>
                  <a:gd name="T10" fmla="*/ 165 w 333"/>
                  <a:gd name="T11" fmla="*/ 340 h 340"/>
                  <a:gd name="T12" fmla="*/ 132 w 333"/>
                  <a:gd name="T13" fmla="*/ 337 h 340"/>
                  <a:gd name="T14" fmla="*/ 72 w 333"/>
                  <a:gd name="T15" fmla="*/ 311 h 340"/>
                  <a:gd name="T16" fmla="*/ 27 w 333"/>
                  <a:gd name="T17" fmla="*/ 265 h 340"/>
                  <a:gd name="T18" fmla="*/ 1 w 333"/>
                  <a:gd name="T19" fmla="*/ 205 h 340"/>
                  <a:gd name="T20" fmla="*/ 0 w 333"/>
                  <a:gd name="T21" fmla="*/ 170 h 340"/>
                  <a:gd name="T22" fmla="*/ 1 w 333"/>
                  <a:gd name="T23" fmla="*/ 136 h 340"/>
                  <a:gd name="T24" fmla="*/ 27 w 333"/>
                  <a:gd name="T25" fmla="*/ 74 h 340"/>
                  <a:gd name="T26" fmla="*/ 72 w 333"/>
                  <a:gd name="T27" fmla="*/ 28 h 340"/>
                  <a:gd name="T28" fmla="*/ 132 w 333"/>
                  <a:gd name="T29" fmla="*/ 2 h 340"/>
                  <a:gd name="T30" fmla="*/ 165 w 333"/>
                  <a:gd name="T31" fmla="*/ 0 h 340"/>
                  <a:gd name="T32" fmla="*/ 200 w 333"/>
                  <a:gd name="T33" fmla="*/ 2 h 340"/>
                  <a:gd name="T34" fmla="*/ 259 w 333"/>
                  <a:gd name="T35" fmla="*/ 28 h 340"/>
                  <a:gd name="T36" fmla="*/ 305 w 333"/>
                  <a:gd name="T37" fmla="*/ 74 h 340"/>
                  <a:gd name="T38" fmla="*/ 330 w 333"/>
                  <a:gd name="T39" fmla="*/ 136 h 340"/>
                  <a:gd name="T40" fmla="*/ 333 w 333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3" h="340" extrusionOk="0">
                    <a:moveTo>
                      <a:pt x="333" y="170"/>
                    </a:moveTo>
                    <a:lnTo>
                      <a:pt x="330" y="205"/>
                    </a:lnTo>
                    <a:lnTo>
                      <a:pt x="305" y="265"/>
                    </a:lnTo>
                    <a:lnTo>
                      <a:pt x="259" y="311"/>
                    </a:lnTo>
                    <a:lnTo>
                      <a:pt x="200" y="337"/>
                    </a:lnTo>
                    <a:lnTo>
                      <a:pt x="165" y="340"/>
                    </a:lnTo>
                    <a:lnTo>
                      <a:pt x="132" y="337"/>
                    </a:lnTo>
                    <a:lnTo>
                      <a:pt x="72" y="311"/>
                    </a:lnTo>
                    <a:lnTo>
                      <a:pt x="27" y="265"/>
                    </a:lnTo>
                    <a:lnTo>
                      <a:pt x="1" y="205"/>
                    </a:lnTo>
                    <a:lnTo>
                      <a:pt x="0" y="170"/>
                    </a:lnTo>
                    <a:lnTo>
                      <a:pt x="1" y="136"/>
                    </a:lnTo>
                    <a:lnTo>
                      <a:pt x="27" y="74"/>
                    </a:lnTo>
                    <a:lnTo>
                      <a:pt x="72" y="28"/>
                    </a:lnTo>
                    <a:lnTo>
                      <a:pt x="132" y="2"/>
                    </a:lnTo>
                    <a:lnTo>
                      <a:pt x="165" y="0"/>
                    </a:lnTo>
                    <a:lnTo>
                      <a:pt x="200" y="2"/>
                    </a:lnTo>
                    <a:lnTo>
                      <a:pt x="259" y="28"/>
                    </a:lnTo>
                    <a:lnTo>
                      <a:pt x="305" y="74"/>
                    </a:lnTo>
                    <a:lnTo>
                      <a:pt x="330" y="136"/>
                    </a:lnTo>
                    <a:lnTo>
                      <a:pt x="333" y="17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4" name="Freeform 326"/>
              <p:cNvSpPr/>
              <p:nvPr/>
            </p:nvSpPr>
            <p:spPr bwMode="auto">
              <a:xfrm>
                <a:off x="2865" y="3144"/>
                <a:ext cx="112" cy="114"/>
              </a:xfrm>
              <a:custGeom>
                <a:avLst/>
                <a:gdLst>
                  <a:gd name="T0" fmla="*/ 334 w 334"/>
                  <a:gd name="T1" fmla="*/ 170 h 340"/>
                  <a:gd name="T2" fmla="*/ 332 w 334"/>
                  <a:gd name="T3" fmla="*/ 205 h 340"/>
                  <a:gd name="T4" fmla="*/ 307 w 334"/>
                  <a:gd name="T5" fmla="*/ 265 h 340"/>
                  <a:gd name="T6" fmla="*/ 261 w 334"/>
                  <a:gd name="T7" fmla="*/ 311 h 340"/>
                  <a:gd name="T8" fmla="*/ 202 w 334"/>
                  <a:gd name="T9" fmla="*/ 337 h 340"/>
                  <a:gd name="T10" fmla="*/ 167 w 334"/>
                  <a:gd name="T11" fmla="*/ 340 h 340"/>
                  <a:gd name="T12" fmla="*/ 133 w 334"/>
                  <a:gd name="T13" fmla="*/ 337 h 340"/>
                  <a:gd name="T14" fmla="*/ 74 w 334"/>
                  <a:gd name="T15" fmla="*/ 311 h 340"/>
                  <a:gd name="T16" fmla="*/ 29 w 334"/>
                  <a:gd name="T17" fmla="*/ 265 h 340"/>
                  <a:gd name="T18" fmla="*/ 3 w 334"/>
                  <a:gd name="T19" fmla="*/ 205 h 340"/>
                  <a:gd name="T20" fmla="*/ 0 w 334"/>
                  <a:gd name="T21" fmla="*/ 170 h 340"/>
                  <a:gd name="T22" fmla="*/ 3 w 334"/>
                  <a:gd name="T23" fmla="*/ 135 h 340"/>
                  <a:gd name="T24" fmla="*/ 29 w 334"/>
                  <a:gd name="T25" fmla="*/ 75 h 340"/>
                  <a:gd name="T26" fmla="*/ 74 w 334"/>
                  <a:gd name="T27" fmla="*/ 29 h 340"/>
                  <a:gd name="T28" fmla="*/ 133 w 334"/>
                  <a:gd name="T29" fmla="*/ 3 h 340"/>
                  <a:gd name="T30" fmla="*/ 167 w 334"/>
                  <a:gd name="T31" fmla="*/ 0 h 340"/>
                  <a:gd name="T32" fmla="*/ 202 w 334"/>
                  <a:gd name="T33" fmla="*/ 3 h 340"/>
                  <a:gd name="T34" fmla="*/ 261 w 334"/>
                  <a:gd name="T35" fmla="*/ 29 h 340"/>
                  <a:gd name="T36" fmla="*/ 307 w 334"/>
                  <a:gd name="T37" fmla="*/ 75 h 340"/>
                  <a:gd name="T38" fmla="*/ 332 w 334"/>
                  <a:gd name="T39" fmla="*/ 135 h 340"/>
                  <a:gd name="T40" fmla="*/ 334 w 334"/>
                  <a:gd name="T41" fmla="*/ 17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4" h="340" extrusionOk="0">
                    <a:moveTo>
                      <a:pt x="334" y="170"/>
                    </a:moveTo>
                    <a:lnTo>
                      <a:pt x="332" y="205"/>
                    </a:lnTo>
                    <a:lnTo>
                      <a:pt x="307" y="265"/>
                    </a:lnTo>
                    <a:lnTo>
                      <a:pt x="261" y="311"/>
                    </a:lnTo>
                    <a:lnTo>
                      <a:pt x="202" y="337"/>
                    </a:lnTo>
                    <a:lnTo>
                      <a:pt x="167" y="340"/>
                    </a:lnTo>
                    <a:lnTo>
                      <a:pt x="133" y="337"/>
                    </a:lnTo>
                    <a:lnTo>
                      <a:pt x="74" y="311"/>
                    </a:lnTo>
                    <a:lnTo>
                      <a:pt x="29" y="265"/>
                    </a:lnTo>
                    <a:lnTo>
                      <a:pt x="3" y="205"/>
                    </a:lnTo>
                    <a:lnTo>
                      <a:pt x="0" y="170"/>
                    </a:lnTo>
                    <a:lnTo>
                      <a:pt x="3" y="135"/>
                    </a:lnTo>
                    <a:lnTo>
                      <a:pt x="29" y="75"/>
                    </a:lnTo>
                    <a:lnTo>
                      <a:pt x="74" y="29"/>
                    </a:lnTo>
                    <a:lnTo>
                      <a:pt x="133" y="3"/>
                    </a:lnTo>
                    <a:lnTo>
                      <a:pt x="167" y="0"/>
                    </a:lnTo>
                    <a:lnTo>
                      <a:pt x="202" y="3"/>
                    </a:lnTo>
                    <a:lnTo>
                      <a:pt x="261" y="29"/>
                    </a:lnTo>
                    <a:lnTo>
                      <a:pt x="307" y="75"/>
                    </a:lnTo>
                    <a:lnTo>
                      <a:pt x="332" y="135"/>
                    </a:lnTo>
                    <a:lnTo>
                      <a:pt x="334" y="170"/>
                    </a:lnTo>
                    <a:close/>
                  </a:path>
                </a:pathLst>
              </a:custGeom>
              <a:solidFill>
                <a:srgbClr val="EAEAE8"/>
              </a:solidFill>
              <a:ln w="7938">
                <a:solidFill>
                  <a:srgbClr val="888A8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5" name="Freeform 327"/>
              <p:cNvSpPr/>
              <p:nvPr/>
            </p:nvSpPr>
            <p:spPr bwMode="auto">
              <a:xfrm>
                <a:off x="2871" y="3150"/>
                <a:ext cx="101" cy="102"/>
              </a:xfrm>
              <a:custGeom>
                <a:avLst/>
                <a:gdLst>
                  <a:gd name="T0" fmla="*/ 303 w 303"/>
                  <a:gd name="T1" fmla="*/ 154 h 308"/>
                  <a:gd name="T2" fmla="*/ 301 w 303"/>
                  <a:gd name="T3" fmla="*/ 186 h 308"/>
                  <a:gd name="T4" fmla="*/ 278 w 303"/>
                  <a:gd name="T5" fmla="*/ 240 h 308"/>
                  <a:gd name="T6" fmla="*/ 236 w 303"/>
                  <a:gd name="T7" fmla="*/ 282 h 308"/>
                  <a:gd name="T8" fmla="*/ 182 w 303"/>
                  <a:gd name="T9" fmla="*/ 305 h 308"/>
                  <a:gd name="T10" fmla="*/ 151 w 303"/>
                  <a:gd name="T11" fmla="*/ 308 h 308"/>
                  <a:gd name="T12" fmla="*/ 121 w 303"/>
                  <a:gd name="T13" fmla="*/ 305 h 308"/>
                  <a:gd name="T14" fmla="*/ 66 w 303"/>
                  <a:gd name="T15" fmla="*/ 282 h 308"/>
                  <a:gd name="T16" fmla="*/ 24 w 303"/>
                  <a:gd name="T17" fmla="*/ 240 h 308"/>
                  <a:gd name="T18" fmla="*/ 1 w 303"/>
                  <a:gd name="T19" fmla="*/ 186 h 308"/>
                  <a:gd name="T20" fmla="*/ 0 w 303"/>
                  <a:gd name="T21" fmla="*/ 154 h 308"/>
                  <a:gd name="T22" fmla="*/ 1 w 303"/>
                  <a:gd name="T23" fmla="*/ 122 h 308"/>
                  <a:gd name="T24" fmla="*/ 24 w 303"/>
                  <a:gd name="T25" fmla="*/ 68 h 308"/>
                  <a:gd name="T26" fmla="*/ 66 w 303"/>
                  <a:gd name="T27" fmla="*/ 26 h 308"/>
                  <a:gd name="T28" fmla="*/ 121 w 303"/>
                  <a:gd name="T29" fmla="*/ 1 h 308"/>
                  <a:gd name="T30" fmla="*/ 151 w 303"/>
                  <a:gd name="T31" fmla="*/ 0 h 308"/>
                  <a:gd name="T32" fmla="*/ 182 w 303"/>
                  <a:gd name="T33" fmla="*/ 1 h 308"/>
                  <a:gd name="T34" fmla="*/ 236 w 303"/>
                  <a:gd name="T35" fmla="*/ 26 h 308"/>
                  <a:gd name="T36" fmla="*/ 278 w 303"/>
                  <a:gd name="T37" fmla="*/ 68 h 308"/>
                  <a:gd name="T38" fmla="*/ 301 w 303"/>
                  <a:gd name="T39" fmla="*/ 122 h 308"/>
                  <a:gd name="T40" fmla="*/ 303 w 303"/>
                  <a:gd name="T41" fmla="*/ 15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3" h="308" extrusionOk="0">
                    <a:moveTo>
                      <a:pt x="303" y="154"/>
                    </a:moveTo>
                    <a:lnTo>
                      <a:pt x="301" y="186"/>
                    </a:lnTo>
                    <a:lnTo>
                      <a:pt x="278" y="240"/>
                    </a:lnTo>
                    <a:lnTo>
                      <a:pt x="236" y="282"/>
                    </a:lnTo>
                    <a:lnTo>
                      <a:pt x="182" y="305"/>
                    </a:lnTo>
                    <a:lnTo>
                      <a:pt x="151" y="308"/>
                    </a:lnTo>
                    <a:lnTo>
                      <a:pt x="121" y="305"/>
                    </a:lnTo>
                    <a:lnTo>
                      <a:pt x="66" y="282"/>
                    </a:lnTo>
                    <a:lnTo>
                      <a:pt x="24" y="240"/>
                    </a:lnTo>
                    <a:lnTo>
                      <a:pt x="1" y="186"/>
                    </a:lnTo>
                    <a:lnTo>
                      <a:pt x="0" y="154"/>
                    </a:lnTo>
                    <a:lnTo>
                      <a:pt x="1" y="122"/>
                    </a:lnTo>
                    <a:lnTo>
                      <a:pt x="24" y="68"/>
                    </a:lnTo>
                    <a:lnTo>
                      <a:pt x="66" y="26"/>
                    </a:lnTo>
                    <a:lnTo>
                      <a:pt x="121" y="1"/>
                    </a:lnTo>
                    <a:lnTo>
                      <a:pt x="151" y="0"/>
                    </a:lnTo>
                    <a:lnTo>
                      <a:pt x="182" y="1"/>
                    </a:lnTo>
                    <a:lnTo>
                      <a:pt x="236" y="26"/>
                    </a:lnTo>
                    <a:lnTo>
                      <a:pt x="278" y="68"/>
                    </a:lnTo>
                    <a:lnTo>
                      <a:pt x="301" y="122"/>
                    </a:lnTo>
                    <a:lnTo>
                      <a:pt x="303" y="154"/>
                    </a:lnTo>
                    <a:close/>
                  </a:path>
                </a:pathLst>
              </a:custGeom>
              <a:noFill/>
              <a:ln w="7938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6" name="Line 328"/>
              <p:cNvSpPr>
                <a:spLocks noChangeShapeType="1"/>
              </p:cNvSpPr>
              <p:nvPr/>
            </p:nvSpPr>
            <p:spPr bwMode="auto">
              <a:xfrm>
                <a:off x="2790" y="2121"/>
                <a:ext cx="1141" cy="0"/>
              </a:xfrm>
              <a:prstGeom prst="line">
                <a:avLst/>
              </a:prstGeom>
              <a:noFill/>
              <a:ln w="14288">
                <a:solidFill>
                  <a:srgbClr val="BEBEB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7" name="Freeform 329"/>
              <p:cNvSpPr/>
              <p:nvPr/>
            </p:nvSpPr>
            <p:spPr bwMode="auto">
              <a:xfrm>
                <a:off x="2952" y="1116"/>
                <a:ext cx="181" cy="190"/>
              </a:xfrm>
              <a:custGeom>
                <a:avLst/>
                <a:gdLst>
                  <a:gd name="T0" fmla="*/ 542 w 542"/>
                  <a:gd name="T1" fmla="*/ 286 h 569"/>
                  <a:gd name="T2" fmla="*/ 542 w 542"/>
                  <a:gd name="T3" fmla="*/ 314 h 569"/>
                  <a:gd name="T4" fmla="*/ 530 w 542"/>
                  <a:gd name="T5" fmla="*/ 369 h 569"/>
                  <a:gd name="T6" fmla="*/ 510 w 542"/>
                  <a:gd name="T7" fmla="*/ 421 h 569"/>
                  <a:gd name="T8" fmla="*/ 481 w 542"/>
                  <a:gd name="T9" fmla="*/ 466 h 569"/>
                  <a:gd name="T10" fmla="*/ 444 w 542"/>
                  <a:gd name="T11" fmla="*/ 504 h 569"/>
                  <a:gd name="T12" fmla="*/ 401 w 542"/>
                  <a:gd name="T13" fmla="*/ 535 h 569"/>
                  <a:gd name="T14" fmla="*/ 352 w 542"/>
                  <a:gd name="T15" fmla="*/ 556 h 569"/>
                  <a:gd name="T16" fmla="*/ 298 w 542"/>
                  <a:gd name="T17" fmla="*/ 568 h 569"/>
                  <a:gd name="T18" fmla="*/ 271 w 542"/>
                  <a:gd name="T19" fmla="*/ 569 h 569"/>
                  <a:gd name="T20" fmla="*/ 244 w 542"/>
                  <a:gd name="T21" fmla="*/ 568 h 569"/>
                  <a:gd name="T22" fmla="*/ 190 w 542"/>
                  <a:gd name="T23" fmla="*/ 556 h 569"/>
                  <a:gd name="T24" fmla="*/ 141 w 542"/>
                  <a:gd name="T25" fmla="*/ 535 h 569"/>
                  <a:gd name="T26" fmla="*/ 98 w 542"/>
                  <a:gd name="T27" fmla="*/ 504 h 569"/>
                  <a:gd name="T28" fmla="*/ 60 w 542"/>
                  <a:gd name="T29" fmla="*/ 466 h 569"/>
                  <a:gd name="T30" fmla="*/ 32 w 542"/>
                  <a:gd name="T31" fmla="*/ 421 h 569"/>
                  <a:gd name="T32" fmla="*/ 11 w 542"/>
                  <a:gd name="T33" fmla="*/ 369 h 569"/>
                  <a:gd name="T34" fmla="*/ 0 w 542"/>
                  <a:gd name="T35" fmla="*/ 314 h 569"/>
                  <a:gd name="T36" fmla="*/ 0 w 542"/>
                  <a:gd name="T37" fmla="*/ 286 h 569"/>
                  <a:gd name="T38" fmla="*/ 0 w 542"/>
                  <a:gd name="T39" fmla="*/ 255 h 569"/>
                  <a:gd name="T40" fmla="*/ 11 w 542"/>
                  <a:gd name="T41" fmla="*/ 201 h 569"/>
                  <a:gd name="T42" fmla="*/ 32 w 542"/>
                  <a:gd name="T43" fmla="*/ 149 h 569"/>
                  <a:gd name="T44" fmla="*/ 60 w 542"/>
                  <a:gd name="T45" fmla="*/ 104 h 569"/>
                  <a:gd name="T46" fmla="*/ 98 w 542"/>
                  <a:gd name="T47" fmla="*/ 65 h 569"/>
                  <a:gd name="T48" fmla="*/ 141 w 542"/>
                  <a:gd name="T49" fmla="*/ 35 h 569"/>
                  <a:gd name="T50" fmla="*/ 190 w 542"/>
                  <a:gd name="T51" fmla="*/ 13 h 569"/>
                  <a:gd name="T52" fmla="*/ 244 w 542"/>
                  <a:gd name="T53" fmla="*/ 2 h 569"/>
                  <a:gd name="T54" fmla="*/ 271 w 542"/>
                  <a:gd name="T55" fmla="*/ 0 h 569"/>
                  <a:gd name="T56" fmla="*/ 298 w 542"/>
                  <a:gd name="T57" fmla="*/ 2 h 569"/>
                  <a:gd name="T58" fmla="*/ 352 w 542"/>
                  <a:gd name="T59" fmla="*/ 13 h 569"/>
                  <a:gd name="T60" fmla="*/ 401 w 542"/>
                  <a:gd name="T61" fmla="*/ 35 h 569"/>
                  <a:gd name="T62" fmla="*/ 444 w 542"/>
                  <a:gd name="T63" fmla="*/ 65 h 569"/>
                  <a:gd name="T64" fmla="*/ 481 w 542"/>
                  <a:gd name="T65" fmla="*/ 104 h 569"/>
                  <a:gd name="T66" fmla="*/ 510 w 542"/>
                  <a:gd name="T67" fmla="*/ 149 h 569"/>
                  <a:gd name="T68" fmla="*/ 530 w 542"/>
                  <a:gd name="T69" fmla="*/ 201 h 569"/>
                  <a:gd name="T70" fmla="*/ 542 w 542"/>
                  <a:gd name="T71" fmla="*/ 255 h 569"/>
                  <a:gd name="T72" fmla="*/ 542 w 542"/>
                  <a:gd name="T73" fmla="*/ 28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2" h="569" extrusionOk="0">
                    <a:moveTo>
                      <a:pt x="542" y="286"/>
                    </a:moveTo>
                    <a:lnTo>
                      <a:pt x="542" y="314"/>
                    </a:lnTo>
                    <a:lnTo>
                      <a:pt x="530" y="369"/>
                    </a:lnTo>
                    <a:lnTo>
                      <a:pt x="510" y="421"/>
                    </a:lnTo>
                    <a:lnTo>
                      <a:pt x="481" y="466"/>
                    </a:lnTo>
                    <a:lnTo>
                      <a:pt x="444" y="504"/>
                    </a:lnTo>
                    <a:lnTo>
                      <a:pt x="401" y="535"/>
                    </a:lnTo>
                    <a:lnTo>
                      <a:pt x="352" y="556"/>
                    </a:lnTo>
                    <a:lnTo>
                      <a:pt x="298" y="568"/>
                    </a:lnTo>
                    <a:lnTo>
                      <a:pt x="271" y="569"/>
                    </a:lnTo>
                    <a:lnTo>
                      <a:pt x="244" y="568"/>
                    </a:lnTo>
                    <a:lnTo>
                      <a:pt x="190" y="556"/>
                    </a:lnTo>
                    <a:lnTo>
                      <a:pt x="141" y="535"/>
                    </a:lnTo>
                    <a:lnTo>
                      <a:pt x="98" y="504"/>
                    </a:lnTo>
                    <a:lnTo>
                      <a:pt x="60" y="466"/>
                    </a:lnTo>
                    <a:lnTo>
                      <a:pt x="32" y="421"/>
                    </a:lnTo>
                    <a:lnTo>
                      <a:pt x="11" y="369"/>
                    </a:lnTo>
                    <a:lnTo>
                      <a:pt x="0" y="314"/>
                    </a:lnTo>
                    <a:lnTo>
                      <a:pt x="0" y="286"/>
                    </a:lnTo>
                    <a:lnTo>
                      <a:pt x="0" y="255"/>
                    </a:lnTo>
                    <a:lnTo>
                      <a:pt x="11" y="201"/>
                    </a:lnTo>
                    <a:lnTo>
                      <a:pt x="32" y="149"/>
                    </a:lnTo>
                    <a:lnTo>
                      <a:pt x="60" y="104"/>
                    </a:lnTo>
                    <a:lnTo>
                      <a:pt x="98" y="65"/>
                    </a:lnTo>
                    <a:lnTo>
                      <a:pt x="141" y="35"/>
                    </a:lnTo>
                    <a:lnTo>
                      <a:pt x="190" y="13"/>
                    </a:lnTo>
                    <a:lnTo>
                      <a:pt x="244" y="2"/>
                    </a:lnTo>
                    <a:lnTo>
                      <a:pt x="271" y="0"/>
                    </a:lnTo>
                    <a:lnTo>
                      <a:pt x="298" y="2"/>
                    </a:lnTo>
                    <a:lnTo>
                      <a:pt x="352" y="13"/>
                    </a:lnTo>
                    <a:lnTo>
                      <a:pt x="401" y="35"/>
                    </a:lnTo>
                    <a:lnTo>
                      <a:pt x="444" y="65"/>
                    </a:lnTo>
                    <a:lnTo>
                      <a:pt x="481" y="104"/>
                    </a:lnTo>
                    <a:lnTo>
                      <a:pt x="510" y="149"/>
                    </a:lnTo>
                    <a:lnTo>
                      <a:pt x="530" y="201"/>
                    </a:lnTo>
                    <a:lnTo>
                      <a:pt x="542" y="255"/>
                    </a:lnTo>
                    <a:lnTo>
                      <a:pt x="542" y="28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8" name="Freeform 330"/>
              <p:cNvSpPr>
                <a:spLocks noEditPoints="1"/>
              </p:cNvSpPr>
              <p:nvPr/>
            </p:nvSpPr>
            <p:spPr bwMode="auto">
              <a:xfrm>
                <a:off x="2959" y="1188"/>
                <a:ext cx="39" cy="46"/>
              </a:xfrm>
              <a:custGeom>
                <a:avLst/>
                <a:gdLst>
                  <a:gd name="T0" fmla="*/ 19 w 117"/>
                  <a:gd name="T1" fmla="*/ 14 h 140"/>
                  <a:gd name="T2" fmla="*/ 19 w 117"/>
                  <a:gd name="T3" fmla="*/ 124 h 140"/>
                  <a:gd name="T4" fmla="*/ 42 w 117"/>
                  <a:gd name="T5" fmla="*/ 124 h 140"/>
                  <a:gd name="T6" fmla="*/ 55 w 117"/>
                  <a:gd name="T7" fmla="*/ 124 h 140"/>
                  <a:gd name="T8" fmla="*/ 76 w 117"/>
                  <a:gd name="T9" fmla="*/ 117 h 140"/>
                  <a:gd name="T10" fmla="*/ 84 w 117"/>
                  <a:gd name="T11" fmla="*/ 111 h 140"/>
                  <a:gd name="T12" fmla="*/ 89 w 117"/>
                  <a:gd name="T13" fmla="*/ 104 h 140"/>
                  <a:gd name="T14" fmla="*/ 97 w 117"/>
                  <a:gd name="T15" fmla="*/ 84 h 140"/>
                  <a:gd name="T16" fmla="*/ 97 w 117"/>
                  <a:gd name="T17" fmla="*/ 69 h 140"/>
                  <a:gd name="T18" fmla="*/ 97 w 117"/>
                  <a:gd name="T19" fmla="*/ 56 h 140"/>
                  <a:gd name="T20" fmla="*/ 89 w 117"/>
                  <a:gd name="T21" fmla="*/ 35 h 140"/>
                  <a:gd name="T22" fmla="*/ 84 w 117"/>
                  <a:gd name="T23" fmla="*/ 29 h 140"/>
                  <a:gd name="T24" fmla="*/ 76 w 117"/>
                  <a:gd name="T25" fmla="*/ 22 h 140"/>
                  <a:gd name="T26" fmla="*/ 55 w 117"/>
                  <a:gd name="T27" fmla="*/ 16 h 140"/>
                  <a:gd name="T28" fmla="*/ 42 w 117"/>
                  <a:gd name="T29" fmla="*/ 14 h 140"/>
                  <a:gd name="T30" fmla="*/ 19 w 117"/>
                  <a:gd name="T31" fmla="*/ 14 h 140"/>
                  <a:gd name="T32" fmla="*/ 0 w 117"/>
                  <a:gd name="T33" fmla="*/ 0 h 140"/>
                  <a:gd name="T34" fmla="*/ 39 w 117"/>
                  <a:gd name="T35" fmla="*/ 0 h 140"/>
                  <a:gd name="T36" fmla="*/ 58 w 117"/>
                  <a:gd name="T37" fmla="*/ 0 h 140"/>
                  <a:gd name="T38" fmla="*/ 88 w 117"/>
                  <a:gd name="T39" fmla="*/ 9 h 140"/>
                  <a:gd name="T40" fmla="*/ 98 w 117"/>
                  <a:gd name="T41" fmla="*/ 16 h 140"/>
                  <a:gd name="T42" fmla="*/ 107 w 117"/>
                  <a:gd name="T43" fmla="*/ 26 h 140"/>
                  <a:gd name="T44" fmla="*/ 117 w 117"/>
                  <a:gd name="T45" fmla="*/ 52 h 140"/>
                  <a:gd name="T46" fmla="*/ 117 w 117"/>
                  <a:gd name="T47" fmla="*/ 69 h 140"/>
                  <a:gd name="T48" fmla="*/ 117 w 117"/>
                  <a:gd name="T49" fmla="*/ 86 h 140"/>
                  <a:gd name="T50" fmla="*/ 107 w 117"/>
                  <a:gd name="T51" fmla="*/ 114 h 140"/>
                  <a:gd name="T52" fmla="*/ 98 w 117"/>
                  <a:gd name="T53" fmla="*/ 122 h 140"/>
                  <a:gd name="T54" fmla="*/ 88 w 117"/>
                  <a:gd name="T55" fmla="*/ 130 h 140"/>
                  <a:gd name="T56" fmla="*/ 58 w 117"/>
                  <a:gd name="T57" fmla="*/ 138 h 140"/>
                  <a:gd name="T58" fmla="*/ 39 w 117"/>
                  <a:gd name="T59" fmla="*/ 140 h 140"/>
                  <a:gd name="T60" fmla="*/ 0 w 117"/>
                  <a:gd name="T61" fmla="*/ 140 h 140"/>
                  <a:gd name="T62" fmla="*/ 0 w 117"/>
                  <a:gd name="T6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0" extrusionOk="0">
                    <a:moveTo>
                      <a:pt x="19" y="14"/>
                    </a:moveTo>
                    <a:lnTo>
                      <a:pt x="19" y="124"/>
                    </a:lnTo>
                    <a:lnTo>
                      <a:pt x="42" y="124"/>
                    </a:lnTo>
                    <a:lnTo>
                      <a:pt x="55" y="124"/>
                    </a:lnTo>
                    <a:lnTo>
                      <a:pt x="76" y="117"/>
                    </a:lnTo>
                    <a:lnTo>
                      <a:pt x="84" y="111"/>
                    </a:lnTo>
                    <a:lnTo>
                      <a:pt x="89" y="104"/>
                    </a:lnTo>
                    <a:lnTo>
                      <a:pt x="97" y="84"/>
                    </a:lnTo>
                    <a:lnTo>
                      <a:pt x="97" y="69"/>
                    </a:lnTo>
                    <a:lnTo>
                      <a:pt x="97" y="56"/>
                    </a:lnTo>
                    <a:lnTo>
                      <a:pt x="89" y="35"/>
                    </a:lnTo>
                    <a:lnTo>
                      <a:pt x="84" y="29"/>
                    </a:lnTo>
                    <a:lnTo>
                      <a:pt x="76" y="22"/>
                    </a:lnTo>
                    <a:lnTo>
                      <a:pt x="55" y="16"/>
                    </a:lnTo>
                    <a:lnTo>
                      <a:pt x="42" y="14"/>
                    </a:lnTo>
                    <a:lnTo>
                      <a:pt x="19" y="14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0"/>
                    </a:lnTo>
                    <a:lnTo>
                      <a:pt x="88" y="9"/>
                    </a:lnTo>
                    <a:lnTo>
                      <a:pt x="98" y="16"/>
                    </a:lnTo>
                    <a:lnTo>
                      <a:pt x="107" y="26"/>
                    </a:lnTo>
                    <a:lnTo>
                      <a:pt x="117" y="52"/>
                    </a:lnTo>
                    <a:lnTo>
                      <a:pt x="117" y="69"/>
                    </a:lnTo>
                    <a:lnTo>
                      <a:pt x="117" y="86"/>
                    </a:lnTo>
                    <a:lnTo>
                      <a:pt x="107" y="114"/>
                    </a:lnTo>
                    <a:lnTo>
                      <a:pt x="98" y="122"/>
                    </a:lnTo>
                    <a:lnTo>
                      <a:pt x="88" y="130"/>
                    </a:lnTo>
                    <a:lnTo>
                      <a:pt x="58" y="138"/>
                    </a:lnTo>
                    <a:lnTo>
                      <a:pt x="39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29" name="Freeform 331"/>
              <p:cNvSpPr/>
              <p:nvPr/>
            </p:nvSpPr>
            <p:spPr bwMode="auto">
              <a:xfrm>
                <a:off x="3006" y="1187"/>
                <a:ext cx="33" cy="48"/>
              </a:xfrm>
              <a:custGeom>
                <a:avLst/>
                <a:gdLst>
                  <a:gd name="T0" fmla="*/ 90 w 98"/>
                  <a:gd name="T1" fmla="*/ 7 h 146"/>
                  <a:gd name="T2" fmla="*/ 90 w 98"/>
                  <a:gd name="T3" fmla="*/ 26 h 146"/>
                  <a:gd name="T4" fmla="*/ 80 w 98"/>
                  <a:gd name="T5" fmla="*/ 20 h 146"/>
                  <a:gd name="T6" fmla="*/ 70 w 98"/>
                  <a:gd name="T7" fmla="*/ 17 h 146"/>
                  <a:gd name="T8" fmla="*/ 61 w 98"/>
                  <a:gd name="T9" fmla="*/ 16 h 146"/>
                  <a:gd name="T10" fmla="*/ 51 w 98"/>
                  <a:gd name="T11" fmla="*/ 16 h 146"/>
                  <a:gd name="T12" fmla="*/ 38 w 98"/>
                  <a:gd name="T13" fmla="*/ 16 h 146"/>
                  <a:gd name="T14" fmla="*/ 28 w 98"/>
                  <a:gd name="T15" fmla="*/ 22 h 146"/>
                  <a:gd name="T16" fmla="*/ 21 w 98"/>
                  <a:gd name="T17" fmla="*/ 27 h 146"/>
                  <a:gd name="T18" fmla="*/ 19 w 98"/>
                  <a:gd name="T19" fmla="*/ 39 h 146"/>
                  <a:gd name="T20" fmla="*/ 21 w 98"/>
                  <a:gd name="T21" fmla="*/ 46 h 146"/>
                  <a:gd name="T22" fmla="*/ 25 w 98"/>
                  <a:gd name="T23" fmla="*/ 52 h 146"/>
                  <a:gd name="T24" fmla="*/ 32 w 98"/>
                  <a:gd name="T25" fmla="*/ 56 h 146"/>
                  <a:gd name="T26" fmla="*/ 46 w 98"/>
                  <a:gd name="T27" fmla="*/ 61 h 146"/>
                  <a:gd name="T28" fmla="*/ 58 w 98"/>
                  <a:gd name="T29" fmla="*/ 62 h 146"/>
                  <a:gd name="T30" fmla="*/ 77 w 98"/>
                  <a:gd name="T31" fmla="*/ 68 h 146"/>
                  <a:gd name="T32" fmla="*/ 88 w 98"/>
                  <a:gd name="T33" fmla="*/ 76 h 146"/>
                  <a:gd name="T34" fmla="*/ 97 w 98"/>
                  <a:gd name="T35" fmla="*/ 88 h 146"/>
                  <a:gd name="T36" fmla="*/ 98 w 98"/>
                  <a:gd name="T37" fmla="*/ 104 h 146"/>
                  <a:gd name="T38" fmla="*/ 98 w 98"/>
                  <a:gd name="T39" fmla="*/ 114 h 146"/>
                  <a:gd name="T40" fmla="*/ 91 w 98"/>
                  <a:gd name="T41" fmla="*/ 128 h 146"/>
                  <a:gd name="T42" fmla="*/ 85 w 98"/>
                  <a:gd name="T43" fmla="*/ 134 h 146"/>
                  <a:gd name="T44" fmla="*/ 70 w 98"/>
                  <a:gd name="T45" fmla="*/ 143 h 146"/>
                  <a:gd name="T46" fmla="*/ 45 w 98"/>
                  <a:gd name="T47" fmla="*/ 146 h 146"/>
                  <a:gd name="T48" fmla="*/ 35 w 98"/>
                  <a:gd name="T49" fmla="*/ 144 h 146"/>
                  <a:gd name="T50" fmla="*/ 23 w 98"/>
                  <a:gd name="T51" fmla="*/ 143 h 146"/>
                  <a:gd name="T52" fmla="*/ 12 w 98"/>
                  <a:gd name="T53" fmla="*/ 140 h 146"/>
                  <a:gd name="T54" fmla="*/ 0 w 98"/>
                  <a:gd name="T55" fmla="*/ 137 h 146"/>
                  <a:gd name="T56" fmla="*/ 0 w 98"/>
                  <a:gd name="T57" fmla="*/ 117 h 146"/>
                  <a:gd name="T58" fmla="*/ 12 w 98"/>
                  <a:gd name="T59" fmla="*/ 123 h 146"/>
                  <a:gd name="T60" fmla="*/ 23 w 98"/>
                  <a:gd name="T61" fmla="*/ 127 h 146"/>
                  <a:gd name="T62" fmla="*/ 35 w 98"/>
                  <a:gd name="T63" fmla="*/ 130 h 146"/>
                  <a:gd name="T64" fmla="*/ 45 w 98"/>
                  <a:gd name="T65" fmla="*/ 130 h 146"/>
                  <a:gd name="T66" fmla="*/ 59 w 98"/>
                  <a:gd name="T67" fmla="*/ 128 h 146"/>
                  <a:gd name="T68" fmla="*/ 70 w 98"/>
                  <a:gd name="T69" fmla="*/ 124 h 146"/>
                  <a:gd name="T70" fmla="*/ 77 w 98"/>
                  <a:gd name="T71" fmla="*/ 117 h 146"/>
                  <a:gd name="T72" fmla="*/ 80 w 98"/>
                  <a:gd name="T73" fmla="*/ 105 h 146"/>
                  <a:gd name="T74" fmla="*/ 78 w 98"/>
                  <a:gd name="T75" fmla="*/ 95 h 146"/>
                  <a:gd name="T76" fmla="*/ 72 w 98"/>
                  <a:gd name="T77" fmla="*/ 89 h 146"/>
                  <a:gd name="T78" fmla="*/ 65 w 98"/>
                  <a:gd name="T79" fmla="*/ 84 h 146"/>
                  <a:gd name="T80" fmla="*/ 52 w 98"/>
                  <a:gd name="T81" fmla="*/ 81 h 146"/>
                  <a:gd name="T82" fmla="*/ 41 w 98"/>
                  <a:gd name="T83" fmla="*/ 78 h 146"/>
                  <a:gd name="T84" fmla="*/ 21 w 98"/>
                  <a:gd name="T85" fmla="*/ 74 h 146"/>
                  <a:gd name="T86" fmla="*/ 9 w 98"/>
                  <a:gd name="T87" fmla="*/ 65 h 146"/>
                  <a:gd name="T88" fmla="*/ 2 w 98"/>
                  <a:gd name="T89" fmla="*/ 55 h 146"/>
                  <a:gd name="T90" fmla="*/ 0 w 98"/>
                  <a:gd name="T91" fmla="*/ 40 h 146"/>
                  <a:gd name="T92" fmla="*/ 0 w 98"/>
                  <a:gd name="T93" fmla="*/ 30 h 146"/>
                  <a:gd name="T94" fmla="*/ 8 w 98"/>
                  <a:gd name="T95" fmla="*/ 16 h 146"/>
                  <a:gd name="T96" fmla="*/ 13 w 98"/>
                  <a:gd name="T97" fmla="*/ 10 h 146"/>
                  <a:gd name="T98" fmla="*/ 28 w 98"/>
                  <a:gd name="T99" fmla="*/ 2 h 146"/>
                  <a:gd name="T100" fmla="*/ 49 w 98"/>
                  <a:gd name="T101" fmla="*/ 0 h 146"/>
                  <a:gd name="T102" fmla="*/ 59 w 98"/>
                  <a:gd name="T103" fmla="*/ 0 h 146"/>
                  <a:gd name="T104" fmla="*/ 70 w 98"/>
                  <a:gd name="T105" fmla="*/ 2 h 146"/>
                  <a:gd name="T106" fmla="*/ 80 w 98"/>
                  <a:gd name="T107" fmla="*/ 4 h 146"/>
                  <a:gd name="T108" fmla="*/ 90 w 98"/>
                  <a:gd name="T109" fmla="*/ 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8" h="146" extrusionOk="0">
                    <a:moveTo>
                      <a:pt x="90" y="7"/>
                    </a:moveTo>
                    <a:lnTo>
                      <a:pt x="90" y="26"/>
                    </a:lnTo>
                    <a:lnTo>
                      <a:pt x="80" y="20"/>
                    </a:lnTo>
                    <a:lnTo>
                      <a:pt x="70" y="17"/>
                    </a:lnTo>
                    <a:lnTo>
                      <a:pt x="61" y="16"/>
                    </a:lnTo>
                    <a:lnTo>
                      <a:pt x="51" y="16"/>
                    </a:lnTo>
                    <a:lnTo>
                      <a:pt x="38" y="16"/>
                    </a:lnTo>
                    <a:lnTo>
                      <a:pt x="28" y="22"/>
                    </a:lnTo>
                    <a:lnTo>
                      <a:pt x="21" y="27"/>
                    </a:lnTo>
                    <a:lnTo>
                      <a:pt x="19" y="39"/>
                    </a:lnTo>
                    <a:lnTo>
                      <a:pt x="21" y="46"/>
                    </a:lnTo>
                    <a:lnTo>
                      <a:pt x="25" y="52"/>
                    </a:lnTo>
                    <a:lnTo>
                      <a:pt x="32" y="56"/>
                    </a:lnTo>
                    <a:lnTo>
                      <a:pt x="46" y="61"/>
                    </a:lnTo>
                    <a:lnTo>
                      <a:pt x="58" y="62"/>
                    </a:lnTo>
                    <a:lnTo>
                      <a:pt x="77" y="68"/>
                    </a:lnTo>
                    <a:lnTo>
                      <a:pt x="88" y="76"/>
                    </a:lnTo>
                    <a:lnTo>
                      <a:pt x="97" y="88"/>
                    </a:lnTo>
                    <a:lnTo>
                      <a:pt x="98" y="104"/>
                    </a:lnTo>
                    <a:lnTo>
                      <a:pt x="98" y="114"/>
                    </a:lnTo>
                    <a:lnTo>
                      <a:pt x="91" y="128"/>
                    </a:lnTo>
                    <a:lnTo>
                      <a:pt x="85" y="134"/>
                    </a:lnTo>
                    <a:lnTo>
                      <a:pt x="70" y="143"/>
                    </a:lnTo>
                    <a:lnTo>
                      <a:pt x="45" y="146"/>
                    </a:lnTo>
                    <a:lnTo>
                      <a:pt x="35" y="144"/>
                    </a:lnTo>
                    <a:lnTo>
                      <a:pt x="23" y="143"/>
                    </a:lnTo>
                    <a:lnTo>
                      <a:pt x="12" y="140"/>
                    </a:lnTo>
                    <a:lnTo>
                      <a:pt x="0" y="137"/>
                    </a:lnTo>
                    <a:lnTo>
                      <a:pt x="0" y="117"/>
                    </a:lnTo>
                    <a:lnTo>
                      <a:pt x="12" y="123"/>
                    </a:lnTo>
                    <a:lnTo>
                      <a:pt x="23" y="127"/>
                    </a:lnTo>
                    <a:lnTo>
                      <a:pt x="35" y="130"/>
                    </a:lnTo>
                    <a:lnTo>
                      <a:pt x="45" y="130"/>
                    </a:lnTo>
                    <a:lnTo>
                      <a:pt x="59" y="128"/>
                    </a:lnTo>
                    <a:lnTo>
                      <a:pt x="70" y="124"/>
                    </a:lnTo>
                    <a:lnTo>
                      <a:pt x="77" y="117"/>
                    </a:lnTo>
                    <a:lnTo>
                      <a:pt x="80" y="105"/>
                    </a:lnTo>
                    <a:lnTo>
                      <a:pt x="78" y="95"/>
                    </a:lnTo>
                    <a:lnTo>
                      <a:pt x="72" y="89"/>
                    </a:lnTo>
                    <a:lnTo>
                      <a:pt x="65" y="84"/>
                    </a:lnTo>
                    <a:lnTo>
                      <a:pt x="52" y="81"/>
                    </a:lnTo>
                    <a:lnTo>
                      <a:pt x="41" y="78"/>
                    </a:lnTo>
                    <a:lnTo>
                      <a:pt x="21" y="74"/>
                    </a:lnTo>
                    <a:lnTo>
                      <a:pt x="9" y="65"/>
                    </a:lnTo>
                    <a:lnTo>
                      <a:pt x="2" y="55"/>
                    </a:lnTo>
                    <a:lnTo>
                      <a:pt x="0" y="40"/>
                    </a:lnTo>
                    <a:lnTo>
                      <a:pt x="0" y="30"/>
                    </a:lnTo>
                    <a:lnTo>
                      <a:pt x="8" y="16"/>
                    </a:lnTo>
                    <a:lnTo>
                      <a:pt x="13" y="10"/>
                    </a:lnTo>
                    <a:lnTo>
                      <a:pt x="28" y="2"/>
                    </a:lnTo>
                    <a:lnTo>
                      <a:pt x="49" y="0"/>
                    </a:lnTo>
                    <a:lnTo>
                      <a:pt x="59" y="0"/>
                    </a:lnTo>
                    <a:lnTo>
                      <a:pt x="70" y="2"/>
                    </a:lnTo>
                    <a:lnTo>
                      <a:pt x="80" y="4"/>
                    </a:ln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0" name="Freeform 332"/>
              <p:cNvSpPr/>
              <p:nvPr/>
            </p:nvSpPr>
            <p:spPr bwMode="auto">
              <a:xfrm>
                <a:off x="3049" y="1188"/>
                <a:ext cx="43" cy="46"/>
              </a:xfrm>
              <a:custGeom>
                <a:avLst/>
                <a:gdLst>
                  <a:gd name="T0" fmla="*/ 0 w 128"/>
                  <a:gd name="T1" fmla="*/ 0 h 140"/>
                  <a:gd name="T2" fmla="*/ 27 w 128"/>
                  <a:gd name="T3" fmla="*/ 0 h 140"/>
                  <a:gd name="T4" fmla="*/ 63 w 128"/>
                  <a:gd name="T5" fmla="*/ 95 h 140"/>
                  <a:gd name="T6" fmla="*/ 99 w 128"/>
                  <a:gd name="T7" fmla="*/ 0 h 140"/>
                  <a:gd name="T8" fmla="*/ 128 w 128"/>
                  <a:gd name="T9" fmla="*/ 0 h 140"/>
                  <a:gd name="T10" fmla="*/ 128 w 128"/>
                  <a:gd name="T11" fmla="*/ 140 h 140"/>
                  <a:gd name="T12" fmla="*/ 109 w 128"/>
                  <a:gd name="T13" fmla="*/ 140 h 140"/>
                  <a:gd name="T14" fmla="*/ 109 w 128"/>
                  <a:gd name="T15" fmla="*/ 16 h 140"/>
                  <a:gd name="T16" fmla="*/ 73 w 128"/>
                  <a:gd name="T17" fmla="*/ 112 h 140"/>
                  <a:gd name="T18" fmla="*/ 54 w 128"/>
                  <a:gd name="T19" fmla="*/ 112 h 140"/>
                  <a:gd name="T20" fmla="*/ 18 w 128"/>
                  <a:gd name="T21" fmla="*/ 16 h 140"/>
                  <a:gd name="T22" fmla="*/ 18 w 128"/>
                  <a:gd name="T23" fmla="*/ 140 h 140"/>
                  <a:gd name="T24" fmla="*/ 0 w 128"/>
                  <a:gd name="T25" fmla="*/ 140 h 140"/>
                  <a:gd name="T26" fmla="*/ 0 w 128"/>
                  <a:gd name="T27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" h="140" extrusionOk="0">
                    <a:moveTo>
                      <a:pt x="0" y="0"/>
                    </a:moveTo>
                    <a:lnTo>
                      <a:pt x="27" y="0"/>
                    </a:lnTo>
                    <a:lnTo>
                      <a:pt x="63" y="95"/>
                    </a:lnTo>
                    <a:lnTo>
                      <a:pt x="99" y="0"/>
                    </a:lnTo>
                    <a:lnTo>
                      <a:pt x="128" y="0"/>
                    </a:lnTo>
                    <a:lnTo>
                      <a:pt x="128" y="140"/>
                    </a:lnTo>
                    <a:lnTo>
                      <a:pt x="109" y="140"/>
                    </a:lnTo>
                    <a:lnTo>
                      <a:pt x="109" y="16"/>
                    </a:lnTo>
                    <a:lnTo>
                      <a:pt x="73" y="112"/>
                    </a:lnTo>
                    <a:lnTo>
                      <a:pt x="54" y="112"/>
                    </a:lnTo>
                    <a:lnTo>
                      <a:pt x="18" y="16"/>
                    </a:lnTo>
                    <a:lnTo>
                      <a:pt x="18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1" name="Freeform 333"/>
              <p:cNvSpPr/>
              <p:nvPr/>
            </p:nvSpPr>
            <p:spPr bwMode="auto">
              <a:xfrm>
                <a:off x="3104" y="1188"/>
                <a:ext cx="29" cy="46"/>
              </a:xfrm>
              <a:custGeom>
                <a:avLst/>
                <a:gdLst>
                  <a:gd name="T0" fmla="*/ 0 w 87"/>
                  <a:gd name="T1" fmla="*/ 0 h 140"/>
                  <a:gd name="T2" fmla="*/ 19 w 87"/>
                  <a:gd name="T3" fmla="*/ 0 h 140"/>
                  <a:gd name="T4" fmla="*/ 19 w 87"/>
                  <a:gd name="T5" fmla="*/ 124 h 140"/>
                  <a:gd name="T6" fmla="*/ 87 w 87"/>
                  <a:gd name="T7" fmla="*/ 124 h 140"/>
                  <a:gd name="T8" fmla="*/ 87 w 87"/>
                  <a:gd name="T9" fmla="*/ 140 h 140"/>
                  <a:gd name="T10" fmla="*/ 0 w 87"/>
                  <a:gd name="T11" fmla="*/ 140 h 140"/>
                  <a:gd name="T12" fmla="*/ 0 w 8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40" extrusionOk="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7" y="124"/>
                    </a:lnTo>
                    <a:lnTo>
                      <a:pt x="87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2" name="Freeform 334"/>
              <p:cNvSpPr/>
              <p:nvPr/>
            </p:nvSpPr>
            <p:spPr bwMode="auto">
              <a:xfrm>
                <a:off x="2380" y="1033"/>
                <a:ext cx="51" cy="55"/>
              </a:xfrm>
              <a:custGeom>
                <a:avLst/>
                <a:gdLst>
                  <a:gd name="T0" fmla="*/ 0 w 154"/>
                  <a:gd name="T1" fmla="*/ 0 h 167"/>
                  <a:gd name="T2" fmla="*/ 33 w 154"/>
                  <a:gd name="T3" fmla="*/ 0 h 167"/>
                  <a:gd name="T4" fmla="*/ 76 w 154"/>
                  <a:gd name="T5" fmla="*/ 114 h 167"/>
                  <a:gd name="T6" fmla="*/ 119 w 154"/>
                  <a:gd name="T7" fmla="*/ 0 h 167"/>
                  <a:gd name="T8" fmla="*/ 154 w 154"/>
                  <a:gd name="T9" fmla="*/ 0 h 167"/>
                  <a:gd name="T10" fmla="*/ 154 w 154"/>
                  <a:gd name="T11" fmla="*/ 167 h 167"/>
                  <a:gd name="T12" fmla="*/ 131 w 154"/>
                  <a:gd name="T13" fmla="*/ 167 h 167"/>
                  <a:gd name="T14" fmla="*/ 131 w 154"/>
                  <a:gd name="T15" fmla="*/ 20 h 167"/>
                  <a:gd name="T16" fmla="*/ 88 w 154"/>
                  <a:gd name="T17" fmla="*/ 135 h 167"/>
                  <a:gd name="T18" fmla="*/ 65 w 154"/>
                  <a:gd name="T19" fmla="*/ 135 h 167"/>
                  <a:gd name="T20" fmla="*/ 21 w 154"/>
                  <a:gd name="T21" fmla="*/ 20 h 167"/>
                  <a:gd name="T22" fmla="*/ 21 w 154"/>
                  <a:gd name="T23" fmla="*/ 167 h 167"/>
                  <a:gd name="T24" fmla="*/ 0 w 154"/>
                  <a:gd name="T25" fmla="*/ 167 h 167"/>
                  <a:gd name="T26" fmla="*/ 0 w 154"/>
                  <a:gd name="T2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4" h="167" extrusionOk="0">
                    <a:moveTo>
                      <a:pt x="0" y="0"/>
                    </a:moveTo>
                    <a:lnTo>
                      <a:pt x="33" y="0"/>
                    </a:lnTo>
                    <a:lnTo>
                      <a:pt x="76" y="114"/>
                    </a:lnTo>
                    <a:lnTo>
                      <a:pt x="119" y="0"/>
                    </a:lnTo>
                    <a:lnTo>
                      <a:pt x="154" y="0"/>
                    </a:lnTo>
                    <a:lnTo>
                      <a:pt x="154" y="167"/>
                    </a:lnTo>
                    <a:lnTo>
                      <a:pt x="131" y="167"/>
                    </a:lnTo>
                    <a:lnTo>
                      <a:pt x="131" y="20"/>
                    </a:lnTo>
                    <a:lnTo>
                      <a:pt x="88" y="135"/>
                    </a:lnTo>
                    <a:lnTo>
                      <a:pt x="65" y="135"/>
                    </a:lnTo>
                    <a:lnTo>
                      <a:pt x="21" y="20"/>
                    </a:lnTo>
                    <a:lnTo>
                      <a:pt x="21" y="167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3" name="Freeform 335"/>
              <p:cNvSpPr>
                <a:spLocks noEditPoints="1"/>
              </p:cNvSpPr>
              <p:nvPr/>
            </p:nvSpPr>
            <p:spPr bwMode="auto">
              <a:xfrm>
                <a:off x="2443" y="1046"/>
                <a:ext cx="38" cy="43"/>
              </a:xfrm>
              <a:custGeom>
                <a:avLst/>
                <a:gdLst>
                  <a:gd name="T0" fmla="*/ 57 w 115"/>
                  <a:gd name="T1" fmla="*/ 17 h 131"/>
                  <a:gd name="T2" fmla="*/ 50 w 115"/>
                  <a:gd name="T3" fmla="*/ 17 h 131"/>
                  <a:gd name="T4" fmla="*/ 37 w 115"/>
                  <a:gd name="T5" fmla="*/ 24 h 131"/>
                  <a:gd name="T6" fmla="*/ 31 w 115"/>
                  <a:gd name="T7" fmla="*/ 30 h 131"/>
                  <a:gd name="T8" fmla="*/ 23 w 115"/>
                  <a:gd name="T9" fmla="*/ 44 h 131"/>
                  <a:gd name="T10" fmla="*/ 21 w 115"/>
                  <a:gd name="T11" fmla="*/ 65 h 131"/>
                  <a:gd name="T12" fmla="*/ 23 w 115"/>
                  <a:gd name="T13" fmla="*/ 86 h 131"/>
                  <a:gd name="T14" fmla="*/ 31 w 115"/>
                  <a:gd name="T15" fmla="*/ 101 h 131"/>
                  <a:gd name="T16" fmla="*/ 37 w 115"/>
                  <a:gd name="T17" fmla="*/ 106 h 131"/>
                  <a:gd name="T18" fmla="*/ 50 w 115"/>
                  <a:gd name="T19" fmla="*/ 113 h 131"/>
                  <a:gd name="T20" fmla="*/ 57 w 115"/>
                  <a:gd name="T21" fmla="*/ 113 h 131"/>
                  <a:gd name="T22" fmla="*/ 66 w 115"/>
                  <a:gd name="T23" fmla="*/ 113 h 131"/>
                  <a:gd name="T24" fmla="*/ 79 w 115"/>
                  <a:gd name="T25" fmla="*/ 106 h 131"/>
                  <a:gd name="T26" fmla="*/ 85 w 115"/>
                  <a:gd name="T27" fmla="*/ 101 h 131"/>
                  <a:gd name="T28" fmla="*/ 92 w 115"/>
                  <a:gd name="T29" fmla="*/ 86 h 131"/>
                  <a:gd name="T30" fmla="*/ 93 w 115"/>
                  <a:gd name="T31" fmla="*/ 65 h 131"/>
                  <a:gd name="T32" fmla="*/ 92 w 115"/>
                  <a:gd name="T33" fmla="*/ 44 h 131"/>
                  <a:gd name="T34" fmla="*/ 85 w 115"/>
                  <a:gd name="T35" fmla="*/ 30 h 131"/>
                  <a:gd name="T36" fmla="*/ 79 w 115"/>
                  <a:gd name="T37" fmla="*/ 24 h 131"/>
                  <a:gd name="T38" fmla="*/ 66 w 115"/>
                  <a:gd name="T39" fmla="*/ 17 h 131"/>
                  <a:gd name="T40" fmla="*/ 57 w 115"/>
                  <a:gd name="T41" fmla="*/ 17 h 131"/>
                  <a:gd name="T42" fmla="*/ 57 w 115"/>
                  <a:gd name="T43" fmla="*/ 0 h 131"/>
                  <a:gd name="T44" fmla="*/ 70 w 115"/>
                  <a:gd name="T45" fmla="*/ 0 h 131"/>
                  <a:gd name="T46" fmla="*/ 92 w 115"/>
                  <a:gd name="T47" fmla="*/ 8 h 131"/>
                  <a:gd name="T48" fmla="*/ 101 w 115"/>
                  <a:gd name="T49" fmla="*/ 17 h 131"/>
                  <a:gd name="T50" fmla="*/ 108 w 115"/>
                  <a:gd name="T51" fmla="*/ 26 h 131"/>
                  <a:gd name="T52" fmla="*/ 115 w 115"/>
                  <a:gd name="T53" fmla="*/ 50 h 131"/>
                  <a:gd name="T54" fmla="*/ 115 w 115"/>
                  <a:gd name="T55" fmla="*/ 65 h 131"/>
                  <a:gd name="T56" fmla="*/ 115 w 115"/>
                  <a:gd name="T57" fmla="*/ 80 h 131"/>
                  <a:gd name="T58" fmla="*/ 108 w 115"/>
                  <a:gd name="T59" fmla="*/ 105 h 131"/>
                  <a:gd name="T60" fmla="*/ 101 w 115"/>
                  <a:gd name="T61" fmla="*/ 113 h 131"/>
                  <a:gd name="T62" fmla="*/ 92 w 115"/>
                  <a:gd name="T63" fmla="*/ 122 h 131"/>
                  <a:gd name="T64" fmla="*/ 70 w 115"/>
                  <a:gd name="T65" fmla="*/ 131 h 131"/>
                  <a:gd name="T66" fmla="*/ 57 w 115"/>
                  <a:gd name="T67" fmla="*/ 131 h 131"/>
                  <a:gd name="T68" fmla="*/ 44 w 115"/>
                  <a:gd name="T69" fmla="*/ 131 h 131"/>
                  <a:gd name="T70" fmla="*/ 23 w 115"/>
                  <a:gd name="T71" fmla="*/ 122 h 131"/>
                  <a:gd name="T72" fmla="*/ 16 w 115"/>
                  <a:gd name="T73" fmla="*/ 113 h 131"/>
                  <a:gd name="T74" fmla="*/ 8 w 115"/>
                  <a:gd name="T75" fmla="*/ 105 h 131"/>
                  <a:gd name="T76" fmla="*/ 1 w 115"/>
                  <a:gd name="T77" fmla="*/ 80 h 131"/>
                  <a:gd name="T78" fmla="*/ 0 w 115"/>
                  <a:gd name="T79" fmla="*/ 65 h 131"/>
                  <a:gd name="T80" fmla="*/ 1 w 115"/>
                  <a:gd name="T81" fmla="*/ 50 h 131"/>
                  <a:gd name="T82" fmla="*/ 8 w 115"/>
                  <a:gd name="T83" fmla="*/ 26 h 131"/>
                  <a:gd name="T84" fmla="*/ 16 w 115"/>
                  <a:gd name="T85" fmla="*/ 17 h 131"/>
                  <a:gd name="T86" fmla="*/ 23 w 115"/>
                  <a:gd name="T87" fmla="*/ 8 h 131"/>
                  <a:gd name="T88" fmla="*/ 44 w 115"/>
                  <a:gd name="T89" fmla="*/ 0 h 131"/>
                  <a:gd name="T90" fmla="*/ 57 w 115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131" extrusionOk="0">
                    <a:moveTo>
                      <a:pt x="57" y="17"/>
                    </a:moveTo>
                    <a:lnTo>
                      <a:pt x="50" y="17"/>
                    </a:lnTo>
                    <a:lnTo>
                      <a:pt x="37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1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7" y="106"/>
                    </a:lnTo>
                    <a:lnTo>
                      <a:pt x="50" y="113"/>
                    </a:lnTo>
                    <a:lnTo>
                      <a:pt x="57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3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7" y="17"/>
                    </a:lnTo>
                    <a:close/>
                    <a:moveTo>
                      <a:pt x="57" y="0"/>
                    </a:moveTo>
                    <a:lnTo>
                      <a:pt x="70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5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0" y="131"/>
                    </a:lnTo>
                    <a:lnTo>
                      <a:pt x="57" y="131"/>
                    </a:lnTo>
                    <a:lnTo>
                      <a:pt x="44" y="131"/>
                    </a:lnTo>
                    <a:lnTo>
                      <a:pt x="23" y="122"/>
                    </a:lnTo>
                    <a:lnTo>
                      <a:pt x="16" y="113"/>
                    </a:lnTo>
                    <a:lnTo>
                      <a:pt x="8" y="105"/>
                    </a:lnTo>
                    <a:lnTo>
                      <a:pt x="1" y="80"/>
                    </a:lnTo>
                    <a:lnTo>
                      <a:pt x="0" y="65"/>
                    </a:lnTo>
                    <a:lnTo>
                      <a:pt x="1" y="50"/>
                    </a:lnTo>
                    <a:lnTo>
                      <a:pt x="8" y="26"/>
                    </a:lnTo>
                    <a:lnTo>
                      <a:pt x="16" y="17"/>
                    </a:lnTo>
                    <a:lnTo>
                      <a:pt x="23" y="8"/>
                    </a:lnTo>
                    <a:lnTo>
                      <a:pt x="44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4" name="Freeform 336"/>
              <p:cNvSpPr>
                <a:spLocks noEditPoints="1"/>
              </p:cNvSpPr>
              <p:nvPr/>
            </p:nvSpPr>
            <p:spPr bwMode="auto">
              <a:xfrm>
                <a:off x="2490" y="1030"/>
                <a:ext cx="37" cy="59"/>
              </a:xfrm>
              <a:custGeom>
                <a:avLst/>
                <a:gdLst>
                  <a:gd name="T0" fmla="*/ 92 w 112"/>
                  <a:gd name="T1" fmla="*/ 67 h 177"/>
                  <a:gd name="T2" fmla="*/ 92 w 112"/>
                  <a:gd name="T3" fmla="*/ 0 h 177"/>
                  <a:gd name="T4" fmla="*/ 112 w 112"/>
                  <a:gd name="T5" fmla="*/ 0 h 177"/>
                  <a:gd name="T6" fmla="*/ 112 w 112"/>
                  <a:gd name="T7" fmla="*/ 174 h 177"/>
                  <a:gd name="T8" fmla="*/ 92 w 112"/>
                  <a:gd name="T9" fmla="*/ 174 h 177"/>
                  <a:gd name="T10" fmla="*/ 92 w 112"/>
                  <a:gd name="T11" fmla="*/ 155 h 177"/>
                  <a:gd name="T12" fmla="*/ 85 w 112"/>
                  <a:gd name="T13" fmla="*/ 165 h 177"/>
                  <a:gd name="T14" fmla="*/ 75 w 112"/>
                  <a:gd name="T15" fmla="*/ 172 h 177"/>
                  <a:gd name="T16" fmla="*/ 65 w 112"/>
                  <a:gd name="T17" fmla="*/ 177 h 177"/>
                  <a:gd name="T18" fmla="*/ 52 w 112"/>
                  <a:gd name="T19" fmla="*/ 177 h 177"/>
                  <a:gd name="T20" fmla="*/ 40 w 112"/>
                  <a:gd name="T21" fmla="*/ 177 h 177"/>
                  <a:gd name="T22" fmla="*/ 22 w 112"/>
                  <a:gd name="T23" fmla="*/ 168 h 177"/>
                  <a:gd name="T24" fmla="*/ 14 w 112"/>
                  <a:gd name="T25" fmla="*/ 159 h 177"/>
                  <a:gd name="T26" fmla="*/ 7 w 112"/>
                  <a:gd name="T27" fmla="*/ 149 h 177"/>
                  <a:gd name="T28" fmla="*/ 0 w 112"/>
                  <a:gd name="T29" fmla="*/ 125 h 177"/>
                  <a:gd name="T30" fmla="*/ 0 w 112"/>
                  <a:gd name="T31" fmla="*/ 111 h 177"/>
                  <a:gd name="T32" fmla="*/ 0 w 112"/>
                  <a:gd name="T33" fmla="*/ 96 h 177"/>
                  <a:gd name="T34" fmla="*/ 7 w 112"/>
                  <a:gd name="T35" fmla="*/ 73 h 177"/>
                  <a:gd name="T36" fmla="*/ 14 w 112"/>
                  <a:gd name="T37" fmla="*/ 63 h 177"/>
                  <a:gd name="T38" fmla="*/ 22 w 112"/>
                  <a:gd name="T39" fmla="*/ 54 h 177"/>
                  <a:gd name="T40" fmla="*/ 40 w 112"/>
                  <a:gd name="T41" fmla="*/ 46 h 177"/>
                  <a:gd name="T42" fmla="*/ 52 w 112"/>
                  <a:gd name="T43" fmla="*/ 46 h 177"/>
                  <a:gd name="T44" fmla="*/ 65 w 112"/>
                  <a:gd name="T45" fmla="*/ 46 h 177"/>
                  <a:gd name="T46" fmla="*/ 75 w 112"/>
                  <a:gd name="T47" fmla="*/ 50 h 177"/>
                  <a:gd name="T48" fmla="*/ 85 w 112"/>
                  <a:gd name="T49" fmla="*/ 57 h 177"/>
                  <a:gd name="T50" fmla="*/ 92 w 112"/>
                  <a:gd name="T51" fmla="*/ 67 h 177"/>
                  <a:gd name="T52" fmla="*/ 22 w 112"/>
                  <a:gd name="T53" fmla="*/ 111 h 177"/>
                  <a:gd name="T54" fmla="*/ 23 w 112"/>
                  <a:gd name="T55" fmla="*/ 132 h 177"/>
                  <a:gd name="T56" fmla="*/ 30 w 112"/>
                  <a:gd name="T57" fmla="*/ 147 h 177"/>
                  <a:gd name="T58" fmla="*/ 36 w 112"/>
                  <a:gd name="T59" fmla="*/ 154 h 177"/>
                  <a:gd name="T60" fmla="*/ 49 w 112"/>
                  <a:gd name="T61" fmla="*/ 159 h 177"/>
                  <a:gd name="T62" fmla="*/ 56 w 112"/>
                  <a:gd name="T63" fmla="*/ 159 h 177"/>
                  <a:gd name="T64" fmla="*/ 65 w 112"/>
                  <a:gd name="T65" fmla="*/ 159 h 177"/>
                  <a:gd name="T66" fmla="*/ 78 w 112"/>
                  <a:gd name="T67" fmla="*/ 154 h 177"/>
                  <a:gd name="T68" fmla="*/ 82 w 112"/>
                  <a:gd name="T69" fmla="*/ 147 h 177"/>
                  <a:gd name="T70" fmla="*/ 91 w 112"/>
                  <a:gd name="T71" fmla="*/ 132 h 177"/>
                  <a:gd name="T72" fmla="*/ 92 w 112"/>
                  <a:gd name="T73" fmla="*/ 111 h 177"/>
                  <a:gd name="T74" fmla="*/ 91 w 112"/>
                  <a:gd name="T75" fmla="*/ 90 h 177"/>
                  <a:gd name="T76" fmla="*/ 82 w 112"/>
                  <a:gd name="T77" fmla="*/ 76 h 177"/>
                  <a:gd name="T78" fmla="*/ 78 w 112"/>
                  <a:gd name="T79" fmla="*/ 69 h 177"/>
                  <a:gd name="T80" fmla="*/ 65 w 112"/>
                  <a:gd name="T81" fmla="*/ 63 h 177"/>
                  <a:gd name="T82" fmla="*/ 56 w 112"/>
                  <a:gd name="T83" fmla="*/ 63 h 177"/>
                  <a:gd name="T84" fmla="*/ 49 w 112"/>
                  <a:gd name="T85" fmla="*/ 63 h 177"/>
                  <a:gd name="T86" fmla="*/ 36 w 112"/>
                  <a:gd name="T87" fmla="*/ 69 h 177"/>
                  <a:gd name="T88" fmla="*/ 30 w 112"/>
                  <a:gd name="T89" fmla="*/ 76 h 177"/>
                  <a:gd name="T90" fmla="*/ 23 w 112"/>
                  <a:gd name="T91" fmla="*/ 90 h 177"/>
                  <a:gd name="T92" fmla="*/ 22 w 112"/>
                  <a:gd name="T93" fmla="*/ 111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77" extrusionOk="0">
                    <a:moveTo>
                      <a:pt x="92" y="67"/>
                    </a:moveTo>
                    <a:lnTo>
                      <a:pt x="92" y="0"/>
                    </a:lnTo>
                    <a:lnTo>
                      <a:pt x="112" y="0"/>
                    </a:lnTo>
                    <a:lnTo>
                      <a:pt x="112" y="174"/>
                    </a:lnTo>
                    <a:lnTo>
                      <a:pt x="92" y="174"/>
                    </a:lnTo>
                    <a:lnTo>
                      <a:pt x="92" y="155"/>
                    </a:lnTo>
                    <a:lnTo>
                      <a:pt x="85" y="165"/>
                    </a:lnTo>
                    <a:lnTo>
                      <a:pt x="75" y="172"/>
                    </a:lnTo>
                    <a:lnTo>
                      <a:pt x="65" y="177"/>
                    </a:lnTo>
                    <a:lnTo>
                      <a:pt x="52" y="177"/>
                    </a:lnTo>
                    <a:lnTo>
                      <a:pt x="40" y="177"/>
                    </a:lnTo>
                    <a:lnTo>
                      <a:pt x="22" y="168"/>
                    </a:lnTo>
                    <a:lnTo>
                      <a:pt x="14" y="159"/>
                    </a:lnTo>
                    <a:lnTo>
                      <a:pt x="7" y="149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0" y="96"/>
                    </a:lnTo>
                    <a:lnTo>
                      <a:pt x="7" y="73"/>
                    </a:lnTo>
                    <a:lnTo>
                      <a:pt x="14" y="63"/>
                    </a:lnTo>
                    <a:lnTo>
                      <a:pt x="22" y="54"/>
                    </a:lnTo>
                    <a:lnTo>
                      <a:pt x="40" y="46"/>
                    </a:lnTo>
                    <a:lnTo>
                      <a:pt x="52" y="46"/>
                    </a:lnTo>
                    <a:lnTo>
                      <a:pt x="65" y="46"/>
                    </a:lnTo>
                    <a:lnTo>
                      <a:pt x="75" y="50"/>
                    </a:lnTo>
                    <a:lnTo>
                      <a:pt x="85" y="57"/>
                    </a:lnTo>
                    <a:lnTo>
                      <a:pt x="92" y="67"/>
                    </a:lnTo>
                    <a:close/>
                    <a:moveTo>
                      <a:pt x="22" y="111"/>
                    </a:moveTo>
                    <a:lnTo>
                      <a:pt x="23" y="132"/>
                    </a:lnTo>
                    <a:lnTo>
                      <a:pt x="30" y="147"/>
                    </a:lnTo>
                    <a:lnTo>
                      <a:pt x="36" y="154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65" y="159"/>
                    </a:lnTo>
                    <a:lnTo>
                      <a:pt x="78" y="154"/>
                    </a:lnTo>
                    <a:lnTo>
                      <a:pt x="82" y="147"/>
                    </a:lnTo>
                    <a:lnTo>
                      <a:pt x="91" y="132"/>
                    </a:lnTo>
                    <a:lnTo>
                      <a:pt x="92" y="111"/>
                    </a:lnTo>
                    <a:lnTo>
                      <a:pt x="91" y="90"/>
                    </a:lnTo>
                    <a:lnTo>
                      <a:pt x="82" y="76"/>
                    </a:lnTo>
                    <a:lnTo>
                      <a:pt x="78" y="69"/>
                    </a:lnTo>
                    <a:lnTo>
                      <a:pt x="65" y="63"/>
                    </a:lnTo>
                    <a:lnTo>
                      <a:pt x="56" y="63"/>
                    </a:lnTo>
                    <a:lnTo>
                      <a:pt x="49" y="63"/>
                    </a:lnTo>
                    <a:lnTo>
                      <a:pt x="36" y="69"/>
                    </a:lnTo>
                    <a:lnTo>
                      <a:pt x="30" y="76"/>
                    </a:lnTo>
                    <a:lnTo>
                      <a:pt x="23" y="90"/>
                    </a:lnTo>
                    <a:lnTo>
                      <a:pt x="22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5" name="Freeform 337"/>
              <p:cNvSpPr>
                <a:spLocks noEditPoints="1"/>
              </p:cNvSpPr>
              <p:nvPr/>
            </p:nvSpPr>
            <p:spPr bwMode="auto">
              <a:xfrm>
                <a:off x="2539" y="1046"/>
                <a:ext cx="39" cy="43"/>
              </a:xfrm>
              <a:custGeom>
                <a:avLst/>
                <a:gdLst>
                  <a:gd name="T0" fmla="*/ 117 w 117"/>
                  <a:gd name="T1" fmla="*/ 60 h 131"/>
                  <a:gd name="T2" fmla="*/ 117 w 117"/>
                  <a:gd name="T3" fmla="*/ 70 h 131"/>
                  <a:gd name="T4" fmla="*/ 22 w 117"/>
                  <a:gd name="T5" fmla="*/ 70 h 131"/>
                  <a:gd name="T6" fmla="*/ 24 w 117"/>
                  <a:gd name="T7" fmla="*/ 90 h 131"/>
                  <a:gd name="T8" fmla="*/ 33 w 117"/>
                  <a:gd name="T9" fmla="*/ 102 h 131"/>
                  <a:gd name="T10" fmla="*/ 47 w 117"/>
                  <a:gd name="T11" fmla="*/ 112 h 131"/>
                  <a:gd name="T12" fmla="*/ 66 w 117"/>
                  <a:gd name="T13" fmla="*/ 113 h 131"/>
                  <a:gd name="T14" fmla="*/ 78 w 117"/>
                  <a:gd name="T15" fmla="*/ 113 h 131"/>
                  <a:gd name="T16" fmla="*/ 89 w 117"/>
                  <a:gd name="T17" fmla="*/ 111 h 131"/>
                  <a:gd name="T18" fmla="*/ 101 w 117"/>
                  <a:gd name="T19" fmla="*/ 108 h 131"/>
                  <a:gd name="T20" fmla="*/ 111 w 117"/>
                  <a:gd name="T21" fmla="*/ 102 h 131"/>
                  <a:gd name="T22" fmla="*/ 111 w 117"/>
                  <a:gd name="T23" fmla="*/ 122 h 131"/>
                  <a:gd name="T24" fmla="*/ 99 w 117"/>
                  <a:gd name="T25" fmla="*/ 126 h 131"/>
                  <a:gd name="T26" fmla="*/ 88 w 117"/>
                  <a:gd name="T27" fmla="*/ 129 h 131"/>
                  <a:gd name="T28" fmla="*/ 76 w 117"/>
                  <a:gd name="T29" fmla="*/ 131 h 131"/>
                  <a:gd name="T30" fmla="*/ 65 w 117"/>
                  <a:gd name="T31" fmla="*/ 131 h 131"/>
                  <a:gd name="T32" fmla="*/ 50 w 117"/>
                  <a:gd name="T33" fmla="*/ 131 h 131"/>
                  <a:gd name="T34" fmla="*/ 26 w 117"/>
                  <a:gd name="T35" fmla="*/ 122 h 131"/>
                  <a:gd name="T36" fmla="*/ 17 w 117"/>
                  <a:gd name="T37" fmla="*/ 113 h 131"/>
                  <a:gd name="T38" fmla="*/ 9 w 117"/>
                  <a:gd name="T39" fmla="*/ 105 h 131"/>
                  <a:gd name="T40" fmla="*/ 0 w 117"/>
                  <a:gd name="T41" fmla="*/ 80 h 131"/>
                  <a:gd name="T42" fmla="*/ 0 w 117"/>
                  <a:gd name="T43" fmla="*/ 66 h 131"/>
                  <a:gd name="T44" fmla="*/ 0 w 117"/>
                  <a:gd name="T45" fmla="*/ 52 h 131"/>
                  <a:gd name="T46" fmla="*/ 9 w 117"/>
                  <a:gd name="T47" fmla="*/ 27 h 131"/>
                  <a:gd name="T48" fmla="*/ 16 w 117"/>
                  <a:gd name="T49" fmla="*/ 17 h 131"/>
                  <a:gd name="T50" fmla="*/ 24 w 117"/>
                  <a:gd name="T51" fmla="*/ 8 h 131"/>
                  <a:gd name="T52" fmla="*/ 47 w 117"/>
                  <a:gd name="T53" fmla="*/ 0 h 131"/>
                  <a:gd name="T54" fmla="*/ 60 w 117"/>
                  <a:gd name="T55" fmla="*/ 0 h 131"/>
                  <a:gd name="T56" fmla="*/ 73 w 117"/>
                  <a:gd name="T57" fmla="*/ 0 h 131"/>
                  <a:gd name="T58" fmla="*/ 94 w 117"/>
                  <a:gd name="T59" fmla="*/ 8 h 131"/>
                  <a:gd name="T60" fmla="*/ 101 w 117"/>
                  <a:gd name="T61" fmla="*/ 16 h 131"/>
                  <a:gd name="T62" fmla="*/ 108 w 117"/>
                  <a:gd name="T63" fmla="*/ 24 h 131"/>
                  <a:gd name="T64" fmla="*/ 115 w 117"/>
                  <a:gd name="T65" fmla="*/ 46 h 131"/>
                  <a:gd name="T66" fmla="*/ 117 w 117"/>
                  <a:gd name="T67" fmla="*/ 60 h 131"/>
                  <a:gd name="T68" fmla="*/ 95 w 117"/>
                  <a:gd name="T69" fmla="*/ 54 h 131"/>
                  <a:gd name="T70" fmla="*/ 94 w 117"/>
                  <a:gd name="T71" fmla="*/ 39 h 131"/>
                  <a:gd name="T72" fmla="*/ 86 w 117"/>
                  <a:gd name="T73" fmla="*/ 27 h 131"/>
                  <a:gd name="T74" fmla="*/ 76 w 117"/>
                  <a:gd name="T75" fmla="*/ 18 h 131"/>
                  <a:gd name="T76" fmla="*/ 62 w 117"/>
                  <a:gd name="T77" fmla="*/ 17 h 131"/>
                  <a:gd name="T78" fmla="*/ 45 w 117"/>
                  <a:gd name="T79" fmla="*/ 18 h 131"/>
                  <a:gd name="T80" fmla="*/ 33 w 117"/>
                  <a:gd name="T81" fmla="*/ 27 h 131"/>
                  <a:gd name="T82" fmla="*/ 24 w 117"/>
                  <a:gd name="T83" fmla="*/ 37 h 131"/>
                  <a:gd name="T84" fmla="*/ 22 w 117"/>
                  <a:gd name="T85" fmla="*/ 54 h 131"/>
                  <a:gd name="T86" fmla="*/ 95 w 117"/>
                  <a:gd name="T87" fmla="*/ 5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7" h="131" extrusionOk="0">
                    <a:moveTo>
                      <a:pt x="117" y="60"/>
                    </a:moveTo>
                    <a:lnTo>
                      <a:pt x="117" y="70"/>
                    </a:lnTo>
                    <a:lnTo>
                      <a:pt x="22" y="70"/>
                    </a:lnTo>
                    <a:lnTo>
                      <a:pt x="24" y="90"/>
                    </a:lnTo>
                    <a:lnTo>
                      <a:pt x="33" y="102"/>
                    </a:lnTo>
                    <a:lnTo>
                      <a:pt x="47" y="112"/>
                    </a:lnTo>
                    <a:lnTo>
                      <a:pt x="66" y="113"/>
                    </a:lnTo>
                    <a:lnTo>
                      <a:pt x="78" y="113"/>
                    </a:lnTo>
                    <a:lnTo>
                      <a:pt x="89" y="111"/>
                    </a:lnTo>
                    <a:lnTo>
                      <a:pt x="101" y="108"/>
                    </a:lnTo>
                    <a:lnTo>
                      <a:pt x="111" y="102"/>
                    </a:lnTo>
                    <a:lnTo>
                      <a:pt x="111" y="122"/>
                    </a:lnTo>
                    <a:lnTo>
                      <a:pt x="99" y="126"/>
                    </a:lnTo>
                    <a:lnTo>
                      <a:pt x="88" y="129"/>
                    </a:lnTo>
                    <a:lnTo>
                      <a:pt x="76" y="131"/>
                    </a:lnTo>
                    <a:lnTo>
                      <a:pt x="65" y="131"/>
                    </a:lnTo>
                    <a:lnTo>
                      <a:pt x="50" y="131"/>
                    </a:lnTo>
                    <a:lnTo>
                      <a:pt x="26" y="122"/>
                    </a:lnTo>
                    <a:lnTo>
                      <a:pt x="17" y="113"/>
                    </a:lnTo>
                    <a:lnTo>
                      <a:pt x="9" y="105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9" y="27"/>
                    </a:lnTo>
                    <a:lnTo>
                      <a:pt x="16" y="17"/>
                    </a:lnTo>
                    <a:lnTo>
                      <a:pt x="24" y="8"/>
                    </a:lnTo>
                    <a:lnTo>
                      <a:pt x="47" y="0"/>
                    </a:lnTo>
                    <a:lnTo>
                      <a:pt x="60" y="0"/>
                    </a:lnTo>
                    <a:lnTo>
                      <a:pt x="73" y="0"/>
                    </a:lnTo>
                    <a:lnTo>
                      <a:pt x="94" y="8"/>
                    </a:lnTo>
                    <a:lnTo>
                      <a:pt x="101" y="16"/>
                    </a:lnTo>
                    <a:lnTo>
                      <a:pt x="108" y="24"/>
                    </a:lnTo>
                    <a:lnTo>
                      <a:pt x="115" y="46"/>
                    </a:lnTo>
                    <a:lnTo>
                      <a:pt x="117" y="60"/>
                    </a:lnTo>
                    <a:close/>
                    <a:moveTo>
                      <a:pt x="95" y="54"/>
                    </a:moveTo>
                    <a:lnTo>
                      <a:pt x="94" y="39"/>
                    </a:lnTo>
                    <a:lnTo>
                      <a:pt x="86" y="27"/>
                    </a:lnTo>
                    <a:lnTo>
                      <a:pt x="76" y="18"/>
                    </a:lnTo>
                    <a:lnTo>
                      <a:pt x="62" y="17"/>
                    </a:lnTo>
                    <a:lnTo>
                      <a:pt x="45" y="18"/>
                    </a:lnTo>
                    <a:lnTo>
                      <a:pt x="33" y="27"/>
                    </a:lnTo>
                    <a:lnTo>
                      <a:pt x="24" y="37"/>
                    </a:lnTo>
                    <a:lnTo>
                      <a:pt x="22" y="54"/>
                    </a:lnTo>
                    <a:lnTo>
                      <a:pt x="95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6" name="Rectangle 338"/>
              <p:cNvSpPr>
                <a:spLocks noChangeArrowheads="1"/>
              </p:cNvSpPr>
              <p:nvPr/>
            </p:nvSpPr>
            <p:spPr bwMode="auto">
              <a:xfrm>
                <a:off x="2589" y="1030"/>
                <a:ext cx="7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7" name="Freeform 339"/>
              <p:cNvSpPr>
                <a:spLocks noEditPoints="1"/>
              </p:cNvSpPr>
              <p:nvPr/>
            </p:nvSpPr>
            <p:spPr bwMode="auto">
              <a:xfrm>
                <a:off x="2610" y="1030"/>
                <a:ext cx="7" cy="58"/>
              </a:xfrm>
              <a:custGeom>
                <a:avLst/>
                <a:gdLst>
                  <a:gd name="T0" fmla="*/ 0 w 20"/>
                  <a:gd name="T1" fmla="*/ 49 h 174"/>
                  <a:gd name="T2" fmla="*/ 20 w 20"/>
                  <a:gd name="T3" fmla="*/ 49 h 174"/>
                  <a:gd name="T4" fmla="*/ 20 w 20"/>
                  <a:gd name="T5" fmla="*/ 174 h 174"/>
                  <a:gd name="T6" fmla="*/ 0 w 20"/>
                  <a:gd name="T7" fmla="*/ 174 h 174"/>
                  <a:gd name="T8" fmla="*/ 0 w 20"/>
                  <a:gd name="T9" fmla="*/ 49 h 174"/>
                  <a:gd name="T10" fmla="*/ 0 w 20"/>
                  <a:gd name="T11" fmla="*/ 0 h 174"/>
                  <a:gd name="T12" fmla="*/ 20 w 20"/>
                  <a:gd name="T13" fmla="*/ 0 h 174"/>
                  <a:gd name="T14" fmla="*/ 20 w 20"/>
                  <a:gd name="T15" fmla="*/ 26 h 174"/>
                  <a:gd name="T16" fmla="*/ 0 w 20"/>
                  <a:gd name="T17" fmla="*/ 26 h 174"/>
                  <a:gd name="T18" fmla="*/ 0 w 20"/>
                  <a:gd name="T1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74" extrusionOk="0">
                    <a:moveTo>
                      <a:pt x="0" y="49"/>
                    </a:moveTo>
                    <a:lnTo>
                      <a:pt x="20" y="49"/>
                    </a:lnTo>
                    <a:lnTo>
                      <a:pt x="20" y="174"/>
                    </a:lnTo>
                    <a:lnTo>
                      <a:pt x="0" y="174"/>
                    </a:lnTo>
                    <a:lnTo>
                      <a:pt x="0" y="49"/>
                    </a:lnTo>
                    <a:close/>
                    <a:moveTo>
                      <a:pt x="0" y="0"/>
                    </a:moveTo>
                    <a:lnTo>
                      <a:pt x="20" y="0"/>
                    </a:lnTo>
                    <a:lnTo>
                      <a:pt x="2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8" name="Freeform 340"/>
              <p:cNvSpPr/>
              <p:nvPr/>
            </p:nvSpPr>
            <p:spPr bwMode="auto">
              <a:xfrm>
                <a:off x="2631" y="1046"/>
                <a:ext cx="35" cy="42"/>
              </a:xfrm>
              <a:custGeom>
                <a:avLst/>
                <a:gdLst>
                  <a:gd name="T0" fmla="*/ 106 w 106"/>
                  <a:gd name="T1" fmla="*/ 52 h 128"/>
                  <a:gd name="T2" fmla="*/ 106 w 106"/>
                  <a:gd name="T3" fmla="*/ 128 h 128"/>
                  <a:gd name="T4" fmla="*/ 85 w 106"/>
                  <a:gd name="T5" fmla="*/ 128 h 128"/>
                  <a:gd name="T6" fmla="*/ 85 w 106"/>
                  <a:gd name="T7" fmla="*/ 53 h 128"/>
                  <a:gd name="T8" fmla="*/ 85 w 106"/>
                  <a:gd name="T9" fmla="*/ 36 h 128"/>
                  <a:gd name="T10" fmla="*/ 79 w 106"/>
                  <a:gd name="T11" fmla="*/ 26 h 128"/>
                  <a:gd name="T12" fmla="*/ 70 w 106"/>
                  <a:gd name="T13" fmla="*/ 18 h 128"/>
                  <a:gd name="T14" fmla="*/ 57 w 106"/>
                  <a:gd name="T15" fmla="*/ 17 h 128"/>
                  <a:gd name="T16" fmla="*/ 41 w 106"/>
                  <a:gd name="T17" fmla="*/ 18 h 128"/>
                  <a:gd name="T18" fmla="*/ 31 w 106"/>
                  <a:gd name="T19" fmla="*/ 27 h 128"/>
                  <a:gd name="T20" fmla="*/ 23 w 106"/>
                  <a:gd name="T21" fmla="*/ 40 h 128"/>
                  <a:gd name="T22" fmla="*/ 21 w 106"/>
                  <a:gd name="T23" fmla="*/ 57 h 128"/>
                  <a:gd name="T24" fmla="*/ 21 w 106"/>
                  <a:gd name="T25" fmla="*/ 128 h 128"/>
                  <a:gd name="T26" fmla="*/ 0 w 106"/>
                  <a:gd name="T27" fmla="*/ 128 h 128"/>
                  <a:gd name="T28" fmla="*/ 0 w 106"/>
                  <a:gd name="T29" fmla="*/ 3 h 128"/>
                  <a:gd name="T30" fmla="*/ 21 w 106"/>
                  <a:gd name="T31" fmla="*/ 3 h 128"/>
                  <a:gd name="T32" fmla="*/ 21 w 106"/>
                  <a:gd name="T33" fmla="*/ 21 h 128"/>
                  <a:gd name="T34" fmla="*/ 28 w 106"/>
                  <a:gd name="T35" fmla="*/ 11 h 128"/>
                  <a:gd name="T36" fmla="*/ 39 w 106"/>
                  <a:gd name="T37" fmla="*/ 4 h 128"/>
                  <a:gd name="T38" fmla="*/ 49 w 106"/>
                  <a:gd name="T39" fmla="*/ 0 h 128"/>
                  <a:gd name="T40" fmla="*/ 62 w 106"/>
                  <a:gd name="T41" fmla="*/ 0 h 128"/>
                  <a:gd name="T42" fmla="*/ 72 w 106"/>
                  <a:gd name="T43" fmla="*/ 0 h 128"/>
                  <a:gd name="T44" fmla="*/ 89 w 106"/>
                  <a:gd name="T45" fmla="*/ 7 h 128"/>
                  <a:gd name="T46" fmla="*/ 95 w 106"/>
                  <a:gd name="T47" fmla="*/ 13 h 128"/>
                  <a:gd name="T48" fmla="*/ 103 w 106"/>
                  <a:gd name="T49" fmla="*/ 29 h 128"/>
                  <a:gd name="T50" fmla="*/ 106 w 106"/>
                  <a:gd name="T51" fmla="*/ 5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128" extrusionOk="0">
                    <a:moveTo>
                      <a:pt x="106" y="52"/>
                    </a:moveTo>
                    <a:lnTo>
                      <a:pt x="106" y="128"/>
                    </a:lnTo>
                    <a:lnTo>
                      <a:pt x="85" y="128"/>
                    </a:lnTo>
                    <a:lnTo>
                      <a:pt x="85" y="53"/>
                    </a:lnTo>
                    <a:lnTo>
                      <a:pt x="85" y="36"/>
                    </a:lnTo>
                    <a:lnTo>
                      <a:pt x="79" y="26"/>
                    </a:lnTo>
                    <a:lnTo>
                      <a:pt x="70" y="18"/>
                    </a:lnTo>
                    <a:lnTo>
                      <a:pt x="57" y="17"/>
                    </a:lnTo>
                    <a:lnTo>
                      <a:pt x="41" y="18"/>
                    </a:lnTo>
                    <a:lnTo>
                      <a:pt x="31" y="27"/>
                    </a:lnTo>
                    <a:lnTo>
                      <a:pt x="23" y="40"/>
                    </a:lnTo>
                    <a:lnTo>
                      <a:pt x="21" y="57"/>
                    </a:lnTo>
                    <a:lnTo>
                      <a:pt x="21" y="128"/>
                    </a:lnTo>
                    <a:lnTo>
                      <a:pt x="0" y="128"/>
                    </a:lnTo>
                    <a:lnTo>
                      <a:pt x="0" y="3"/>
                    </a:lnTo>
                    <a:lnTo>
                      <a:pt x="21" y="3"/>
                    </a:lnTo>
                    <a:lnTo>
                      <a:pt x="21" y="21"/>
                    </a:lnTo>
                    <a:lnTo>
                      <a:pt x="28" y="11"/>
                    </a:lnTo>
                    <a:lnTo>
                      <a:pt x="39" y="4"/>
                    </a:lnTo>
                    <a:lnTo>
                      <a:pt x="49" y="0"/>
                    </a:lnTo>
                    <a:lnTo>
                      <a:pt x="62" y="0"/>
                    </a:lnTo>
                    <a:lnTo>
                      <a:pt x="72" y="0"/>
                    </a:lnTo>
                    <a:lnTo>
                      <a:pt x="89" y="7"/>
                    </a:lnTo>
                    <a:lnTo>
                      <a:pt x="95" y="13"/>
                    </a:lnTo>
                    <a:lnTo>
                      <a:pt x="103" y="29"/>
                    </a:lnTo>
                    <a:lnTo>
                      <a:pt x="106" y="5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39" name="Freeform 341"/>
              <p:cNvSpPr>
                <a:spLocks noEditPoints="1"/>
              </p:cNvSpPr>
              <p:nvPr/>
            </p:nvSpPr>
            <p:spPr bwMode="auto">
              <a:xfrm>
                <a:off x="2677" y="1046"/>
                <a:ext cx="38" cy="58"/>
              </a:xfrm>
              <a:custGeom>
                <a:avLst/>
                <a:gdLst>
                  <a:gd name="T0" fmla="*/ 92 w 114"/>
                  <a:gd name="T1" fmla="*/ 63 h 175"/>
                  <a:gd name="T2" fmla="*/ 91 w 114"/>
                  <a:gd name="T3" fmla="*/ 43 h 175"/>
                  <a:gd name="T4" fmla="*/ 84 w 114"/>
                  <a:gd name="T5" fmla="*/ 29 h 175"/>
                  <a:gd name="T6" fmla="*/ 78 w 114"/>
                  <a:gd name="T7" fmla="*/ 23 h 175"/>
                  <a:gd name="T8" fmla="*/ 65 w 114"/>
                  <a:gd name="T9" fmla="*/ 17 h 175"/>
                  <a:gd name="T10" fmla="*/ 58 w 114"/>
                  <a:gd name="T11" fmla="*/ 17 h 175"/>
                  <a:gd name="T12" fmla="*/ 42 w 114"/>
                  <a:gd name="T13" fmla="*/ 18 h 175"/>
                  <a:gd name="T14" fmla="*/ 32 w 114"/>
                  <a:gd name="T15" fmla="*/ 29 h 175"/>
                  <a:gd name="T16" fmla="*/ 23 w 114"/>
                  <a:gd name="T17" fmla="*/ 43 h 175"/>
                  <a:gd name="T18" fmla="*/ 22 w 114"/>
                  <a:gd name="T19" fmla="*/ 63 h 175"/>
                  <a:gd name="T20" fmla="*/ 23 w 114"/>
                  <a:gd name="T21" fmla="*/ 85 h 175"/>
                  <a:gd name="T22" fmla="*/ 32 w 114"/>
                  <a:gd name="T23" fmla="*/ 99 h 175"/>
                  <a:gd name="T24" fmla="*/ 42 w 114"/>
                  <a:gd name="T25" fmla="*/ 109 h 175"/>
                  <a:gd name="T26" fmla="*/ 58 w 114"/>
                  <a:gd name="T27" fmla="*/ 111 h 175"/>
                  <a:gd name="T28" fmla="*/ 65 w 114"/>
                  <a:gd name="T29" fmla="*/ 111 h 175"/>
                  <a:gd name="T30" fmla="*/ 78 w 114"/>
                  <a:gd name="T31" fmla="*/ 103 h 175"/>
                  <a:gd name="T32" fmla="*/ 84 w 114"/>
                  <a:gd name="T33" fmla="*/ 99 h 175"/>
                  <a:gd name="T34" fmla="*/ 91 w 114"/>
                  <a:gd name="T35" fmla="*/ 85 h 175"/>
                  <a:gd name="T36" fmla="*/ 92 w 114"/>
                  <a:gd name="T37" fmla="*/ 63 h 175"/>
                  <a:gd name="T38" fmla="*/ 114 w 114"/>
                  <a:gd name="T39" fmla="*/ 112 h 175"/>
                  <a:gd name="T40" fmla="*/ 112 w 114"/>
                  <a:gd name="T41" fmla="*/ 128 h 175"/>
                  <a:gd name="T42" fmla="*/ 105 w 114"/>
                  <a:gd name="T43" fmla="*/ 152 h 175"/>
                  <a:gd name="T44" fmla="*/ 99 w 114"/>
                  <a:gd name="T45" fmla="*/ 160 h 175"/>
                  <a:gd name="T46" fmla="*/ 91 w 114"/>
                  <a:gd name="T47" fmla="*/ 168 h 175"/>
                  <a:gd name="T48" fmla="*/ 69 w 114"/>
                  <a:gd name="T49" fmla="*/ 175 h 175"/>
                  <a:gd name="T50" fmla="*/ 55 w 114"/>
                  <a:gd name="T51" fmla="*/ 175 h 175"/>
                  <a:gd name="T52" fmla="*/ 45 w 114"/>
                  <a:gd name="T53" fmla="*/ 175 h 175"/>
                  <a:gd name="T54" fmla="*/ 35 w 114"/>
                  <a:gd name="T55" fmla="*/ 174 h 175"/>
                  <a:gd name="T56" fmla="*/ 25 w 114"/>
                  <a:gd name="T57" fmla="*/ 173 h 175"/>
                  <a:gd name="T58" fmla="*/ 16 w 114"/>
                  <a:gd name="T59" fmla="*/ 170 h 175"/>
                  <a:gd name="T60" fmla="*/ 16 w 114"/>
                  <a:gd name="T61" fmla="*/ 149 h 175"/>
                  <a:gd name="T62" fmla="*/ 25 w 114"/>
                  <a:gd name="T63" fmla="*/ 154 h 175"/>
                  <a:gd name="T64" fmla="*/ 33 w 114"/>
                  <a:gd name="T65" fmla="*/ 157 h 175"/>
                  <a:gd name="T66" fmla="*/ 43 w 114"/>
                  <a:gd name="T67" fmla="*/ 158 h 175"/>
                  <a:gd name="T68" fmla="*/ 52 w 114"/>
                  <a:gd name="T69" fmla="*/ 160 h 175"/>
                  <a:gd name="T70" fmla="*/ 71 w 114"/>
                  <a:gd name="T71" fmla="*/ 157 h 175"/>
                  <a:gd name="T72" fmla="*/ 82 w 114"/>
                  <a:gd name="T73" fmla="*/ 148 h 175"/>
                  <a:gd name="T74" fmla="*/ 91 w 114"/>
                  <a:gd name="T75" fmla="*/ 137 h 175"/>
                  <a:gd name="T76" fmla="*/ 92 w 114"/>
                  <a:gd name="T77" fmla="*/ 116 h 175"/>
                  <a:gd name="T78" fmla="*/ 92 w 114"/>
                  <a:gd name="T79" fmla="*/ 106 h 175"/>
                  <a:gd name="T80" fmla="*/ 85 w 114"/>
                  <a:gd name="T81" fmla="*/ 116 h 175"/>
                  <a:gd name="T82" fmla="*/ 76 w 114"/>
                  <a:gd name="T83" fmla="*/ 122 h 175"/>
                  <a:gd name="T84" fmla="*/ 65 w 114"/>
                  <a:gd name="T85" fmla="*/ 128 h 175"/>
                  <a:gd name="T86" fmla="*/ 52 w 114"/>
                  <a:gd name="T87" fmla="*/ 128 h 175"/>
                  <a:gd name="T88" fmla="*/ 40 w 114"/>
                  <a:gd name="T89" fmla="*/ 128 h 175"/>
                  <a:gd name="T90" fmla="*/ 22 w 114"/>
                  <a:gd name="T91" fmla="*/ 119 h 175"/>
                  <a:gd name="T92" fmla="*/ 14 w 114"/>
                  <a:gd name="T93" fmla="*/ 111 h 175"/>
                  <a:gd name="T94" fmla="*/ 9 w 114"/>
                  <a:gd name="T95" fmla="*/ 101 h 175"/>
                  <a:gd name="T96" fmla="*/ 1 w 114"/>
                  <a:gd name="T97" fmla="*/ 77 h 175"/>
                  <a:gd name="T98" fmla="*/ 0 w 114"/>
                  <a:gd name="T99" fmla="*/ 63 h 175"/>
                  <a:gd name="T100" fmla="*/ 1 w 114"/>
                  <a:gd name="T101" fmla="*/ 50 h 175"/>
                  <a:gd name="T102" fmla="*/ 9 w 114"/>
                  <a:gd name="T103" fmla="*/ 26 h 175"/>
                  <a:gd name="T104" fmla="*/ 14 w 114"/>
                  <a:gd name="T105" fmla="*/ 17 h 175"/>
                  <a:gd name="T106" fmla="*/ 22 w 114"/>
                  <a:gd name="T107" fmla="*/ 8 h 175"/>
                  <a:gd name="T108" fmla="*/ 40 w 114"/>
                  <a:gd name="T109" fmla="*/ 0 h 175"/>
                  <a:gd name="T110" fmla="*/ 52 w 114"/>
                  <a:gd name="T111" fmla="*/ 0 h 175"/>
                  <a:gd name="T112" fmla="*/ 65 w 114"/>
                  <a:gd name="T113" fmla="*/ 0 h 175"/>
                  <a:gd name="T114" fmla="*/ 76 w 114"/>
                  <a:gd name="T115" fmla="*/ 4 h 175"/>
                  <a:gd name="T116" fmla="*/ 85 w 114"/>
                  <a:gd name="T117" fmla="*/ 11 h 175"/>
                  <a:gd name="T118" fmla="*/ 92 w 114"/>
                  <a:gd name="T119" fmla="*/ 21 h 175"/>
                  <a:gd name="T120" fmla="*/ 92 w 114"/>
                  <a:gd name="T121" fmla="*/ 3 h 175"/>
                  <a:gd name="T122" fmla="*/ 114 w 114"/>
                  <a:gd name="T123" fmla="*/ 3 h 175"/>
                  <a:gd name="T124" fmla="*/ 114 w 114"/>
                  <a:gd name="T125" fmla="*/ 11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75" extrusionOk="0">
                    <a:moveTo>
                      <a:pt x="92" y="63"/>
                    </a:moveTo>
                    <a:lnTo>
                      <a:pt x="91" y="43"/>
                    </a:lnTo>
                    <a:lnTo>
                      <a:pt x="84" y="29"/>
                    </a:lnTo>
                    <a:lnTo>
                      <a:pt x="78" y="23"/>
                    </a:lnTo>
                    <a:lnTo>
                      <a:pt x="65" y="17"/>
                    </a:lnTo>
                    <a:lnTo>
                      <a:pt x="58" y="17"/>
                    </a:lnTo>
                    <a:lnTo>
                      <a:pt x="42" y="18"/>
                    </a:lnTo>
                    <a:lnTo>
                      <a:pt x="32" y="29"/>
                    </a:lnTo>
                    <a:lnTo>
                      <a:pt x="23" y="43"/>
                    </a:lnTo>
                    <a:lnTo>
                      <a:pt x="22" y="63"/>
                    </a:lnTo>
                    <a:lnTo>
                      <a:pt x="23" y="85"/>
                    </a:lnTo>
                    <a:lnTo>
                      <a:pt x="32" y="99"/>
                    </a:lnTo>
                    <a:lnTo>
                      <a:pt x="42" y="109"/>
                    </a:lnTo>
                    <a:lnTo>
                      <a:pt x="58" y="111"/>
                    </a:lnTo>
                    <a:lnTo>
                      <a:pt x="65" y="111"/>
                    </a:lnTo>
                    <a:lnTo>
                      <a:pt x="78" y="103"/>
                    </a:lnTo>
                    <a:lnTo>
                      <a:pt x="84" y="99"/>
                    </a:lnTo>
                    <a:lnTo>
                      <a:pt x="91" y="85"/>
                    </a:lnTo>
                    <a:lnTo>
                      <a:pt x="92" y="63"/>
                    </a:lnTo>
                    <a:close/>
                    <a:moveTo>
                      <a:pt x="114" y="112"/>
                    </a:moveTo>
                    <a:lnTo>
                      <a:pt x="112" y="128"/>
                    </a:lnTo>
                    <a:lnTo>
                      <a:pt x="105" y="152"/>
                    </a:lnTo>
                    <a:lnTo>
                      <a:pt x="99" y="160"/>
                    </a:lnTo>
                    <a:lnTo>
                      <a:pt x="91" y="168"/>
                    </a:lnTo>
                    <a:lnTo>
                      <a:pt x="69" y="175"/>
                    </a:lnTo>
                    <a:lnTo>
                      <a:pt x="55" y="175"/>
                    </a:lnTo>
                    <a:lnTo>
                      <a:pt x="45" y="175"/>
                    </a:lnTo>
                    <a:lnTo>
                      <a:pt x="35" y="174"/>
                    </a:lnTo>
                    <a:lnTo>
                      <a:pt x="25" y="173"/>
                    </a:lnTo>
                    <a:lnTo>
                      <a:pt x="16" y="170"/>
                    </a:lnTo>
                    <a:lnTo>
                      <a:pt x="16" y="149"/>
                    </a:lnTo>
                    <a:lnTo>
                      <a:pt x="25" y="154"/>
                    </a:lnTo>
                    <a:lnTo>
                      <a:pt x="33" y="157"/>
                    </a:lnTo>
                    <a:lnTo>
                      <a:pt x="43" y="158"/>
                    </a:lnTo>
                    <a:lnTo>
                      <a:pt x="52" y="160"/>
                    </a:lnTo>
                    <a:lnTo>
                      <a:pt x="71" y="157"/>
                    </a:lnTo>
                    <a:lnTo>
                      <a:pt x="82" y="148"/>
                    </a:lnTo>
                    <a:lnTo>
                      <a:pt x="91" y="137"/>
                    </a:lnTo>
                    <a:lnTo>
                      <a:pt x="92" y="116"/>
                    </a:lnTo>
                    <a:lnTo>
                      <a:pt x="92" y="106"/>
                    </a:lnTo>
                    <a:lnTo>
                      <a:pt x="85" y="116"/>
                    </a:lnTo>
                    <a:lnTo>
                      <a:pt x="76" y="122"/>
                    </a:lnTo>
                    <a:lnTo>
                      <a:pt x="65" y="128"/>
                    </a:lnTo>
                    <a:lnTo>
                      <a:pt x="52" y="128"/>
                    </a:lnTo>
                    <a:lnTo>
                      <a:pt x="40" y="128"/>
                    </a:lnTo>
                    <a:lnTo>
                      <a:pt x="22" y="119"/>
                    </a:lnTo>
                    <a:lnTo>
                      <a:pt x="14" y="111"/>
                    </a:lnTo>
                    <a:lnTo>
                      <a:pt x="9" y="101"/>
                    </a:lnTo>
                    <a:lnTo>
                      <a:pt x="1" y="77"/>
                    </a:lnTo>
                    <a:lnTo>
                      <a:pt x="0" y="63"/>
                    </a:lnTo>
                    <a:lnTo>
                      <a:pt x="1" y="50"/>
                    </a:lnTo>
                    <a:lnTo>
                      <a:pt x="9" y="26"/>
                    </a:lnTo>
                    <a:lnTo>
                      <a:pt x="14" y="17"/>
                    </a:lnTo>
                    <a:lnTo>
                      <a:pt x="22" y="8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5" y="0"/>
                    </a:lnTo>
                    <a:lnTo>
                      <a:pt x="76" y="4"/>
                    </a:lnTo>
                    <a:lnTo>
                      <a:pt x="85" y="11"/>
                    </a:lnTo>
                    <a:lnTo>
                      <a:pt x="92" y="21"/>
                    </a:lnTo>
                    <a:lnTo>
                      <a:pt x="92" y="3"/>
                    </a:lnTo>
                    <a:lnTo>
                      <a:pt x="114" y="3"/>
                    </a:lnTo>
                    <a:lnTo>
                      <a:pt x="114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40" name="Freeform 342"/>
              <p:cNvSpPr/>
              <p:nvPr/>
            </p:nvSpPr>
            <p:spPr bwMode="auto">
              <a:xfrm>
                <a:off x="2748" y="1035"/>
                <a:ext cx="27" cy="53"/>
              </a:xfrm>
              <a:custGeom>
                <a:avLst/>
                <a:gdLst>
                  <a:gd name="T0" fmla="*/ 36 w 80"/>
                  <a:gd name="T1" fmla="*/ 0 h 161"/>
                  <a:gd name="T2" fmla="*/ 36 w 80"/>
                  <a:gd name="T3" fmla="*/ 36 h 161"/>
                  <a:gd name="T4" fmla="*/ 80 w 80"/>
                  <a:gd name="T5" fmla="*/ 36 h 161"/>
                  <a:gd name="T6" fmla="*/ 80 w 80"/>
                  <a:gd name="T7" fmla="*/ 51 h 161"/>
                  <a:gd name="T8" fmla="*/ 36 w 80"/>
                  <a:gd name="T9" fmla="*/ 51 h 161"/>
                  <a:gd name="T10" fmla="*/ 36 w 80"/>
                  <a:gd name="T11" fmla="*/ 119 h 161"/>
                  <a:gd name="T12" fmla="*/ 38 w 80"/>
                  <a:gd name="T13" fmla="*/ 134 h 161"/>
                  <a:gd name="T14" fmla="*/ 41 w 80"/>
                  <a:gd name="T15" fmla="*/ 139 h 161"/>
                  <a:gd name="T16" fmla="*/ 46 w 80"/>
                  <a:gd name="T17" fmla="*/ 144 h 161"/>
                  <a:gd name="T18" fmla="*/ 58 w 80"/>
                  <a:gd name="T19" fmla="*/ 144 h 161"/>
                  <a:gd name="T20" fmla="*/ 80 w 80"/>
                  <a:gd name="T21" fmla="*/ 144 h 161"/>
                  <a:gd name="T22" fmla="*/ 80 w 80"/>
                  <a:gd name="T23" fmla="*/ 161 h 161"/>
                  <a:gd name="T24" fmla="*/ 58 w 80"/>
                  <a:gd name="T25" fmla="*/ 161 h 161"/>
                  <a:gd name="T26" fmla="*/ 36 w 80"/>
                  <a:gd name="T27" fmla="*/ 159 h 161"/>
                  <a:gd name="T28" fmla="*/ 25 w 80"/>
                  <a:gd name="T29" fmla="*/ 152 h 161"/>
                  <a:gd name="T30" fmla="*/ 18 w 80"/>
                  <a:gd name="T31" fmla="*/ 141 h 161"/>
                  <a:gd name="T32" fmla="*/ 16 w 80"/>
                  <a:gd name="T33" fmla="*/ 119 h 161"/>
                  <a:gd name="T34" fmla="*/ 16 w 80"/>
                  <a:gd name="T35" fmla="*/ 51 h 161"/>
                  <a:gd name="T36" fmla="*/ 0 w 80"/>
                  <a:gd name="T37" fmla="*/ 51 h 161"/>
                  <a:gd name="T38" fmla="*/ 0 w 80"/>
                  <a:gd name="T39" fmla="*/ 36 h 161"/>
                  <a:gd name="T40" fmla="*/ 16 w 80"/>
                  <a:gd name="T41" fmla="*/ 36 h 161"/>
                  <a:gd name="T42" fmla="*/ 16 w 80"/>
                  <a:gd name="T43" fmla="*/ 0 h 161"/>
                  <a:gd name="T44" fmla="*/ 36 w 80"/>
                  <a:gd name="T4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0" h="161" extrusionOk="0">
                    <a:moveTo>
                      <a:pt x="36" y="0"/>
                    </a:moveTo>
                    <a:lnTo>
                      <a:pt x="36" y="36"/>
                    </a:lnTo>
                    <a:lnTo>
                      <a:pt x="80" y="36"/>
                    </a:lnTo>
                    <a:lnTo>
                      <a:pt x="80" y="51"/>
                    </a:lnTo>
                    <a:lnTo>
                      <a:pt x="36" y="51"/>
                    </a:lnTo>
                    <a:lnTo>
                      <a:pt x="36" y="119"/>
                    </a:lnTo>
                    <a:lnTo>
                      <a:pt x="38" y="134"/>
                    </a:lnTo>
                    <a:lnTo>
                      <a:pt x="41" y="139"/>
                    </a:lnTo>
                    <a:lnTo>
                      <a:pt x="46" y="144"/>
                    </a:lnTo>
                    <a:lnTo>
                      <a:pt x="58" y="144"/>
                    </a:lnTo>
                    <a:lnTo>
                      <a:pt x="80" y="144"/>
                    </a:lnTo>
                    <a:lnTo>
                      <a:pt x="80" y="161"/>
                    </a:lnTo>
                    <a:lnTo>
                      <a:pt x="58" y="161"/>
                    </a:lnTo>
                    <a:lnTo>
                      <a:pt x="36" y="159"/>
                    </a:lnTo>
                    <a:lnTo>
                      <a:pt x="25" y="152"/>
                    </a:lnTo>
                    <a:lnTo>
                      <a:pt x="18" y="141"/>
                    </a:lnTo>
                    <a:lnTo>
                      <a:pt x="16" y="119"/>
                    </a:lnTo>
                    <a:lnTo>
                      <a:pt x="16" y="51"/>
                    </a:lnTo>
                    <a:lnTo>
                      <a:pt x="0" y="51"/>
                    </a:lnTo>
                    <a:lnTo>
                      <a:pt x="0" y="36"/>
                    </a:lnTo>
                    <a:lnTo>
                      <a:pt x="16" y="36"/>
                    </a:lnTo>
                    <a:lnTo>
                      <a:pt x="1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41" name="Freeform 343"/>
              <p:cNvSpPr>
                <a:spLocks noEditPoints="1"/>
              </p:cNvSpPr>
              <p:nvPr/>
            </p:nvSpPr>
            <p:spPr bwMode="auto">
              <a:xfrm>
                <a:off x="2781" y="1046"/>
                <a:ext cx="38" cy="43"/>
              </a:xfrm>
              <a:custGeom>
                <a:avLst/>
                <a:gdLst>
                  <a:gd name="T0" fmla="*/ 58 w 116"/>
                  <a:gd name="T1" fmla="*/ 17 h 131"/>
                  <a:gd name="T2" fmla="*/ 49 w 116"/>
                  <a:gd name="T3" fmla="*/ 17 h 131"/>
                  <a:gd name="T4" fmla="*/ 36 w 116"/>
                  <a:gd name="T5" fmla="*/ 24 h 131"/>
                  <a:gd name="T6" fmla="*/ 31 w 116"/>
                  <a:gd name="T7" fmla="*/ 30 h 131"/>
                  <a:gd name="T8" fmla="*/ 23 w 116"/>
                  <a:gd name="T9" fmla="*/ 44 h 131"/>
                  <a:gd name="T10" fmla="*/ 22 w 116"/>
                  <a:gd name="T11" fmla="*/ 65 h 131"/>
                  <a:gd name="T12" fmla="*/ 23 w 116"/>
                  <a:gd name="T13" fmla="*/ 86 h 131"/>
                  <a:gd name="T14" fmla="*/ 31 w 116"/>
                  <a:gd name="T15" fmla="*/ 101 h 131"/>
                  <a:gd name="T16" fmla="*/ 36 w 116"/>
                  <a:gd name="T17" fmla="*/ 106 h 131"/>
                  <a:gd name="T18" fmla="*/ 49 w 116"/>
                  <a:gd name="T19" fmla="*/ 113 h 131"/>
                  <a:gd name="T20" fmla="*/ 58 w 116"/>
                  <a:gd name="T21" fmla="*/ 113 h 131"/>
                  <a:gd name="T22" fmla="*/ 65 w 116"/>
                  <a:gd name="T23" fmla="*/ 113 h 131"/>
                  <a:gd name="T24" fmla="*/ 78 w 116"/>
                  <a:gd name="T25" fmla="*/ 106 h 131"/>
                  <a:gd name="T26" fmla="*/ 84 w 116"/>
                  <a:gd name="T27" fmla="*/ 101 h 131"/>
                  <a:gd name="T28" fmla="*/ 93 w 116"/>
                  <a:gd name="T29" fmla="*/ 86 h 131"/>
                  <a:gd name="T30" fmla="*/ 94 w 116"/>
                  <a:gd name="T31" fmla="*/ 65 h 131"/>
                  <a:gd name="T32" fmla="*/ 93 w 116"/>
                  <a:gd name="T33" fmla="*/ 44 h 131"/>
                  <a:gd name="T34" fmla="*/ 84 w 116"/>
                  <a:gd name="T35" fmla="*/ 30 h 131"/>
                  <a:gd name="T36" fmla="*/ 78 w 116"/>
                  <a:gd name="T37" fmla="*/ 24 h 131"/>
                  <a:gd name="T38" fmla="*/ 65 w 116"/>
                  <a:gd name="T39" fmla="*/ 17 h 131"/>
                  <a:gd name="T40" fmla="*/ 58 w 116"/>
                  <a:gd name="T41" fmla="*/ 17 h 131"/>
                  <a:gd name="T42" fmla="*/ 58 w 116"/>
                  <a:gd name="T43" fmla="*/ 0 h 131"/>
                  <a:gd name="T44" fmla="*/ 71 w 116"/>
                  <a:gd name="T45" fmla="*/ 0 h 131"/>
                  <a:gd name="T46" fmla="*/ 93 w 116"/>
                  <a:gd name="T47" fmla="*/ 8 h 131"/>
                  <a:gd name="T48" fmla="*/ 100 w 116"/>
                  <a:gd name="T49" fmla="*/ 17 h 131"/>
                  <a:gd name="T50" fmla="*/ 107 w 116"/>
                  <a:gd name="T51" fmla="*/ 26 h 131"/>
                  <a:gd name="T52" fmla="*/ 114 w 116"/>
                  <a:gd name="T53" fmla="*/ 50 h 131"/>
                  <a:gd name="T54" fmla="*/ 116 w 116"/>
                  <a:gd name="T55" fmla="*/ 65 h 131"/>
                  <a:gd name="T56" fmla="*/ 114 w 116"/>
                  <a:gd name="T57" fmla="*/ 80 h 131"/>
                  <a:gd name="T58" fmla="*/ 107 w 116"/>
                  <a:gd name="T59" fmla="*/ 105 h 131"/>
                  <a:gd name="T60" fmla="*/ 100 w 116"/>
                  <a:gd name="T61" fmla="*/ 113 h 131"/>
                  <a:gd name="T62" fmla="*/ 93 w 116"/>
                  <a:gd name="T63" fmla="*/ 122 h 131"/>
                  <a:gd name="T64" fmla="*/ 71 w 116"/>
                  <a:gd name="T65" fmla="*/ 131 h 131"/>
                  <a:gd name="T66" fmla="*/ 58 w 116"/>
                  <a:gd name="T67" fmla="*/ 131 h 131"/>
                  <a:gd name="T68" fmla="*/ 45 w 116"/>
                  <a:gd name="T69" fmla="*/ 131 h 131"/>
                  <a:gd name="T70" fmla="*/ 23 w 116"/>
                  <a:gd name="T71" fmla="*/ 122 h 131"/>
                  <a:gd name="T72" fmla="*/ 15 w 116"/>
                  <a:gd name="T73" fmla="*/ 113 h 131"/>
                  <a:gd name="T74" fmla="*/ 8 w 116"/>
                  <a:gd name="T75" fmla="*/ 105 h 131"/>
                  <a:gd name="T76" fmla="*/ 0 w 116"/>
                  <a:gd name="T77" fmla="*/ 80 h 131"/>
                  <a:gd name="T78" fmla="*/ 0 w 116"/>
                  <a:gd name="T79" fmla="*/ 65 h 131"/>
                  <a:gd name="T80" fmla="*/ 0 w 116"/>
                  <a:gd name="T81" fmla="*/ 50 h 131"/>
                  <a:gd name="T82" fmla="*/ 8 w 116"/>
                  <a:gd name="T83" fmla="*/ 26 h 131"/>
                  <a:gd name="T84" fmla="*/ 15 w 116"/>
                  <a:gd name="T85" fmla="*/ 17 h 131"/>
                  <a:gd name="T86" fmla="*/ 23 w 116"/>
                  <a:gd name="T87" fmla="*/ 8 h 131"/>
                  <a:gd name="T88" fmla="*/ 45 w 116"/>
                  <a:gd name="T89" fmla="*/ 0 h 131"/>
                  <a:gd name="T90" fmla="*/ 58 w 116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6" h="131" extrusionOk="0">
                    <a:moveTo>
                      <a:pt x="58" y="17"/>
                    </a:moveTo>
                    <a:lnTo>
                      <a:pt x="49" y="17"/>
                    </a:lnTo>
                    <a:lnTo>
                      <a:pt x="36" y="24"/>
                    </a:lnTo>
                    <a:lnTo>
                      <a:pt x="31" y="30"/>
                    </a:lnTo>
                    <a:lnTo>
                      <a:pt x="23" y="44"/>
                    </a:lnTo>
                    <a:lnTo>
                      <a:pt x="22" y="65"/>
                    </a:lnTo>
                    <a:lnTo>
                      <a:pt x="23" y="86"/>
                    </a:lnTo>
                    <a:lnTo>
                      <a:pt x="31" y="101"/>
                    </a:lnTo>
                    <a:lnTo>
                      <a:pt x="36" y="106"/>
                    </a:lnTo>
                    <a:lnTo>
                      <a:pt x="49" y="113"/>
                    </a:lnTo>
                    <a:lnTo>
                      <a:pt x="58" y="113"/>
                    </a:lnTo>
                    <a:lnTo>
                      <a:pt x="65" y="113"/>
                    </a:lnTo>
                    <a:lnTo>
                      <a:pt x="78" y="106"/>
                    </a:lnTo>
                    <a:lnTo>
                      <a:pt x="84" y="101"/>
                    </a:lnTo>
                    <a:lnTo>
                      <a:pt x="93" y="86"/>
                    </a:lnTo>
                    <a:lnTo>
                      <a:pt x="94" y="65"/>
                    </a:lnTo>
                    <a:lnTo>
                      <a:pt x="93" y="44"/>
                    </a:lnTo>
                    <a:lnTo>
                      <a:pt x="84" y="30"/>
                    </a:lnTo>
                    <a:lnTo>
                      <a:pt x="78" y="24"/>
                    </a:lnTo>
                    <a:lnTo>
                      <a:pt x="65" y="17"/>
                    </a:lnTo>
                    <a:lnTo>
                      <a:pt x="58" y="17"/>
                    </a:lnTo>
                    <a:close/>
                    <a:moveTo>
                      <a:pt x="58" y="0"/>
                    </a:moveTo>
                    <a:lnTo>
                      <a:pt x="71" y="0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7" y="26"/>
                    </a:lnTo>
                    <a:lnTo>
                      <a:pt x="114" y="50"/>
                    </a:lnTo>
                    <a:lnTo>
                      <a:pt x="116" y="65"/>
                    </a:lnTo>
                    <a:lnTo>
                      <a:pt x="114" y="80"/>
                    </a:lnTo>
                    <a:lnTo>
                      <a:pt x="107" y="105"/>
                    </a:lnTo>
                    <a:lnTo>
                      <a:pt x="100" y="113"/>
                    </a:lnTo>
                    <a:lnTo>
                      <a:pt x="93" y="122"/>
                    </a:lnTo>
                    <a:lnTo>
                      <a:pt x="71" y="131"/>
                    </a:lnTo>
                    <a:lnTo>
                      <a:pt x="58" y="131"/>
                    </a:lnTo>
                    <a:lnTo>
                      <a:pt x="45" y="131"/>
                    </a:lnTo>
                    <a:lnTo>
                      <a:pt x="23" y="122"/>
                    </a:lnTo>
                    <a:lnTo>
                      <a:pt x="15" y="113"/>
                    </a:lnTo>
                    <a:lnTo>
                      <a:pt x="8" y="105"/>
                    </a:lnTo>
                    <a:lnTo>
                      <a:pt x="0" y="80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8" y="26"/>
                    </a:lnTo>
                    <a:lnTo>
                      <a:pt x="15" y="17"/>
                    </a:lnTo>
                    <a:lnTo>
                      <a:pt x="23" y="8"/>
                    </a:lnTo>
                    <a:lnTo>
                      <a:pt x="45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42" name="Freeform 344"/>
              <p:cNvSpPr>
                <a:spLocks noEditPoints="1"/>
              </p:cNvSpPr>
              <p:nvPr/>
            </p:nvSpPr>
            <p:spPr bwMode="auto">
              <a:xfrm>
                <a:off x="2827" y="1046"/>
                <a:ext cx="39" cy="43"/>
              </a:xfrm>
              <a:custGeom>
                <a:avLst/>
                <a:gdLst>
                  <a:gd name="T0" fmla="*/ 59 w 117"/>
                  <a:gd name="T1" fmla="*/ 17 h 131"/>
                  <a:gd name="T2" fmla="*/ 51 w 117"/>
                  <a:gd name="T3" fmla="*/ 17 h 131"/>
                  <a:gd name="T4" fmla="*/ 38 w 117"/>
                  <a:gd name="T5" fmla="*/ 24 h 131"/>
                  <a:gd name="T6" fmla="*/ 32 w 117"/>
                  <a:gd name="T7" fmla="*/ 30 h 131"/>
                  <a:gd name="T8" fmla="*/ 25 w 117"/>
                  <a:gd name="T9" fmla="*/ 44 h 131"/>
                  <a:gd name="T10" fmla="*/ 23 w 117"/>
                  <a:gd name="T11" fmla="*/ 65 h 131"/>
                  <a:gd name="T12" fmla="*/ 25 w 117"/>
                  <a:gd name="T13" fmla="*/ 86 h 131"/>
                  <a:gd name="T14" fmla="*/ 32 w 117"/>
                  <a:gd name="T15" fmla="*/ 101 h 131"/>
                  <a:gd name="T16" fmla="*/ 38 w 117"/>
                  <a:gd name="T17" fmla="*/ 106 h 131"/>
                  <a:gd name="T18" fmla="*/ 51 w 117"/>
                  <a:gd name="T19" fmla="*/ 113 h 131"/>
                  <a:gd name="T20" fmla="*/ 59 w 117"/>
                  <a:gd name="T21" fmla="*/ 113 h 131"/>
                  <a:gd name="T22" fmla="*/ 66 w 117"/>
                  <a:gd name="T23" fmla="*/ 113 h 131"/>
                  <a:gd name="T24" fmla="*/ 79 w 117"/>
                  <a:gd name="T25" fmla="*/ 106 h 131"/>
                  <a:gd name="T26" fmla="*/ 85 w 117"/>
                  <a:gd name="T27" fmla="*/ 101 h 131"/>
                  <a:gd name="T28" fmla="*/ 92 w 117"/>
                  <a:gd name="T29" fmla="*/ 86 h 131"/>
                  <a:gd name="T30" fmla="*/ 95 w 117"/>
                  <a:gd name="T31" fmla="*/ 65 h 131"/>
                  <a:gd name="T32" fmla="*/ 92 w 117"/>
                  <a:gd name="T33" fmla="*/ 44 h 131"/>
                  <a:gd name="T34" fmla="*/ 85 w 117"/>
                  <a:gd name="T35" fmla="*/ 30 h 131"/>
                  <a:gd name="T36" fmla="*/ 79 w 117"/>
                  <a:gd name="T37" fmla="*/ 24 h 131"/>
                  <a:gd name="T38" fmla="*/ 66 w 117"/>
                  <a:gd name="T39" fmla="*/ 17 h 131"/>
                  <a:gd name="T40" fmla="*/ 59 w 117"/>
                  <a:gd name="T41" fmla="*/ 17 h 131"/>
                  <a:gd name="T42" fmla="*/ 59 w 117"/>
                  <a:gd name="T43" fmla="*/ 0 h 131"/>
                  <a:gd name="T44" fmla="*/ 72 w 117"/>
                  <a:gd name="T45" fmla="*/ 0 h 131"/>
                  <a:gd name="T46" fmla="*/ 92 w 117"/>
                  <a:gd name="T47" fmla="*/ 8 h 131"/>
                  <a:gd name="T48" fmla="*/ 101 w 117"/>
                  <a:gd name="T49" fmla="*/ 17 h 131"/>
                  <a:gd name="T50" fmla="*/ 108 w 117"/>
                  <a:gd name="T51" fmla="*/ 26 h 131"/>
                  <a:gd name="T52" fmla="*/ 115 w 117"/>
                  <a:gd name="T53" fmla="*/ 50 h 131"/>
                  <a:gd name="T54" fmla="*/ 117 w 117"/>
                  <a:gd name="T55" fmla="*/ 65 h 131"/>
                  <a:gd name="T56" fmla="*/ 115 w 117"/>
                  <a:gd name="T57" fmla="*/ 80 h 131"/>
                  <a:gd name="T58" fmla="*/ 108 w 117"/>
                  <a:gd name="T59" fmla="*/ 105 h 131"/>
                  <a:gd name="T60" fmla="*/ 101 w 117"/>
                  <a:gd name="T61" fmla="*/ 113 h 131"/>
                  <a:gd name="T62" fmla="*/ 92 w 117"/>
                  <a:gd name="T63" fmla="*/ 122 h 131"/>
                  <a:gd name="T64" fmla="*/ 72 w 117"/>
                  <a:gd name="T65" fmla="*/ 131 h 131"/>
                  <a:gd name="T66" fmla="*/ 59 w 117"/>
                  <a:gd name="T67" fmla="*/ 131 h 131"/>
                  <a:gd name="T68" fmla="*/ 46 w 117"/>
                  <a:gd name="T69" fmla="*/ 131 h 131"/>
                  <a:gd name="T70" fmla="*/ 25 w 117"/>
                  <a:gd name="T71" fmla="*/ 122 h 131"/>
                  <a:gd name="T72" fmla="*/ 16 w 117"/>
                  <a:gd name="T73" fmla="*/ 113 h 131"/>
                  <a:gd name="T74" fmla="*/ 9 w 117"/>
                  <a:gd name="T75" fmla="*/ 105 h 131"/>
                  <a:gd name="T76" fmla="*/ 2 w 117"/>
                  <a:gd name="T77" fmla="*/ 80 h 131"/>
                  <a:gd name="T78" fmla="*/ 0 w 117"/>
                  <a:gd name="T79" fmla="*/ 65 h 131"/>
                  <a:gd name="T80" fmla="*/ 2 w 117"/>
                  <a:gd name="T81" fmla="*/ 50 h 131"/>
                  <a:gd name="T82" fmla="*/ 9 w 117"/>
                  <a:gd name="T83" fmla="*/ 26 h 131"/>
                  <a:gd name="T84" fmla="*/ 16 w 117"/>
                  <a:gd name="T85" fmla="*/ 17 h 131"/>
                  <a:gd name="T86" fmla="*/ 25 w 117"/>
                  <a:gd name="T87" fmla="*/ 8 h 131"/>
                  <a:gd name="T88" fmla="*/ 46 w 117"/>
                  <a:gd name="T89" fmla="*/ 0 h 131"/>
                  <a:gd name="T90" fmla="*/ 59 w 117"/>
                  <a:gd name="T9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" h="131" extrusionOk="0">
                    <a:moveTo>
                      <a:pt x="59" y="17"/>
                    </a:moveTo>
                    <a:lnTo>
                      <a:pt x="51" y="17"/>
                    </a:lnTo>
                    <a:lnTo>
                      <a:pt x="38" y="24"/>
                    </a:lnTo>
                    <a:lnTo>
                      <a:pt x="32" y="30"/>
                    </a:lnTo>
                    <a:lnTo>
                      <a:pt x="25" y="44"/>
                    </a:lnTo>
                    <a:lnTo>
                      <a:pt x="23" y="65"/>
                    </a:lnTo>
                    <a:lnTo>
                      <a:pt x="25" y="86"/>
                    </a:lnTo>
                    <a:lnTo>
                      <a:pt x="32" y="101"/>
                    </a:lnTo>
                    <a:lnTo>
                      <a:pt x="38" y="106"/>
                    </a:lnTo>
                    <a:lnTo>
                      <a:pt x="51" y="113"/>
                    </a:lnTo>
                    <a:lnTo>
                      <a:pt x="59" y="113"/>
                    </a:lnTo>
                    <a:lnTo>
                      <a:pt x="66" y="113"/>
                    </a:lnTo>
                    <a:lnTo>
                      <a:pt x="79" y="106"/>
                    </a:lnTo>
                    <a:lnTo>
                      <a:pt x="85" y="101"/>
                    </a:lnTo>
                    <a:lnTo>
                      <a:pt x="92" y="86"/>
                    </a:lnTo>
                    <a:lnTo>
                      <a:pt x="95" y="65"/>
                    </a:lnTo>
                    <a:lnTo>
                      <a:pt x="92" y="44"/>
                    </a:lnTo>
                    <a:lnTo>
                      <a:pt x="85" y="30"/>
                    </a:lnTo>
                    <a:lnTo>
                      <a:pt x="79" y="24"/>
                    </a:lnTo>
                    <a:lnTo>
                      <a:pt x="66" y="17"/>
                    </a:lnTo>
                    <a:lnTo>
                      <a:pt x="59" y="17"/>
                    </a:lnTo>
                    <a:close/>
                    <a:moveTo>
                      <a:pt x="59" y="0"/>
                    </a:moveTo>
                    <a:lnTo>
                      <a:pt x="72" y="0"/>
                    </a:lnTo>
                    <a:lnTo>
                      <a:pt x="92" y="8"/>
                    </a:lnTo>
                    <a:lnTo>
                      <a:pt x="101" y="17"/>
                    </a:lnTo>
                    <a:lnTo>
                      <a:pt x="108" y="26"/>
                    </a:lnTo>
                    <a:lnTo>
                      <a:pt x="115" y="50"/>
                    </a:lnTo>
                    <a:lnTo>
                      <a:pt x="117" y="65"/>
                    </a:lnTo>
                    <a:lnTo>
                      <a:pt x="115" y="80"/>
                    </a:lnTo>
                    <a:lnTo>
                      <a:pt x="108" y="105"/>
                    </a:lnTo>
                    <a:lnTo>
                      <a:pt x="101" y="113"/>
                    </a:lnTo>
                    <a:lnTo>
                      <a:pt x="92" y="122"/>
                    </a:lnTo>
                    <a:lnTo>
                      <a:pt x="72" y="131"/>
                    </a:lnTo>
                    <a:lnTo>
                      <a:pt x="59" y="131"/>
                    </a:lnTo>
                    <a:lnTo>
                      <a:pt x="46" y="131"/>
                    </a:lnTo>
                    <a:lnTo>
                      <a:pt x="25" y="122"/>
                    </a:lnTo>
                    <a:lnTo>
                      <a:pt x="16" y="113"/>
                    </a:lnTo>
                    <a:lnTo>
                      <a:pt x="9" y="105"/>
                    </a:lnTo>
                    <a:lnTo>
                      <a:pt x="2" y="80"/>
                    </a:lnTo>
                    <a:lnTo>
                      <a:pt x="0" y="65"/>
                    </a:lnTo>
                    <a:lnTo>
                      <a:pt x="2" y="50"/>
                    </a:lnTo>
                    <a:lnTo>
                      <a:pt x="9" y="26"/>
                    </a:lnTo>
                    <a:lnTo>
                      <a:pt x="16" y="17"/>
                    </a:lnTo>
                    <a:lnTo>
                      <a:pt x="25" y="8"/>
                    </a:lnTo>
                    <a:lnTo>
                      <a:pt x="46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43" name="Rectangle 345"/>
              <p:cNvSpPr>
                <a:spLocks noChangeArrowheads="1"/>
              </p:cNvSpPr>
              <p:nvPr/>
            </p:nvSpPr>
            <p:spPr bwMode="auto">
              <a:xfrm>
                <a:off x="2877" y="1030"/>
                <a:ext cx="8" cy="5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44" name="Freeform 346"/>
              <p:cNvSpPr/>
              <p:nvPr/>
            </p:nvSpPr>
            <p:spPr bwMode="auto">
              <a:xfrm>
                <a:off x="2896" y="1046"/>
                <a:ext cx="32" cy="43"/>
              </a:xfrm>
              <a:custGeom>
                <a:avLst/>
                <a:gdLst>
                  <a:gd name="T0" fmla="*/ 91 w 96"/>
                  <a:gd name="T1" fmla="*/ 5 h 131"/>
                  <a:gd name="T2" fmla="*/ 91 w 96"/>
                  <a:gd name="T3" fmla="*/ 26 h 131"/>
                  <a:gd name="T4" fmla="*/ 81 w 96"/>
                  <a:gd name="T5" fmla="*/ 21 h 131"/>
                  <a:gd name="T6" fmla="*/ 72 w 96"/>
                  <a:gd name="T7" fmla="*/ 18 h 131"/>
                  <a:gd name="T8" fmla="*/ 62 w 96"/>
                  <a:gd name="T9" fmla="*/ 17 h 131"/>
                  <a:gd name="T10" fmla="*/ 52 w 96"/>
                  <a:gd name="T11" fmla="*/ 17 h 131"/>
                  <a:gd name="T12" fmla="*/ 39 w 96"/>
                  <a:gd name="T13" fmla="*/ 17 h 131"/>
                  <a:gd name="T14" fmla="*/ 29 w 96"/>
                  <a:gd name="T15" fmla="*/ 21 h 131"/>
                  <a:gd name="T16" fmla="*/ 23 w 96"/>
                  <a:gd name="T17" fmla="*/ 27 h 131"/>
                  <a:gd name="T18" fmla="*/ 21 w 96"/>
                  <a:gd name="T19" fmla="*/ 36 h 131"/>
                  <a:gd name="T20" fmla="*/ 23 w 96"/>
                  <a:gd name="T21" fmla="*/ 41 h 131"/>
                  <a:gd name="T22" fmla="*/ 27 w 96"/>
                  <a:gd name="T23" fmla="*/ 47 h 131"/>
                  <a:gd name="T24" fmla="*/ 34 w 96"/>
                  <a:gd name="T25" fmla="*/ 50 h 131"/>
                  <a:gd name="T26" fmla="*/ 49 w 96"/>
                  <a:gd name="T27" fmla="*/ 54 h 131"/>
                  <a:gd name="T28" fmla="*/ 56 w 96"/>
                  <a:gd name="T29" fmla="*/ 56 h 131"/>
                  <a:gd name="T30" fmla="*/ 76 w 96"/>
                  <a:gd name="T31" fmla="*/ 62 h 131"/>
                  <a:gd name="T32" fmla="*/ 88 w 96"/>
                  <a:gd name="T33" fmla="*/ 69 h 131"/>
                  <a:gd name="T34" fmla="*/ 95 w 96"/>
                  <a:gd name="T35" fmla="*/ 79 h 131"/>
                  <a:gd name="T36" fmla="*/ 96 w 96"/>
                  <a:gd name="T37" fmla="*/ 93 h 131"/>
                  <a:gd name="T38" fmla="*/ 96 w 96"/>
                  <a:gd name="T39" fmla="*/ 102 h 131"/>
                  <a:gd name="T40" fmla="*/ 89 w 96"/>
                  <a:gd name="T41" fmla="*/ 116 h 131"/>
                  <a:gd name="T42" fmla="*/ 83 w 96"/>
                  <a:gd name="T43" fmla="*/ 121 h 131"/>
                  <a:gd name="T44" fmla="*/ 68 w 96"/>
                  <a:gd name="T45" fmla="*/ 129 h 131"/>
                  <a:gd name="T46" fmla="*/ 45 w 96"/>
                  <a:gd name="T47" fmla="*/ 131 h 131"/>
                  <a:gd name="T48" fmla="*/ 34 w 96"/>
                  <a:gd name="T49" fmla="*/ 131 h 131"/>
                  <a:gd name="T50" fmla="*/ 23 w 96"/>
                  <a:gd name="T51" fmla="*/ 129 h 131"/>
                  <a:gd name="T52" fmla="*/ 13 w 96"/>
                  <a:gd name="T53" fmla="*/ 126 h 131"/>
                  <a:gd name="T54" fmla="*/ 0 w 96"/>
                  <a:gd name="T55" fmla="*/ 124 h 131"/>
                  <a:gd name="T56" fmla="*/ 0 w 96"/>
                  <a:gd name="T57" fmla="*/ 102 h 131"/>
                  <a:gd name="T58" fmla="*/ 11 w 96"/>
                  <a:gd name="T59" fmla="*/ 108 h 131"/>
                  <a:gd name="T60" fmla="*/ 23 w 96"/>
                  <a:gd name="T61" fmla="*/ 111 h 131"/>
                  <a:gd name="T62" fmla="*/ 34 w 96"/>
                  <a:gd name="T63" fmla="*/ 113 h 131"/>
                  <a:gd name="T64" fmla="*/ 45 w 96"/>
                  <a:gd name="T65" fmla="*/ 113 h 131"/>
                  <a:gd name="T66" fmla="*/ 59 w 96"/>
                  <a:gd name="T67" fmla="*/ 113 h 131"/>
                  <a:gd name="T68" fmla="*/ 68 w 96"/>
                  <a:gd name="T69" fmla="*/ 109 h 131"/>
                  <a:gd name="T70" fmla="*/ 75 w 96"/>
                  <a:gd name="T71" fmla="*/ 103 h 131"/>
                  <a:gd name="T72" fmla="*/ 76 w 96"/>
                  <a:gd name="T73" fmla="*/ 95 h 131"/>
                  <a:gd name="T74" fmla="*/ 75 w 96"/>
                  <a:gd name="T75" fmla="*/ 88 h 131"/>
                  <a:gd name="T76" fmla="*/ 70 w 96"/>
                  <a:gd name="T77" fmla="*/ 82 h 131"/>
                  <a:gd name="T78" fmla="*/ 62 w 96"/>
                  <a:gd name="T79" fmla="*/ 77 h 131"/>
                  <a:gd name="T80" fmla="*/ 45 w 96"/>
                  <a:gd name="T81" fmla="*/ 73 h 131"/>
                  <a:gd name="T82" fmla="*/ 37 w 96"/>
                  <a:gd name="T83" fmla="*/ 72 h 131"/>
                  <a:gd name="T84" fmla="*/ 20 w 96"/>
                  <a:gd name="T85" fmla="*/ 67 h 131"/>
                  <a:gd name="T86" fmla="*/ 10 w 96"/>
                  <a:gd name="T87" fmla="*/ 59 h 131"/>
                  <a:gd name="T88" fmla="*/ 3 w 96"/>
                  <a:gd name="T89" fmla="*/ 50 h 131"/>
                  <a:gd name="T90" fmla="*/ 1 w 96"/>
                  <a:gd name="T91" fmla="*/ 36 h 131"/>
                  <a:gd name="T92" fmla="*/ 1 w 96"/>
                  <a:gd name="T93" fmla="*/ 27 h 131"/>
                  <a:gd name="T94" fmla="*/ 8 w 96"/>
                  <a:gd name="T95" fmla="*/ 14 h 131"/>
                  <a:gd name="T96" fmla="*/ 14 w 96"/>
                  <a:gd name="T97" fmla="*/ 8 h 131"/>
                  <a:gd name="T98" fmla="*/ 29 w 96"/>
                  <a:gd name="T99" fmla="*/ 1 h 131"/>
                  <a:gd name="T100" fmla="*/ 50 w 96"/>
                  <a:gd name="T101" fmla="*/ 0 h 131"/>
                  <a:gd name="T102" fmla="*/ 60 w 96"/>
                  <a:gd name="T103" fmla="*/ 0 h 131"/>
                  <a:gd name="T104" fmla="*/ 72 w 96"/>
                  <a:gd name="T105" fmla="*/ 1 h 131"/>
                  <a:gd name="T106" fmla="*/ 82 w 96"/>
                  <a:gd name="T107" fmla="*/ 3 h 131"/>
                  <a:gd name="T108" fmla="*/ 91 w 96"/>
                  <a:gd name="T109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6" h="131" extrusionOk="0">
                    <a:moveTo>
                      <a:pt x="91" y="5"/>
                    </a:moveTo>
                    <a:lnTo>
                      <a:pt x="91" y="26"/>
                    </a:lnTo>
                    <a:lnTo>
                      <a:pt x="81" y="21"/>
                    </a:lnTo>
                    <a:lnTo>
                      <a:pt x="72" y="18"/>
                    </a:lnTo>
                    <a:lnTo>
                      <a:pt x="62" y="17"/>
                    </a:lnTo>
                    <a:lnTo>
                      <a:pt x="52" y="17"/>
                    </a:lnTo>
                    <a:lnTo>
                      <a:pt x="39" y="17"/>
                    </a:lnTo>
                    <a:lnTo>
                      <a:pt x="29" y="21"/>
                    </a:lnTo>
                    <a:lnTo>
                      <a:pt x="23" y="27"/>
                    </a:lnTo>
                    <a:lnTo>
                      <a:pt x="21" y="36"/>
                    </a:lnTo>
                    <a:lnTo>
                      <a:pt x="23" y="41"/>
                    </a:lnTo>
                    <a:lnTo>
                      <a:pt x="27" y="47"/>
                    </a:lnTo>
                    <a:lnTo>
                      <a:pt x="34" y="50"/>
                    </a:lnTo>
                    <a:lnTo>
                      <a:pt x="49" y="54"/>
                    </a:lnTo>
                    <a:lnTo>
                      <a:pt x="56" y="56"/>
                    </a:lnTo>
                    <a:lnTo>
                      <a:pt x="76" y="62"/>
                    </a:lnTo>
                    <a:lnTo>
                      <a:pt x="88" y="69"/>
                    </a:lnTo>
                    <a:lnTo>
                      <a:pt x="95" y="79"/>
                    </a:lnTo>
                    <a:lnTo>
                      <a:pt x="96" y="93"/>
                    </a:lnTo>
                    <a:lnTo>
                      <a:pt x="96" y="102"/>
                    </a:lnTo>
                    <a:lnTo>
                      <a:pt x="89" y="116"/>
                    </a:lnTo>
                    <a:lnTo>
                      <a:pt x="83" y="121"/>
                    </a:lnTo>
                    <a:lnTo>
                      <a:pt x="68" y="129"/>
                    </a:lnTo>
                    <a:lnTo>
                      <a:pt x="45" y="131"/>
                    </a:lnTo>
                    <a:lnTo>
                      <a:pt x="34" y="131"/>
                    </a:lnTo>
                    <a:lnTo>
                      <a:pt x="23" y="129"/>
                    </a:lnTo>
                    <a:lnTo>
                      <a:pt x="13" y="126"/>
                    </a:lnTo>
                    <a:lnTo>
                      <a:pt x="0" y="124"/>
                    </a:lnTo>
                    <a:lnTo>
                      <a:pt x="0" y="102"/>
                    </a:lnTo>
                    <a:lnTo>
                      <a:pt x="11" y="108"/>
                    </a:lnTo>
                    <a:lnTo>
                      <a:pt x="23" y="111"/>
                    </a:lnTo>
                    <a:lnTo>
                      <a:pt x="34" y="113"/>
                    </a:lnTo>
                    <a:lnTo>
                      <a:pt x="45" y="113"/>
                    </a:lnTo>
                    <a:lnTo>
                      <a:pt x="59" y="113"/>
                    </a:lnTo>
                    <a:lnTo>
                      <a:pt x="68" y="109"/>
                    </a:lnTo>
                    <a:lnTo>
                      <a:pt x="75" y="103"/>
                    </a:lnTo>
                    <a:lnTo>
                      <a:pt x="76" y="95"/>
                    </a:lnTo>
                    <a:lnTo>
                      <a:pt x="75" y="88"/>
                    </a:lnTo>
                    <a:lnTo>
                      <a:pt x="70" y="82"/>
                    </a:lnTo>
                    <a:lnTo>
                      <a:pt x="62" y="77"/>
                    </a:lnTo>
                    <a:lnTo>
                      <a:pt x="45" y="73"/>
                    </a:lnTo>
                    <a:lnTo>
                      <a:pt x="37" y="72"/>
                    </a:lnTo>
                    <a:lnTo>
                      <a:pt x="20" y="67"/>
                    </a:lnTo>
                    <a:lnTo>
                      <a:pt x="10" y="59"/>
                    </a:lnTo>
                    <a:lnTo>
                      <a:pt x="3" y="50"/>
                    </a:lnTo>
                    <a:lnTo>
                      <a:pt x="1" y="36"/>
                    </a:lnTo>
                    <a:lnTo>
                      <a:pt x="1" y="27"/>
                    </a:lnTo>
                    <a:lnTo>
                      <a:pt x="8" y="14"/>
                    </a:lnTo>
                    <a:lnTo>
                      <a:pt x="14" y="8"/>
                    </a:lnTo>
                    <a:lnTo>
                      <a:pt x="29" y="1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2" y="1"/>
                    </a:lnTo>
                    <a:lnTo>
                      <a:pt x="82" y="3"/>
                    </a:lnTo>
                    <a:lnTo>
                      <a:pt x="9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45" name="Freeform 347"/>
              <p:cNvSpPr/>
              <p:nvPr/>
            </p:nvSpPr>
            <p:spPr bwMode="auto">
              <a:xfrm>
                <a:off x="3667" y="1028"/>
                <a:ext cx="58" cy="1076"/>
              </a:xfrm>
              <a:custGeom>
                <a:avLst/>
                <a:gdLst>
                  <a:gd name="T0" fmla="*/ 0 w 176"/>
                  <a:gd name="T1" fmla="*/ 3223 h 3228"/>
                  <a:gd name="T2" fmla="*/ 3 w 176"/>
                  <a:gd name="T3" fmla="*/ 3218 h 3228"/>
                  <a:gd name="T4" fmla="*/ 16 w 176"/>
                  <a:gd name="T5" fmla="*/ 3211 h 3228"/>
                  <a:gd name="T6" fmla="*/ 32 w 176"/>
                  <a:gd name="T7" fmla="*/ 3199 h 3228"/>
                  <a:gd name="T8" fmla="*/ 61 w 176"/>
                  <a:gd name="T9" fmla="*/ 3153 h 3228"/>
                  <a:gd name="T10" fmla="*/ 69 w 176"/>
                  <a:gd name="T11" fmla="*/ 3123 h 3228"/>
                  <a:gd name="T12" fmla="*/ 75 w 176"/>
                  <a:gd name="T13" fmla="*/ 2986 h 3228"/>
                  <a:gd name="T14" fmla="*/ 77 w 176"/>
                  <a:gd name="T15" fmla="*/ 2431 h 3228"/>
                  <a:gd name="T16" fmla="*/ 77 w 176"/>
                  <a:gd name="T17" fmla="*/ 2119 h 3228"/>
                  <a:gd name="T18" fmla="*/ 81 w 176"/>
                  <a:gd name="T19" fmla="*/ 1780 h 3228"/>
                  <a:gd name="T20" fmla="*/ 85 w 176"/>
                  <a:gd name="T21" fmla="*/ 1739 h 3228"/>
                  <a:gd name="T22" fmla="*/ 92 w 176"/>
                  <a:gd name="T23" fmla="*/ 1707 h 3228"/>
                  <a:gd name="T24" fmla="*/ 117 w 176"/>
                  <a:gd name="T25" fmla="*/ 1655 h 3228"/>
                  <a:gd name="T26" fmla="*/ 128 w 176"/>
                  <a:gd name="T27" fmla="*/ 1642 h 3228"/>
                  <a:gd name="T28" fmla="*/ 136 w 176"/>
                  <a:gd name="T29" fmla="*/ 1636 h 3228"/>
                  <a:gd name="T30" fmla="*/ 134 w 176"/>
                  <a:gd name="T31" fmla="*/ 1626 h 3228"/>
                  <a:gd name="T32" fmla="*/ 127 w 176"/>
                  <a:gd name="T33" fmla="*/ 1618 h 3228"/>
                  <a:gd name="T34" fmla="*/ 113 w 176"/>
                  <a:gd name="T35" fmla="*/ 1600 h 3228"/>
                  <a:gd name="T36" fmla="*/ 92 w 176"/>
                  <a:gd name="T37" fmla="*/ 1554 h 3228"/>
                  <a:gd name="T38" fmla="*/ 85 w 176"/>
                  <a:gd name="T39" fmla="*/ 1524 h 3228"/>
                  <a:gd name="T40" fmla="*/ 81 w 176"/>
                  <a:gd name="T41" fmla="*/ 1481 h 3228"/>
                  <a:gd name="T42" fmla="*/ 77 w 176"/>
                  <a:gd name="T43" fmla="*/ 1134 h 3228"/>
                  <a:gd name="T44" fmla="*/ 77 w 176"/>
                  <a:gd name="T45" fmla="*/ 811 h 3228"/>
                  <a:gd name="T46" fmla="*/ 77 w 176"/>
                  <a:gd name="T47" fmla="*/ 424 h 3228"/>
                  <a:gd name="T48" fmla="*/ 72 w 176"/>
                  <a:gd name="T49" fmla="*/ 127 h 3228"/>
                  <a:gd name="T50" fmla="*/ 65 w 176"/>
                  <a:gd name="T51" fmla="*/ 95 h 3228"/>
                  <a:gd name="T52" fmla="*/ 55 w 176"/>
                  <a:gd name="T53" fmla="*/ 67 h 3228"/>
                  <a:gd name="T54" fmla="*/ 23 w 176"/>
                  <a:gd name="T55" fmla="*/ 21 h 3228"/>
                  <a:gd name="T56" fmla="*/ 7 w 176"/>
                  <a:gd name="T57" fmla="*/ 12 h 3228"/>
                  <a:gd name="T58" fmla="*/ 0 w 176"/>
                  <a:gd name="T59" fmla="*/ 8 h 3228"/>
                  <a:gd name="T60" fmla="*/ 2 w 176"/>
                  <a:gd name="T61" fmla="*/ 2 h 3228"/>
                  <a:gd name="T62" fmla="*/ 10 w 176"/>
                  <a:gd name="T63" fmla="*/ 0 h 3228"/>
                  <a:gd name="T64" fmla="*/ 42 w 176"/>
                  <a:gd name="T65" fmla="*/ 23 h 3228"/>
                  <a:gd name="T66" fmla="*/ 58 w 176"/>
                  <a:gd name="T67" fmla="*/ 42 h 3228"/>
                  <a:gd name="T68" fmla="*/ 68 w 176"/>
                  <a:gd name="T69" fmla="*/ 58 h 3228"/>
                  <a:gd name="T70" fmla="*/ 82 w 176"/>
                  <a:gd name="T71" fmla="*/ 113 h 3228"/>
                  <a:gd name="T72" fmla="*/ 91 w 176"/>
                  <a:gd name="T73" fmla="*/ 366 h 3228"/>
                  <a:gd name="T74" fmla="*/ 91 w 176"/>
                  <a:gd name="T75" fmla="*/ 817 h 3228"/>
                  <a:gd name="T76" fmla="*/ 91 w 176"/>
                  <a:gd name="T77" fmla="*/ 1193 h 3228"/>
                  <a:gd name="T78" fmla="*/ 95 w 176"/>
                  <a:gd name="T79" fmla="*/ 1498 h 3228"/>
                  <a:gd name="T80" fmla="*/ 101 w 176"/>
                  <a:gd name="T81" fmla="*/ 1534 h 3228"/>
                  <a:gd name="T82" fmla="*/ 111 w 176"/>
                  <a:gd name="T83" fmla="*/ 1567 h 3228"/>
                  <a:gd name="T84" fmla="*/ 139 w 176"/>
                  <a:gd name="T85" fmla="*/ 1608 h 3228"/>
                  <a:gd name="T86" fmla="*/ 157 w 176"/>
                  <a:gd name="T87" fmla="*/ 1619 h 3228"/>
                  <a:gd name="T88" fmla="*/ 176 w 176"/>
                  <a:gd name="T89" fmla="*/ 1629 h 3228"/>
                  <a:gd name="T90" fmla="*/ 154 w 176"/>
                  <a:gd name="T91" fmla="*/ 1642 h 3228"/>
                  <a:gd name="T92" fmla="*/ 139 w 176"/>
                  <a:gd name="T93" fmla="*/ 1654 h 3228"/>
                  <a:gd name="T94" fmla="*/ 113 w 176"/>
                  <a:gd name="T95" fmla="*/ 1688 h 3228"/>
                  <a:gd name="T96" fmla="*/ 103 w 176"/>
                  <a:gd name="T97" fmla="*/ 1713 h 3228"/>
                  <a:gd name="T98" fmla="*/ 100 w 176"/>
                  <a:gd name="T99" fmla="*/ 1747 h 3228"/>
                  <a:gd name="T100" fmla="*/ 94 w 176"/>
                  <a:gd name="T101" fmla="*/ 2089 h 3228"/>
                  <a:gd name="T102" fmla="*/ 91 w 176"/>
                  <a:gd name="T103" fmla="*/ 2431 h 3228"/>
                  <a:gd name="T104" fmla="*/ 88 w 176"/>
                  <a:gd name="T105" fmla="*/ 3127 h 3228"/>
                  <a:gd name="T106" fmla="*/ 71 w 176"/>
                  <a:gd name="T107" fmla="*/ 3163 h 3228"/>
                  <a:gd name="T108" fmla="*/ 56 w 176"/>
                  <a:gd name="T109" fmla="*/ 3190 h 3228"/>
                  <a:gd name="T110" fmla="*/ 25 w 176"/>
                  <a:gd name="T111" fmla="*/ 3225 h 3228"/>
                  <a:gd name="T112" fmla="*/ 10 w 176"/>
                  <a:gd name="T113" fmla="*/ 3228 h 3228"/>
                  <a:gd name="T114" fmla="*/ 2 w 176"/>
                  <a:gd name="T115" fmla="*/ 3226 h 3228"/>
                  <a:gd name="T116" fmla="*/ 0 w 176"/>
                  <a:gd name="T117" fmla="*/ 3223 h 3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6" h="3228" extrusionOk="0">
                    <a:moveTo>
                      <a:pt x="0" y="3223"/>
                    </a:moveTo>
                    <a:lnTo>
                      <a:pt x="3" y="3218"/>
                    </a:lnTo>
                    <a:lnTo>
                      <a:pt x="16" y="3211"/>
                    </a:lnTo>
                    <a:lnTo>
                      <a:pt x="32" y="3199"/>
                    </a:lnTo>
                    <a:lnTo>
                      <a:pt x="61" y="3153"/>
                    </a:lnTo>
                    <a:lnTo>
                      <a:pt x="69" y="3123"/>
                    </a:lnTo>
                    <a:lnTo>
                      <a:pt x="75" y="2986"/>
                    </a:lnTo>
                    <a:lnTo>
                      <a:pt x="77" y="2431"/>
                    </a:lnTo>
                    <a:lnTo>
                      <a:pt x="77" y="2119"/>
                    </a:lnTo>
                    <a:lnTo>
                      <a:pt x="81" y="1780"/>
                    </a:lnTo>
                    <a:lnTo>
                      <a:pt x="85" y="1739"/>
                    </a:lnTo>
                    <a:lnTo>
                      <a:pt x="92" y="1707"/>
                    </a:lnTo>
                    <a:lnTo>
                      <a:pt x="117" y="1655"/>
                    </a:lnTo>
                    <a:lnTo>
                      <a:pt x="128" y="1642"/>
                    </a:lnTo>
                    <a:lnTo>
                      <a:pt x="136" y="1636"/>
                    </a:lnTo>
                    <a:lnTo>
                      <a:pt x="134" y="1626"/>
                    </a:lnTo>
                    <a:lnTo>
                      <a:pt x="127" y="1618"/>
                    </a:lnTo>
                    <a:lnTo>
                      <a:pt x="113" y="1600"/>
                    </a:lnTo>
                    <a:lnTo>
                      <a:pt x="92" y="1554"/>
                    </a:lnTo>
                    <a:lnTo>
                      <a:pt x="85" y="1524"/>
                    </a:lnTo>
                    <a:lnTo>
                      <a:pt x="81" y="1481"/>
                    </a:lnTo>
                    <a:lnTo>
                      <a:pt x="77" y="1134"/>
                    </a:lnTo>
                    <a:lnTo>
                      <a:pt x="77" y="811"/>
                    </a:lnTo>
                    <a:lnTo>
                      <a:pt x="77" y="424"/>
                    </a:lnTo>
                    <a:lnTo>
                      <a:pt x="72" y="127"/>
                    </a:lnTo>
                    <a:lnTo>
                      <a:pt x="65" y="95"/>
                    </a:lnTo>
                    <a:lnTo>
                      <a:pt x="55" y="67"/>
                    </a:lnTo>
                    <a:lnTo>
                      <a:pt x="23" y="21"/>
                    </a:lnTo>
                    <a:lnTo>
                      <a:pt x="7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10" y="0"/>
                    </a:lnTo>
                    <a:lnTo>
                      <a:pt x="42" y="23"/>
                    </a:lnTo>
                    <a:lnTo>
                      <a:pt x="58" y="42"/>
                    </a:lnTo>
                    <a:lnTo>
                      <a:pt x="68" y="58"/>
                    </a:lnTo>
                    <a:lnTo>
                      <a:pt x="82" y="113"/>
                    </a:lnTo>
                    <a:lnTo>
                      <a:pt x="91" y="366"/>
                    </a:lnTo>
                    <a:lnTo>
                      <a:pt x="91" y="817"/>
                    </a:lnTo>
                    <a:lnTo>
                      <a:pt x="91" y="1193"/>
                    </a:lnTo>
                    <a:lnTo>
                      <a:pt x="95" y="1498"/>
                    </a:lnTo>
                    <a:lnTo>
                      <a:pt x="101" y="1534"/>
                    </a:lnTo>
                    <a:lnTo>
                      <a:pt x="111" y="1567"/>
                    </a:lnTo>
                    <a:lnTo>
                      <a:pt x="139" y="1608"/>
                    </a:lnTo>
                    <a:lnTo>
                      <a:pt x="157" y="1619"/>
                    </a:lnTo>
                    <a:lnTo>
                      <a:pt x="176" y="1629"/>
                    </a:lnTo>
                    <a:lnTo>
                      <a:pt x="154" y="1642"/>
                    </a:lnTo>
                    <a:lnTo>
                      <a:pt x="139" y="1654"/>
                    </a:lnTo>
                    <a:lnTo>
                      <a:pt x="113" y="1688"/>
                    </a:lnTo>
                    <a:lnTo>
                      <a:pt x="103" y="1713"/>
                    </a:lnTo>
                    <a:lnTo>
                      <a:pt x="100" y="1747"/>
                    </a:lnTo>
                    <a:lnTo>
                      <a:pt x="94" y="2089"/>
                    </a:lnTo>
                    <a:lnTo>
                      <a:pt x="91" y="2431"/>
                    </a:lnTo>
                    <a:lnTo>
                      <a:pt x="88" y="3127"/>
                    </a:lnTo>
                    <a:lnTo>
                      <a:pt x="71" y="3163"/>
                    </a:lnTo>
                    <a:lnTo>
                      <a:pt x="56" y="3190"/>
                    </a:lnTo>
                    <a:lnTo>
                      <a:pt x="25" y="3225"/>
                    </a:lnTo>
                    <a:lnTo>
                      <a:pt x="10" y="3228"/>
                    </a:lnTo>
                    <a:lnTo>
                      <a:pt x="2" y="3226"/>
                    </a:lnTo>
                    <a:lnTo>
                      <a:pt x="0" y="32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46" name="Freeform 348"/>
              <p:cNvSpPr/>
              <p:nvPr/>
            </p:nvSpPr>
            <p:spPr bwMode="auto">
              <a:xfrm>
                <a:off x="3772" y="1494"/>
                <a:ext cx="29" cy="47"/>
              </a:xfrm>
              <a:custGeom>
                <a:avLst/>
                <a:gdLst>
                  <a:gd name="T0" fmla="*/ 0 w 86"/>
                  <a:gd name="T1" fmla="*/ 0 h 140"/>
                  <a:gd name="T2" fmla="*/ 19 w 86"/>
                  <a:gd name="T3" fmla="*/ 0 h 140"/>
                  <a:gd name="T4" fmla="*/ 19 w 86"/>
                  <a:gd name="T5" fmla="*/ 124 h 140"/>
                  <a:gd name="T6" fmla="*/ 86 w 86"/>
                  <a:gd name="T7" fmla="*/ 124 h 140"/>
                  <a:gd name="T8" fmla="*/ 86 w 86"/>
                  <a:gd name="T9" fmla="*/ 140 h 140"/>
                  <a:gd name="T10" fmla="*/ 0 w 86"/>
                  <a:gd name="T11" fmla="*/ 140 h 140"/>
                  <a:gd name="T12" fmla="*/ 0 w 8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40" extrusionOk="0">
                    <a:moveTo>
                      <a:pt x="0" y="0"/>
                    </a:moveTo>
                    <a:lnTo>
                      <a:pt x="19" y="0"/>
                    </a:lnTo>
                    <a:lnTo>
                      <a:pt x="19" y="124"/>
                    </a:lnTo>
                    <a:lnTo>
                      <a:pt x="86" y="124"/>
                    </a:lnTo>
                    <a:lnTo>
                      <a:pt x="86" y="140"/>
                    </a:lnTo>
                    <a:lnTo>
                      <a:pt x="0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47" name="Freeform 349"/>
              <p:cNvSpPr>
                <a:spLocks noEditPoints="1"/>
              </p:cNvSpPr>
              <p:nvPr/>
            </p:nvSpPr>
            <p:spPr bwMode="auto">
              <a:xfrm>
                <a:off x="3804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7 w 98"/>
                  <a:gd name="T5" fmla="*/ 59 h 110"/>
                  <a:gd name="T6" fmla="*/ 20 w 98"/>
                  <a:gd name="T7" fmla="*/ 75 h 110"/>
                  <a:gd name="T8" fmla="*/ 29 w 98"/>
                  <a:gd name="T9" fmla="*/ 87 h 110"/>
                  <a:gd name="T10" fmla="*/ 39 w 98"/>
                  <a:gd name="T11" fmla="*/ 94 h 110"/>
                  <a:gd name="T12" fmla="*/ 56 w 98"/>
                  <a:gd name="T13" fmla="*/ 95 h 110"/>
                  <a:gd name="T14" fmla="*/ 65 w 98"/>
                  <a:gd name="T15" fmla="*/ 95 h 110"/>
                  <a:gd name="T16" fmla="*/ 75 w 98"/>
                  <a:gd name="T17" fmla="*/ 92 h 110"/>
                  <a:gd name="T18" fmla="*/ 84 w 98"/>
                  <a:gd name="T19" fmla="*/ 90 h 110"/>
                  <a:gd name="T20" fmla="*/ 94 w 98"/>
                  <a:gd name="T21" fmla="*/ 85 h 110"/>
                  <a:gd name="T22" fmla="*/ 94 w 98"/>
                  <a:gd name="T23" fmla="*/ 102 h 110"/>
                  <a:gd name="T24" fmla="*/ 84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2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7 w 98"/>
                  <a:gd name="T39" fmla="*/ 88 h 110"/>
                  <a:gd name="T40" fmla="*/ 0 w 98"/>
                  <a:gd name="T41" fmla="*/ 68 h 110"/>
                  <a:gd name="T42" fmla="*/ 0 w 98"/>
                  <a:gd name="T43" fmla="*/ 56 h 110"/>
                  <a:gd name="T44" fmla="*/ 0 w 98"/>
                  <a:gd name="T45" fmla="*/ 43 h 110"/>
                  <a:gd name="T46" fmla="*/ 7 w 98"/>
                  <a:gd name="T47" fmla="*/ 23 h 110"/>
                  <a:gd name="T48" fmla="*/ 14 w 98"/>
                  <a:gd name="T49" fmla="*/ 15 h 110"/>
                  <a:gd name="T50" fmla="*/ 22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8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7 w 98"/>
                  <a:gd name="T65" fmla="*/ 39 h 110"/>
                  <a:gd name="T66" fmla="*/ 98 w 98"/>
                  <a:gd name="T67" fmla="*/ 51 h 110"/>
                  <a:gd name="T68" fmla="*/ 81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7 w 98"/>
                  <a:gd name="T79" fmla="*/ 16 h 110"/>
                  <a:gd name="T80" fmla="*/ 29 w 98"/>
                  <a:gd name="T81" fmla="*/ 22 h 110"/>
                  <a:gd name="T82" fmla="*/ 22 w 98"/>
                  <a:gd name="T83" fmla="*/ 32 h 110"/>
                  <a:gd name="T84" fmla="*/ 19 w 98"/>
                  <a:gd name="T85" fmla="*/ 45 h 110"/>
                  <a:gd name="T86" fmla="*/ 81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 extrusionOk="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6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8" y="51"/>
                    </a:lnTo>
                    <a:close/>
                    <a:moveTo>
                      <a:pt x="81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48" name="Freeform 350"/>
              <p:cNvSpPr/>
              <p:nvPr/>
            </p:nvSpPr>
            <p:spPr bwMode="auto">
              <a:xfrm>
                <a:off x="3842" y="1507"/>
                <a:ext cx="34" cy="35"/>
              </a:xfrm>
              <a:custGeom>
                <a:avLst/>
                <a:gdLst>
                  <a:gd name="T0" fmla="*/ 0 w 102"/>
                  <a:gd name="T1" fmla="*/ 0 h 105"/>
                  <a:gd name="T2" fmla="*/ 17 w 102"/>
                  <a:gd name="T3" fmla="*/ 0 h 105"/>
                  <a:gd name="T4" fmla="*/ 50 w 102"/>
                  <a:gd name="T5" fmla="*/ 89 h 105"/>
                  <a:gd name="T6" fmla="*/ 83 w 102"/>
                  <a:gd name="T7" fmla="*/ 0 h 105"/>
                  <a:gd name="T8" fmla="*/ 102 w 102"/>
                  <a:gd name="T9" fmla="*/ 0 h 105"/>
                  <a:gd name="T10" fmla="*/ 62 w 102"/>
                  <a:gd name="T11" fmla="*/ 105 h 105"/>
                  <a:gd name="T12" fmla="*/ 39 w 102"/>
                  <a:gd name="T13" fmla="*/ 105 h 105"/>
                  <a:gd name="T14" fmla="*/ 0 w 102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 extrusionOk="0">
                    <a:moveTo>
                      <a:pt x="0" y="0"/>
                    </a:moveTo>
                    <a:lnTo>
                      <a:pt x="17" y="0"/>
                    </a:lnTo>
                    <a:lnTo>
                      <a:pt x="50" y="89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62" y="105"/>
                    </a:lnTo>
                    <a:lnTo>
                      <a:pt x="39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49" name="Freeform 351"/>
              <p:cNvSpPr>
                <a:spLocks noEditPoints="1"/>
              </p:cNvSpPr>
              <p:nvPr/>
            </p:nvSpPr>
            <p:spPr bwMode="auto">
              <a:xfrm>
                <a:off x="3881" y="1506"/>
                <a:ext cx="32" cy="37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2 h 110"/>
                  <a:gd name="T18" fmla="*/ 84 w 97"/>
                  <a:gd name="T19" fmla="*/ 90 h 110"/>
                  <a:gd name="T20" fmla="*/ 94 w 97"/>
                  <a:gd name="T21" fmla="*/ 85 h 110"/>
                  <a:gd name="T22" fmla="*/ 94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5 w 97"/>
                  <a:gd name="T29" fmla="*/ 110 h 110"/>
                  <a:gd name="T30" fmla="*/ 55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4 w 97"/>
                  <a:gd name="T49" fmla="*/ 15 h 110"/>
                  <a:gd name="T50" fmla="*/ 22 w 97"/>
                  <a:gd name="T51" fmla="*/ 7 h 110"/>
                  <a:gd name="T52" fmla="*/ 40 w 97"/>
                  <a:gd name="T53" fmla="*/ 0 h 110"/>
                  <a:gd name="T54" fmla="*/ 52 w 97"/>
                  <a:gd name="T55" fmla="*/ 0 h 110"/>
                  <a:gd name="T56" fmla="*/ 62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81 w 97"/>
                  <a:gd name="T69" fmla="*/ 45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2 w 97"/>
                  <a:gd name="T77" fmla="*/ 15 h 110"/>
                  <a:gd name="T78" fmla="*/ 37 w 97"/>
                  <a:gd name="T79" fmla="*/ 16 h 110"/>
                  <a:gd name="T80" fmla="*/ 29 w 97"/>
                  <a:gd name="T81" fmla="*/ 22 h 110"/>
                  <a:gd name="T82" fmla="*/ 22 w 97"/>
                  <a:gd name="T83" fmla="*/ 32 h 110"/>
                  <a:gd name="T84" fmla="*/ 19 w 97"/>
                  <a:gd name="T85" fmla="*/ 45 h 110"/>
                  <a:gd name="T86" fmla="*/ 81 w 97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 extrusionOk="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90"/>
                    </a:lnTo>
                    <a:lnTo>
                      <a:pt x="94" y="85"/>
                    </a:lnTo>
                    <a:lnTo>
                      <a:pt x="94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4" y="15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81" y="45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2"/>
                    </a:lnTo>
                    <a:lnTo>
                      <a:pt x="22" y="32"/>
                    </a:lnTo>
                    <a:lnTo>
                      <a:pt x="19" y="45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50" name="Freeform 352"/>
              <p:cNvSpPr/>
              <p:nvPr/>
            </p:nvSpPr>
            <p:spPr bwMode="auto">
              <a:xfrm>
                <a:off x="3923" y="1506"/>
                <a:ext cx="20" cy="36"/>
              </a:xfrm>
              <a:custGeom>
                <a:avLst/>
                <a:gdLst>
                  <a:gd name="T0" fmla="*/ 61 w 61"/>
                  <a:gd name="T1" fmla="*/ 19 h 107"/>
                  <a:gd name="T2" fmla="*/ 58 w 61"/>
                  <a:gd name="T3" fmla="*/ 16 h 107"/>
                  <a:gd name="T4" fmla="*/ 55 w 61"/>
                  <a:gd name="T5" fmla="*/ 16 h 107"/>
                  <a:gd name="T6" fmla="*/ 52 w 61"/>
                  <a:gd name="T7" fmla="*/ 15 h 107"/>
                  <a:gd name="T8" fmla="*/ 48 w 61"/>
                  <a:gd name="T9" fmla="*/ 15 h 107"/>
                  <a:gd name="T10" fmla="*/ 34 w 61"/>
                  <a:gd name="T11" fmla="*/ 16 h 107"/>
                  <a:gd name="T12" fmla="*/ 25 w 61"/>
                  <a:gd name="T13" fmla="*/ 25 h 107"/>
                  <a:gd name="T14" fmla="*/ 19 w 61"/>
                  <a:gd name="T15" fmla="*/ 35 h 107"/>
                  <a:gd name="T16" fmla="*/ 18 w 61"/>
                  <a:gd name="T17" fmla="*/ 52 h 107"/>
                  <a:gd name="T18" fmla="*/ 18 w 61"/>
                  <a:gd name="T19" fmla="*/ 107 h 107"/>
                  <a:gd name="T20" fmla="*/ 0 w 61"/>
                  <a:gd name="T21" fmla="*/ 107 h 107"/>
                  <a:gd name="T22" fmla="*/ 0 w 61"/>
                  <a:gd name="T23" fmla="*/ 2 h 107"/>
                  <a:gd name="T24" fmla="*/ 18 w 61"/>
                  <a:gd name="T25" fmla="*/ 2 h 107"/>
                  <a:gd name="T26" fmla="*/ 18 w 61"/>
                  <a:gd name="T27" fmla="*/ 19 h 107"/>
                  <a:gd name="T28" fmla="*/ 23 w 61"/>
                  <a:gd name="T29" fmla="*/ 10 h 107"/>
                  <a:gd name="T30" fmla="*/ 32 w 61"/>
                  <a:gd name="T31" fmla="*/ 5 h 107"/>
                  <a:gd name="T32" fmla="*/ 41 w 61"/>
                  <a:gd name="T33" fmla="*/ 0 h 107"/>
                  <a:gd name="T34" fmla="*/ 52 w 61"/>
                  <a:gd name="T35" fmla="*/ 0 h 107"/>
                  <a:gd name="T36" fmla="*/ 55 w 61"/>
                  <a:gd name="T37" fmla="*/ 0 h 107"/>
                  <a:gd name="T38" fmla="*/ 57 w 61"/>
                  <a:gd name="T39" fmla="*/ 0 h 107"/>
                  <a:gd name="T40" fmla="*/ 60 w 61"/>
                  <a:gd name="T41" fmla="*/ 0 h 107"/>
                  <a:gd name="T42" fmla="*/ 61 w 61"/>
                  <a:gd name="T43" fmla="*/ 0 h 107"/>
                  <a:gd name="T44" fmla="*/ 61 w 61"/>
                  <a:gd name="T45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7" extrusionOk="0">
                    <a:moveTo>
                      <a:pt x="61" y="19"/>
                    </a:moveTo>
                    <a:lnTo>
                      <a:pt x="58" y="16"/>
                    </a:lnTo>
                    <a:lnTo>
                      <a:pt x="55" y="16"/>
                    </a:lnTo>
                    <a:lnTo>
                      <a:pt x="52" y="15"/>
                    </a:lnTo>
                    <a:lnTo>
                      <a:pt x="48" y="15"/>
                    </a:lnTo>
                    <a:lnTo>
                      <a:pt x="34" y="16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8" y="52"/>
                    </a:lnTo>
                    <a:lnTo>
                      <a:pt x="18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8" y="2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51" name="Freeform 353"/>
              <p:cNvSpPr>
                <a:spLocks noEditPoints="1"/>
              </p:cNvSpPr>
              <p:nvPr/>
            </p:nvSpPr>
            <p:spPr bwMode="auto">
              <a:xfrm>
                <a:off x="3947" y="1506"/>
                <a:ext cx="30" cy="37"/>
              </a:xfrm>
              <a:custGeom>
                <a:avLst/>
                <a:gdLst>
                  <a:gd name="T0" fmla="*/ 53 w 88"/>
                  <a:gd name="T1" fmla="*/ 55 h 110"/>
                  <a:gd name="T2" fmla="*/ 35 w 88"/>
                  <a:gd name="T3" fmla="*/ 55 h 110"/>
                  <a:gd name="T4" fmla="*/ 24 w 88"/>
                  <a:gd name="T5" fmla="*/ 59 h 110"/>
                  <a:gd name="T6" fmla="*/ 17 w 88"/>
                  <a:gd name="T7" fmla="*/ 65 h 110"/>
                  <a:gd name="T8" fmla="*/ 17 w 88"/>
                  <a:gd name="T9" fmla="*/ 75 h 110"/>
                  <a:gd name="T10" fmla="*/ 17 w 88"/>
                  <a:gd name="T11" fmla="*/ 84 h 110"/>
                  <a:gd name="T12" fmla="*/ 23 w 88"/>
                  <a:gd name="T13" fmla="*/ 90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8 h 110"/>
                  <a:gd name="T26" fmla="*/ 71 w 88"/>
                  <a:gd name="T27" fmla="*/ 55 h 110"/>
                  <a:gd name="T28" fmla="*/ 53 w 88"/>
                  <a:gd name="T29" fmla="*/ 55 h 110"/>
                  <a:gd name="T30" fmla="*/ 88 w 88"/>
                  <a:gd name="T31" fmla="*/ 48 h 110"/>
                  <a:gd name="T32" fmla="*/ 88 w 88"/>
                  <a:gd name="T33" fmla="*/ 107 h 110"/>
                  <a:gd name="T34" fmla="*/ 71 w 88"/>
                  <a:gd name="T35" fmla="*/ 107 h 110"/>
                  <a:gd name="T36" fmla="*/ 71 w 88"/>
                  <a:gd name="T37" fmla="*/ 91 h 110"/>
                  <a:gd name="T38" fmla="*/ 65 w 88"/>
                  <a:gd name="T39" fmla="*/ 100 h 110"/>
                  <a:gd name="T40" fmla="*/ 56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1 w 88"/>
                  <a:gd name="T51" fmla="*/ 91 h 110"/>
                  <a:gd name="T52" fmla="*/ 0 w 88"/>
                  <a:gd name="T53" fmla="*/ 77 h 110"/>
                  <a:gd name="T54" fmla="*/ 1 w 88"/>
                  <a:gd name="T55" fmla="*/ 61 h 110"/>
                  <a:gd name="T56" fmla="*/ 11 w 88"/>
                  <a:gd name="T57" fmla="*/ 49 h 110"/>
                  <a:gd name="T58" fmla="*/ 24 w 88"/>
                  <a:gd name="T59" fmla="*/ 42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8 h 110"/>
                  <a:gd name="T68" fmla="*/ 63 w 88"/>
                  <a:gd name="T69" fmla="*/ 20 h 110"/>
                  <a:gd name="T70" fmla="*/ 55 w 88"/>
                  <a:gd name="T71" fmla="*/ 16 h 110"/>
                  <a:gd name="T72" fmla="*/ 40 w 88"/>
                  <a:gd name="T73" fmla="*/ 15 h 110"/>
                  <a:gd name="T74" fmla="*/ 32 w 88"/>
                  <a:gd name="T75" fmla="*/ 15 h 110"/>
                  <a:gd name="T76" fmla="*/ 23 w 88"/>
                  <a:gd name="T77" fmla="*/ 16 h 110"/>
                  <a:gd name="T78" fmla="*/ 14 w 88"/>
                  <a:gd name="T79" fmla="*/ 19 h 110"/>
                  <a:gd name="T80" fmla="*/ 7 w 88"/>
                  <a:gd name="T81" fmla="*/ 23 h 110"/>
                  <a:gd name="T82" fmla="*/ 7 w 88"/>
                  <a:gd name="T83" fmla="*/ 7 h 110"/>
                  <a:gd name="T84" fmla="*/ 16 w 88"/>
                  <a:gd name="T85" fmla="*/ 3 h 110"/>
                  <a:gd name="T86" fmla="*/ 26 w 88"/>
                  <a:gd name="T87" fmla="*/ 2 h 110"/>
                  <a:gd name="T88" fmla="*/ 35 w 88"/>
                  <a:gd name="T89" fmla="*/ 0 h 110"/>
                  <a:gd name="T90" fmla="*/ 43 w 88"/>
                  <a:gd name="T91" fmla="*/ 0 h 110"/>
                  <a:gd name="T92" fmla="*/ 53 w 88"/>
                  <a:gd name="T93" fmla="*/ 0 h 110"/>
                  <a:gd name="T94" fmla="*/ 71 w 88"/>
                  <a:gd name="T95" fmla="*/ 6 h 110"/>
                  <a:gd name="T96" fmla="*/ 76 w 88"/>
                  <a:gd name="T97" fmla="*/ 12 h 110"/>
                  <a:gd name="T98" fmla="*/ 86 w 88"/>
                  <a:gd name="T99" fmla="*/ 25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 extrusionOk="0">
                    <a:moveTo>
                      <a:pt x="53" y="55"/>
                    </a:moveTo>
                    <a:lnTo>
                      <a:pt x="35" y="55"/>
                    </a:lnTo>
                    <a:lnTo>
                      <a:pt x="24" y="59"/>
                    </a:lnTo>
                    <a:lnTo>
                      <a:pt x="17" y="65"/>
                    </a:lnTo>
                    <a:lnTo>
                      <a:pt x="17" y="75"/>
                    </a:lnTo>
                    <a:lnTo>
                      <a:pt x="17" y="84"/>
                    </a:lnTo>
                    <a:lnTo>
                      <a:pt x="23" y="90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8"/>
                    </a:lnTo>
                    <a:lnTo>
                      <a:pt x="71" y="55"/>
                    </a:lnTo>
                    <a:lnTo>
                      <a:pt x="53" y="55"/>
                    </a:lnTo>
                    <a:close/>
                    <a:moveTo>
                      <a:pt x="88" y="48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4" y="42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0" y="15"/>
                    </a:lnTo>
                    <a:lnTo>
                      <a:pt x="32" y="15"/>
                    </a:lnTo>
                    <a:lnTo>
                      <a:pt x="23" y="16"/>
                    </a:lnTo>
                    <a:lnTo>
                      <a:pt x="14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6" y="3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71" y="6"/>
                    </a:lnTo>
                    <a:lnTo>
                      <a:pt x="76" y="12"/>
                    </a:lnTo>
                    <a:lnTo>
                      <a:pt x="86" y="25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52" name="Freeform 354"/>
              <p:cNvSpPr>
                <a:spLocks noEditPoints="1"/>
              </p:cNvSpPr>
              <p:nvPr/>
            </p:nvSpPr>
            <p:spPr bwMode="auto">
              <a:xfrm>
                <a:off x="3986" y="1506"/>
                <a:ext cx="31" cy="49"/>
              </a:xfrm>
              <a:custGeom>
                <a:avLst/>
                <a:gdLst>
                  <a:gd name="T0" fmla="*/ 76 w 93"/>
                  <a:gd name="T1" fmla="*/ 54 h 147"/>
                  <a:gd name="T2" fmla="*/ 75 w 93"/>
                  <a:gd name="T3" fmla="*/ 36 h 147"/>
                  <a:gd name="T4" fmla="*/ 67 w 93"/>
                  <a:gd name="T5" fmla="*/ 25 h 147"/>
                  <a:gd name="T6" fmla="*/ 59 w 93"/>
                  <a:gd name="T7" fmla="*/ 16 h 147"/>
                  <a:gd name="T8" fmla="*/ 46 w 93"/>
                  <a:gd name="T9" fmla="*/ 15 h 147"/>
                  <a:gd name="T10" fmla="*/ 33 w 93"/>
                  <a:gd name="T11" fmla="*/ 16 h 147"/>
                  <a:gd name="T12" fmla="*/ 24 w 93"/>
                  <a:gd name="T13" fmla="*/ 25 h 147"/>
                  <a:gd name="T14" fmla="*/ 18 w 93"/>
                  <a:gd name="T15" fmla="*/ 36 h 147"/>
                  <a:gd name="T16" fmla="*/ 17 w 93"/>
                  <a:gd name="T17" fmla="*/ 54 h 147"/>
                  <a:gd name="T18" fmla="*/ 18 w 93"/>
                  <a:gd name="T19" fmla="*/ 71 h 147"/>
                  <a:gd name="T20" fmla="*/ 24 w 93"/>
                  <a:gd name="T21" fmla="*/ 82 h 147"/>
                  <a:gd name="T22" fmla="*/ 33 w 93"/>
                  <a:gd name="T23" fmla="*/ 91 h 147"/>
                  <a:gd name="T24" fmla="*/ 46 w 93"/>
                  <a:gd name="T25" fmla="*/ 92 h 147"/>
                  <a:gd name="T26" fmla="*/ 59 w 93"/>
                  <a:gd name="T27" fmla="*/ 91 h 147"/>
                  <a:gd name="T28" fmla="*/ 67 w 93"/>
                  <a:gd name="T29" fmla="*/ 82 h 147"/>
                  <a:gd name="T30" fmla="*/ 75 w 93"/>
                  <a:gd name="T31" fmla="*/ 71 h 147"/>
                  <a:gd name="T32" fmla="*/ 76 w 93"/>
                  <a:gd name="T33" fmla="*/ 54 h 147"/>
                  <a:gd name="T34" fmla="*/ 93 w 93"/>
                  <a:gd name="T35" fmla="*/ 94 h 147"/>
                  <a:gd name="T36" fmla="*/ 92 w 93"/>
                  <a:gd name="T37" fmla="*/ 107 h 147"/>
                  <a:gd name="T38" fmla="*/ 86 w 93"/>
                  <a:gd name="T39" fmla="*/ 127 h 147"/>
                  <a:gd name="T40" fmla="*/ 82 w 93"/>
                  <a:gd name="T41" fmla="*/ 134 h 147"/>
                  <a:gd name="T42" fmla="*/ 75 w 93"/>
                  <a:gd name="T43" fmla="*/ 140 h 147"/>
                  <a:gd name="T44" fmla="*/ 56 w 93"/>
                  <a:gd name="T45" fmla="*/ 147 h 147"/>
                  <a:gd name="T46" fmla="*/ 44 w 93"/>
                  <a:gd name="T47" fmla="*/ 147 h 147"/>
                  <a:gd name="T48" fmla="*/ 36 w 93"/>
                  <a:gd name="T49" fmla="*/ 147 h 147"/>
                  <a:gd name="T50" fmla="*/ 27 w 93"/>
                  <a:gd name="T51" fmla="*/ 146 h 147"/>
                  <a:gd name="T52" fmla="*/ 20 w 93"/>
                  <a:gd name="T53" fmla="*/ 144 h 147"/>
                  <a:gd name="T54" fmla="*/ 11 w 93"/>
                  <a:gd name="T55" fmla="*/ 141 h 147"/>
                  <a:gd name="T56" fmla="*/ 11 w 93"/>
                  <a:gd name="T57" fmla="*/ 126 h 147"/>
                  <a:gd name="T58" fmla="*/ 20 w 93"/>
                  <a:gd name="T59" fmla="*/ 128 h 147"/>
                  <a:gd name="T60" fmla="*/ 27 w 93"/>
                  <a:gd name="T61" fmla="*/ 131 h 147"/>
                  <a:gd name="T62" fmla="*/ 34 w 93"/>
                  <a:gd name="T63" fmla="*/ 133 h 147"/>
                  <a:gd name="T64" fmla="*/ 41 w 93"/>
                  <a:gd name="T65" fmla="*/ 133 h 147"/>
                  <a:gd name="T66" fmla="*/ 57 w 93"/>
                  <a:gd name="T67" fmla="*/ 131 h 147"/>
                  <a:gd name="T68" fmla="*/ 67 w 93"/>
                  <a:gd name="T69" fmla="*/ 124 h 147"/>
                  <a:gd name="T70" fmla="*/ 75 w 93"/>
                  <a:gd name="T71" fmla="*/ 114 h 147"/>
                  <a:gd name="T72" fmla="*/ 76 w 93"/>
                  <a:gd name="T73" fmla="*/ 97 h 147"/>
                  <a:gd name="T74" fmla="*/ 76 w 93"/>
                  <a:gd name="T75" fmla="*/ 88 h 147"/>
                  <a:gd name="T76" fmla="*/ 70 w 93"/>
                  <a:gd name="T77" fmla="*/ 97 h 147"/>
                  <a:gd name="T78" fmla="*/ 62 w 93"/>
                  <a:gd name="T79" fmla="*/ 102 h 147"/>
                  <a:gd name="T80" fmla="*/ 53 w 93"/>
                  <a:gd name="T81" fmla="*/ 107 h 147"/>
                  <a:gd name="T82" fmla="*/ 41 w 93"/>
                  <a:gd name="T83" fmla="*/ 107 h 147"/>
                  <a:gd name="T84" fmla="*/ 33 w 93"/>
                  <a:gd name="T85" fmla="*/ 107 h 147"/>
                  <a:gd name="T86" fmla="*/ 17 w 93"/>
                  <a:gd name="T87" fmla="*/ 100 h 147"/>
                  <a:gd name="T88" fmla="*/ 11 w 93"/>
                  <a:gd name="T89" fmla="*/ 92 h 147"/>
                  <a:gd name="T90" fmla="*/ 1 w 93"/>
                  <a:gd name="T91" fmla="*/ 77 h 147"/>
                  <a:gd name="T92" fmla="*/ 0 w 93"/>
                  <a:gd name="T93" fmla="*/ 54 h 147"/>
                  <a:gd name="T94" fmla="*/ 1 w 93"/>
                  <a:gd name="T95" fmla="*/ 30 h 147"/>
                  <a:gd name="T96" fmla="*/ 11 w 93"/>
                  <a:gd name="T97" fmla="*/ 15 h 147"/>
                  <a:gd name="T98" fmla="*/ 17 w 93"/>
                  <a:gd name="T99" fmla="*/ 7 h 147"/>
                  <a:gd name="T100" fmla="*/ 33 w 93"/>
                  <a:gd name="T101" fmla="*/ 0 h 147"/>
                  <a:gd name="T102" fmla="*/ 41 w 93"/>
                  <a:gd name="T103" fmla="*/ 0 h 147"/>
                  <a:gd name="T104" fmla="*/ 53 w 93"/>
                  <a:gd name="T105" fmla="*/ 0 h 147"/>
                  <a:gd name="T106" fmla="*/ 62 w 93"/>
                  <a:gd name="T107" fmla="*/ 5 h 147"/>
                  <a:gd name="T108" fmla="*/ 70 w 93"/>
                  <a:gd name="T109" fmla="*/ 10 h 147"/>
                  <a:gd name="T110" fmla="*/ 76 w 93"/>
                  <a:gd name="T111" fmla="*/ 18 h 147"/>
                  <a:gd name="T112" fmla="*/ 76 w 93"/>
                  <a:gd name="T113" fmla="*/ 2 h 147"/>
                  <a:gd name="T114" fmla="*/ 93 w 93"/>
                  <a:gd name="T115" fmla="*/ 2 h 147"/>
                  <a:gd name="T116" fmla="*/ 93 w 93"/>
                  <a:gd name="T117" fmla="*/ 9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" h="147" extrusionOk="0">
                    <a:moveTo>
                      <a:pt x="76" y="54"/>
                    </a:moveTo>
                    <a:lnTo>
                      <a:pt x="75" y="36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6"/>
                    </a:lnTo>
                    <a:lnTo>
                      <a:pt x="17" y="54"/>
                    </a:lnTo>
                    <a:lnTo>
                      <a:pt x="18" y="71"/>
                    </a:lnTo>
                    <a:lnTo>
                      <a:pt x="24" y="82"/>
                    </a:lnTo>
                    <a:lnTo>
                      <a:pt x="33" y="91"/>
                    </a:lnTo>
                    <a:lnTo>
                      <a:pt x="46" y="92"/>
                    </a:lnTo>
                    <a:lnTo>
                      <a:pt x="59" y="91"/>
                    </a:lnTo>
                    <a:lnTo>
                      <a:pt x="67" y="82"/>
                    </a:lnTo>
                    <a:lnTo>
                      <a:pt x="75" y="71"/>
                    </a:lnTo>
                    <a:lnTo>
                      <a:pt x="76" y="54"/>
                    </a:lnTo>
                    <a:close/>
                    <a:moveTo>
                      <a:pt x="93" y="94"/>
                    </a:moveTo>
                    <a:lnTo>
                      <a:pt x="92" y="107"/>
                    </a:lnTo>
                    <a:lnTo>
                      <a:pt x="86" y="127"/>
                    </a:lnTo>
                    <a:lnTo>
                      <a:pt x="82" y="134"/>
                    </a:lnTo>
                    <a:lnTo>
                      <a:pt x="75" y="140"/>
                    </a:lnTo>
                    <a:lnTo>
                      <a:pt x="56" y="147"/>
                    </a:lnTo>
                    <a:lnTo>
                      <a:pt x="44" y="147"/>
                    </a:lnTo>
                    <a:lnTo>
                      <a:pt x="36" y="147"/>
                    </a:lnTo>
                    <a:lnTo>
                      <a:pt x="27" y="146"/>
                    </a:lnTo>
                    <a:lnTo>
                      <a:pt x="20" y="144"/>
                    </a:lnTo>
                    <a:lnTo>
                      <a:pt x="11" y="141"/>
                    </a:lnTo>
                    <a:lnTo>
                      <a:pt x="11" y="126"/>
                    </a:lnTo>
                    <a:lnTo>
                      <a:pt x="20" y="128"/>
                    </a:lnTo>
                    <a:lnTo>
                      <a:pt x="27" y="131"/>
                    </a:lnTo>
                    <a:lnTo>
                      <a:pt x="34" y="133"/>
                    </a:lnTo>
                    <a:lnTo>
                      <a:pt x="41" y="133"/>
                    </a:lnTo>
                    <a:lnTo>
                      <a:pt x="57" y="131"/>
                    </a:lnTo>
                    <a:lnTo>
                      <a:pt x="67" y="124"/>
                    </a:lnTo>
                    <a:lnTo>
                      <a:pt x="75" y="114"/>
                    </a:lnTo>
                    <a:lnTo>
                      <a:pt x="76" y="97"/>
                    </a:lnTo>
                    <a:lnTo>
                      <a:pt x="76" y="88"/>
                    </a:lnTo>
                    <a:lnTo>
                      <a:pt x="70" y="97"/>
                    </a:lnTo>
                    <a:lnTo>
                      <a:pt x="62" y="102"/>
                    </a:lnTo>
                    <a:lnTo>
                      <a:pt x="53" y="107"/>
                    </a:lnTo>
                    <a:lnTo>
                      <a:pt x="41" y="107"/>
                    </a:lnTo>
                    <a:lnTo>
                      <a:pt x="33" y="107"/>
                    </a:lnTo>
                    <a:lnTo>
                      <a:pt x="17" y="100"/>
                    </a:lnTo>
                    <a:lnTo>
                      <a:pt x="11" y="92"/>
                    </a:lnTo>
                    <a:lnTo>
                      <a:pt x="1" y="77"/>
                    </a:lnTo>
                    <a:lnTo>
                      <a:pt x="0" y="54"/>
                    </a:lnTo>
                    <a:lnTo>
                      <a:pt x="1" y="30"/>
                    </a:lnTo>
                    <a:lnTo>
                      <a:pt x="11" y="15"/>
                    </a:lnTo>
                    <a:lnTo>
                      <a:pt x="17" y="7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53" y="0"/>
                    </a:lnTo>
                    <a:lnTo>
                      <a:pt x="62" y="5"/>
                    </a:lnTo>
                    <a:lnTo>
                      <a:pt x="70" y="10"/>
                    </a:lnTo>
                    <a:lnTo>
                      <a:pt x="76" y="18"/>
                    </a:lnTo>
                    <a:lnTo>
                      <a:pt x="76" y="2"/>
                    </a:lnTo>
                    <a:lnTo>
                      <a:pt x="93" y="2"/>
                    </a:lnTo>
                    <a:lnTo>
                      <a:pt x="93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53" name="Freeform 355"/>
              <p:cNvSpPr>
                <a:spLocks noEditPoints="1"/>
              </p:cNvSpPr>
              <p:nvPr/>
            </p:nvSpPr>
            <p:spPr bwMode="auto">
              <a:xfrm>
                <a:off x="4027" y="1506"/>
                <a:ext cx="32" cy="37"/>
              </a:xfrm>
              <a:custGeom>
                <a:avLst/>
                <a:gdLst>
                  <a:gd name="T0" fmla="*/ 98 w 98"/>
                  <a:gd name="T1" fmla="*/ 51 h 110"/>
                  <a:gd name="T2" fmla="*/ 98 w 98"/>
                  <a:gd name="T3" fmla="*/ 59 h 110"/>
                  <a:gd name="T4" fmla="*/ 18 w 98"/>
                  <a:gd name="T5" fmla="*/ 59 h 110"/>
                  <a:gd name="T6" fmla="*/ 21 w 98"/>
                  <a:gd name="T7" fmla="*/ 75 h 110"/>
                  <a:gd name="T8" fmla="*/ 29 w 98"/>
                  <a:gd name="T9" fmla="*/ 87 h 110"/>
                  <a:gd name="T10" fmla="*/ 40 w 98"/>
                  <a:gd name="T11" fmla="*/ 94 h 110"/>
                  <a:gd name="T12" fmla="*/ 56 w 98"/>
                  <a:gd name="T13" fmla="*/ 95 h 110"/>
                  <a:gd name="T14" fmla="*/ 66 w 98"/>
                  <a:gd name="T15" fmla="*/ 95 h 110"/>
                  <a:gd name="T16" fmla="*/ 75 w 98"/>
                  <a:gd name="T17" fmla="*/ 92 h 110"/>
                  <a:gd name="T18" fmla="*/ 85 w 98"/>
                  <a:gd name="T19" fmla="*/ 90 h 110"/>
                  <a:gd name="T20" fmla="*/ 93 w 98"/>
                  <a:gd name="T21" fmla="*/ 85 h 110"/>
                  <a:gd name="T22" fmla="*/ 93 w 98"/>
                  <a:gd name="T23" fmla="*/ 102 h 110"/>
                  <a:gd name="T24" fmla="*/ 85 w 98"/>
                  <a:gd name="T25" fmla="*/ 105 h 110"/>
                  <a:gd name="T26" fmla="*/ 75 w 98"/>
                  <a:gd name="T27" fmla="*/ 108 h 110"/>
                  <a:gd name="T28" fmla="*/ 65 w 98"/>
                  <a:gd name="T29" fmla="*/ 110 h 110"/>
                  <a:gd name="T30" fmla="*/ 55 w 98"/>
                  <a:gd name="T31" fmla="*/ 110 h 110"/>
                  <a:gd name="T32" fmla="*/ 43 w 98"/>
                  <a:gd name="T33" fmla="*/ 110 h 110"/>
                  <a:gd name="T34" fmla="*/ 23 w 98"/>
                  <a:gd name="T35" fmla="*/ 102 h 110"/>
                  <a:gd name="T36" fmla="*/ 14 w 98"/>
                  <a:gd name="T37" fmla="*/ 95 h 110"/>
                  <a:gd name="T38" fmla="*/ 8 w 98"/>
                  <a:gd name="T39" fmla="*/ 88 h 110"/>
                  <a:gd name="T40" fmla="*/ 1 w 98"/>
                  <a:gd name="T41" fmla="*/ 68 h 110"/>
                  <a:gd name="T42" fmla="*/ 0 w 98"/>
                  <a:gd name="T43" fmla="*/ 56 h 110"/>
                  <a:gd name="T44" fmla="*/ 1 w 98"/>
                  <a:gd name="T45" fmla="*/ 43 h 110"/>
                  <a:gd name="T46" fmla="*/ 8 w 98"/>
                  <a:gd name="T47" fmla="*/ 23 h 110"/>
                  <a:gd name="T48" fmla="*/ 14 w 98"/>
                  <a:gd name="T49" fmla="*/ 15 h 110"/>
                  <a:gd name="T50" fmla="*/ 21 w 98"/>
                  <a:gd name="T51" fmla="*/ 7 h 110"/>
                  <a:gd name="T52" fmla="*/ 40 w 98"/>
                  <a:gd name="T53" fmla="*/ 0 h 110"/>
                  <a:gd name="T54" fmla="*/ 52 w 98"/>
                  <a:gd name="T55" fmla="*/ 0 h 110"/>
                  <a:gd name="T56" fmla="*/ 62 w 98"/>
                  <a:gd name="T57" fmla="*/ 0 h 110"/>
                  <a:gd name="T58" fmla="*/ 79 w 98"/>
                  <a:gd name="T59" fmla="*/ 7 h 110"/>
                  <a:gd name="T60" fmla="*/ 85 w 98"/>
                  <a:gd name="T61" fmla="*/ 13 h 110"/>
                  <a:gd name="T62" fmla="*/ 91 w 98"/>
                  <a:gd name="T63" fmla="*/ 20 h 110"/>
                  <a:gd name="T64" fmla="*/ 98 w 98"/>
                  <a:gd name="T65" fmla="*/ 39 h 110"/>
                  <a:gd name="T66" fmla="*/ 98 w 98"/>
                  <a:gd name="T67" fmla="*/ 51 h 110"/>
                  <a:gd name="T68" fmla="*/ 80 w 98"/>
                  <a:gd name="T69" fmla="*/ 45 h 110"/>
                  <a:gd name="T70" fmla="*/ 79 w 98"/>
                  <a:gd name="T71" fmla="*/ 32 h 110"/>
                  <a:gd name="T72" fmla="*/ 72 w 98"/>
                  <a:gd name="T73" fmla="*/ 23 h 110"/>
                  <a:gd name="T74" fmla="*/ 63 w 98"/>
                  <a:gd name="T75" fmla="*/ 16 h 110"/>
                  <a:gd name="T76" fmla="*/ 52 w 98"/>
                  <a:gd name="T77" fmla="*/ 15 h 110"/>
                  <a:gd name="T78" fmla="*/ 39 w 98"/>
                  <a:gd name="T79" fmla="*/ 16 h 110"/>
                  <a:gd name="T80" fmla="*/ 29 w 98"/>
                  <a:gd name="T81" fmla="*/ 22 h 110"/>
                  <a:gd name="T82" fmla="*/ 21 w 98"/>
                  <a:gd name="T83" fmla="*/ 32 h 110"/>
                  <a:gd name="T84" fmla="*/ 18 w 98"/>
                  <a:gd name="T85" fmla="*/ 45 h 110"/>
                  <a:gd name="T86" fmla="*/ 80 w 98"/>
                  <a:gd name="T87" fmla="*/ 4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0" extrusionOk="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7"/>
                    </a:lnTo>
                    <a:lnTo>
                      <a:pt x="40" y="94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90"/>
                    </a:lnTo>
                    <a:lnTo>
                      <a:pt x="93" y="85"/>
                    </a:lnTo>
                    <a:lnTo>
                      <a:pt x="93" y="102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10"/>
                    </a:lnTo>
                    <a:lnTo>
                      <a:pt x="55" y="110"/>
                    </a:lnTo>
                    <a:lnTo>
                      <a:pt x="43" y="110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8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5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8" y="39"/>
                    </a:lnTo>
                    <a:lnTo>
                      <a:pt x="98" y="51"/>
                    </a:lnTo>
                    <a:close/>
                    <a:moveTo>
                      <a:pt x="80" y="45"/>
                    </a:moveTo>
                    <a:lnTo>
                      <a:pt x="79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2"/>
                    </a:lnTo>
                    <a:lnTo>
                      <a:pt x="21" y="32"/>
                    </a:lnTo>
                    <a:lnTo>
                      <a:pt x="18" y="45"/>
                    </a:lnTo>
                    <a:lnTo>
                      <a:pt x="8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54" name="Freeform 356"/>
              <p:cNvSpPr>
                <a:spLocks noEditPoints="1"/>
              </p:cNvSpPr>
              <p:nvPr/>
            </p:nvSpPr>
            <p:spPr bwMode="auto">
              <a:xfrm>
                <a:off x="4087" y="1506"/>
                <a:ext cx="32" cy="37"/>
              </a:xfrm>
              <a:custGeom>
                <a:avLst/>
                <a:gdLst>
                  <a:gd name="T0" fmla="*/ 47 w 96"/>
                  <a:gd name="T1" fmla="*/ 15 h 110"/>
                  <a:gd name="T2" fmla="*/ 34 w 96"/>
                  <a:gd name="T3" fmla="*/ 16 h 110"/>
                  <a:gd name="T4" fmla="*/ 26 w 96"/>
                  <a:gd name="T5" fmla="*/ 25 h 110"/>
                  <a:gd name="T6" fmla="*/ 19 w 96"/>
                  <a:gd name="T7" fmla="*/ 38 h 110"/>
                  <a:gd name="T8" fmla="*/ 17 w 96"/>
                  <a:gd name="T9" fmla="*/ 55 h 110"/>
                  <a:gd name="T10" fmla="*/ 19 w 96"/>
                  <a:gd name="T11" fmla="*/ 72 h 110"/>
                  <a:gd name="T12" fmla="*/ 26 w 96"/>
                  <a:gd name="T13" fmla="*/ 85 h 110"/>
                  <a:gd name="T14" fmla="*/ 34 w 96"/>
                  <a:gd name="T15" fmla="*/ 94 h 110"/>
                  <a:gd name="T16" fmla="*/ 47 w 96"/>
                  <a:gd name="T17" fmla="*/ 95 h 110"/>
                  <a:gd name="T18" fmla="*/ 60 w 96"/>
                  <a:gd name="T19" fmla="*/ 94 h 110"/>
                  <a:gd name="T20" fmla="*/ 69 w 96"/>
                  <a:gd name="T21" fmla="*/ 84 h 110"/>
                  <a:gd name="T22" fmla="*/ 76 w 96"/>
                  <a:gd name="T23" fmla="*/ 72 h 110"/>
                  <a:gd name="T24" fmla="*/ 78 w 96"/>
                  <a:gd name="T25" fmla="*/ 55 h 110"/>
                  <a:gd name="T26" fmla="*/ 76 w 96"/>
                  <a:gd name="T27" fmla="*/ 38 h 110"/>
                  <a:gd name="T28" fmla="*/ 69 w 96"/>
                  <a:gd name="T29" fmla="*/ 25 h 110"/>
                  <a:gd name="T30" fmla="*/ 60 w 96"/>
                  <a:gd name="T31" fmla="*/ 16 h 110"/>
                  <a:gd name="T32" fmla="*/ 47 w 96"/>
                  <a:gd name="T33" fmla="*/ 15 h 110"/>
                  <a:gd name="T34" fmla="*/ 47 w 96"/>
                  <a:gd name="T35" fmla="*/ 0 h 110"/>
                  <a:gd name="T36" fmla="*/ 59 w 96"/>
                  <a:gd name="T37" fmla="*/ 0 h 110"/>
                  <a:gd name="T38" fmla="*/ 76 w 96"/>
                  <a:gd name="T39" fmla="*/ 7 h 110"/>
                  <a:gd name="T40" fmla="*/ 83 w 96"/>
                  <a:gd name="T41" fmla="*/ 15 h 110"/>
                  <a:gd name="T42" fmla="*/ 89 w 96"/>
                  <a:gd name="T43" fmla="*/ 22 h 110"/>
                  <a:gd name="T44" fmla="*/ 95 w 96"/>
                  <a:gd name="T45" fmla="*/ 42 h 110"/>
                  <a:gd name="T46" fmla="*/ 96 w 96"/>
                  <a:gd name="T47" fmla="*/ 55 h 110"/>
                  <a:gd name="T48" fmla="*/ 95 w 96"/>
                  <a:gd name="T49" fmla="*/ 68 h 110"/>
                  <a:gd name="T50" fmla="*/ 89 w 96"/>
                  <a:gd name="T51" fmla="*/ 88 h 110"/>
                  <a:gd name="T52" fmla="*/ 83 w 96"/>
                  <a:gd name="T53" fmla="*/ 95 h 110"/>
                  <a:gd name="T54" fmla="*/ 76 w 96"/>
                  <a:gd name="T55" fmla="*/ 102 h 110"/>
                  <a:gd name="T56" fmla="*/ 59 w 96"/>
                  <a:gd name="T57" fmla="*/ 110 h 110"/>
                  <a:gd name="T58" fmla="*/ 47 w 96"/>
                  <a:gd name="T59" fmla="*/ 110 h 110"/>
                  <a:gd name="T60" fmla="*/ 37 w 96"/>
                  <a:gd name="T61" fmla="*/ 110 h 110"/>
                  <a:gd name="T62" fmla="*/ 19 w 96"/>
                  <a:gd name="T63" fmla="*/ 102 h 110"/>
                  <a:gd name="T64" fmla="*/ 13 w 96"/>
                  <a:gd name="T65" fmla="*/ 95 h 110"/>
                  <a:gd name="T66" fmla="*/ 7 w 96"/>
                  <a:gd name="T67" fmla="*/ 88 h 110"/>
                  <a:gd name="T68" fmla="*/ 0 w 96"/>
                  <a:gd name="T69" fmla="*/ 68 h 110"/>
                  <a:gd name="T70" fmla="*/ 0 w 96"/>
                  <a:gd name="T71" fmla="*/ 55 h 110"/>
                  <a:gd name="T72" fmla="*/ 0 w 96"/>
                  <a:gd name="T73" fmla="*/ 42 h 110"/>
                  <a:gd name="T74" fmla="*/ 7 w 96"/>
                  <a:gd name="T75" fmla="*/ 22 h 110"/>
                  <a:gd name="T76" fmla="*/ 13 w 96"/>
                  <a:gd name="T77" fmla="*/ 15 h 110"/>
                  <a:gd name="T78" fmla="*/ 19 w 96"/>
                  <a:gd name="T79" fmla="*/ 7 h 110"/>
                  <a:gd name="T80" fmla="*/ 37 w 96"/>
                  <a:gd name="T81" fmla="*/ 0 h 110"/>
                  <a:gd name="T82" fmla="*/ 47 w 96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110" extrusionOk="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5"/>
                    </a:lnTo>
                    <a:lnTo>
                      <a:pt x="19" y="38"/>
                    </a:lnTo>
                    <a:lnTo>
                      <a:pt x="17" y="55"/>
                    </a:lnTo>
                    <a:lnTo>
                      <a:pt x="19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4"/>
                    </a:lnTo>
                    <a:lnTo>
                      <a:pt x="76" y="72"/>
                    </a:lnTo>
                    <a:lnTo>
                      <a:pt x="78" y="55"/>
                    </a:lnTo>
                    <a:lnTo>
                      <a:pt x="76" y="38"/>
                    </a:lnTo>
                    <a:lnTo>
                      <a:pt x="69" y="25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6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7" y="110"/>
                    </a:lnTo>
                    <a:lnTo>
                      <a:pt x="19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19" y="7"/>
                    </a:lnTo>
                    <a:lnTo>
                      <a:pt x="3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55" name="Freeform 357"/>
              <p:cNvSpPr/>
              <p:nvPr/>
            </p:nvSpPr>
            <p:spPr bwMode="auto">
              <a:xfrm>
                <a:off x="4128" y="1506"/>
                <a:ext cx="29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0 w 88"/>
                  <a:gd name="T5" fmla="*/ 107 h 107"/>
                  <a:gd name="T6" fmla="*/ 70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7 w 88"/>
                  <a:gd name="T15" fmla="*/ 15 h 107"/>
                  <a:gd name="T16" fmla="*/ 34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4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6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 extrusionOk="0">
                    <a:moveTo>
                      <a:pt x="88" y="43"/>
                    </a:moveTo>
                    <a:lnTo>
                      <a:pt x="88" y="107"/>
                    </a:lnTo>
                    <a:lnTo>
                      <a:pt x="70" y="107"/>
                    </a:lnTo>
                    <a:lnTo>
                      <a:pt x="70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7" y="15"/>
                    </a:lnTo>
                    <a:lnTo>
                      <a:pt x="34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6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56" name="Freeform 358"/>
              <p:cNvSpPr>
                <a:spLocks noEditPoints="1"/>
              </p:cNvSpPr>
              <p:nvPr/>
            </p:nvSpPr>
            <p:spPr bwMode="auto">
              <a:xfrm>
                <a:off x="4187" y="1493"/>
                <a:ext cx="31" cy="50"/>
              </a:xfrm>
              <a:custGeom>
                <a:avLst/>
                <a:gdLst>
                  <a:gd name="T0" fmla="*/ 78 w 95"/>
                  <a:gd name="T1" fmla="*/ 57 h 149"/>
                  <a:gd name="T2" fmla="*/ 78 w 95"/>
                  <a:gd name="T3" fmla="*/ 0 h 149"/>
                  <a:gd name="T4" fmla="*/ 95 w 95"/>
                  <a:gd name="T5" fmla="*/ 0 h 149"/>
                  <a:gd name="T6" fmla="*/ 95 w 95"/>
                  <a:gd name="T7" fmla="*/ 146 h 149"/>
                  <a:gd name="T8" fmla="*/ 78 w 95"/>
                  <a:gd name="T9" fmla="*/ 146 h 149"/>
                  <a:gd name="T10" fmla="*/ 78 w 95"/>
                  <a:gd name="T11" fmla="*/ 130 h 149"/>
                  <a:gd name="T12" fmla="*/ 70 w 95"/>
                  <a:gd name="T13" fmla="*/ 139 h 149"/>
                  <a:gd name="T14" fmla="*/ 63 w 95"/>
                  <a:gd name="T15" fmla="*/ 144 h 149"/>
                  <a:gd name="T16" fmla="*/ 54 w 95"/>
                  <a:gd name="T17" fmla="*/ 149 h 149"/>
                  <a:gd name="T18" fmla="*/ 43 w 95"/>
                  <a:gd name="T19" fmla="*/ 149 h 149"/>
                  <a:gd name="T20" fmla="*/ 34 w 95"/>
                  <a:gd name="T21" fmla="*/ 149 h 149"/>
                  <a:gd name="T22" fmla="*/ 18 w 95"/>
                  <a:gd name="T23" fmla="*/ 140 h 149"/>
                  <a:gd name="T24" fmla="*/ 13 w 95"/>
                  <a:gd name="T25" fmla="*/ 134 h 149"/>
                  <a:gd name="T26" fmla="*/ 3 w 95"/>
                  <a:gd name="T27" fmla="*/ 117 h 149"/>
                  <a:gd name="T28" fmla="*/ 0 w 95"/>
                  <a:gd name="T29" fmla="*/ 94 h 149"/>
                  <a:gd name="T30" fmla="*/ 3 w 95"/>
                  <a:gd name="T31" fmla="*/ 71 h 149"/>
                  <a:gd name="T32" fmla="*/ 13 w 95"/>
                  <a:gd name="T33" fmla="*/ 54 h 149"/>
                  <a:gd name="T34" fmla="*/ 18 w 95"/>
                  <a:gd name="T35" fmla="*/ 46 h 149"/>
                  <a:gd name="T36" fmla="*/ 34 w 95"/>
                  <a:gd name="T37" fmla="*/ 39 h 149"/>
                  <a:gd name="T38" fmla="*/ 43 w 95"/>
                  <a:gd name="T39" fmla="*/ 39 h 149"/>
                  <a:gd name="T40" fmla="*/ 54 w 95"/>
                  <a:gd name="T41" fmla="*/ 39 h 149"/>
                  <a:gd name="T42" fmla="*/ 63 w 95"/>
                  <a:gd name="T43" fmla="*/ 44 h 149"/>
                  <a:gd name="T44" fmla="*/ 70 w 95"/>
                  <a:gd name="T45" fmla="*/ 48 h 149"/>
                  <a:gd name="T46" fmla="*/ 78 w 95"/>
                  <a:gd name="T47" fmla="*/ 57 h 149"/>
                  <a:gd name="T48" fmla="*/ 18 w 95"/>
                  <a:gd name="T49" fmla="*/ 94 h 149"/>
                  <a:gd name="T50" fmla="*/ 20 w 95"/>
                  <a:gd name="T51" fmla="*/ 111 h 149"/>
                  <a:gd name="T52" fmla="*/ 26 w 95"/>
                  <a:gd name="T53" fmla="*/ 124 h 149"/>
                  <a:gd name="T54" fmla="*/ 34 w 95"/>
                  <a:gd name="T55" fmla="*/ 133 h 149"/>
                  <a:gd name="T56" fmla="*/ 47 w 95"/>
                  <a:gd name="T57" fmla="*/ 134 h 149"/>
                  <a:gd name="T58" fmla="*/ 60 w 95"/>
                  <a:gd name="T59" fmla="*/ 133 h 149"/>
                  <a:gd name="T60" fmla="*/ 69 w 95"/>
                  <a:gd name="T61" fmla="*/ 124 h 149"/>
                  <a:gd name="T62" fmla="*/ 76 w 95"/>
                  <a:gd name="T63" fmla="*/ 111 h 149"/>
                  <a:gd name="T64" fmla="*/ 78 w 95"/>
                  <a:gd name="T65" fmla="*/ 94 h 149"/>
                  <a:gd name="T66" fmla="*/ 76 w 95"/>
                  <a:gd name="T67" fmla="*/ 77 h 149"/>
                  <a:gd name="T68" fmla="*/ 69 w 95"/>
                  <a:gd name="T69" fmla="*/ 64 h 149"/>
                  <a:gd name="T70" fmla="*/ 60 w 95"/>
                  <a:gd name="T71" fmla="*/ 55 h 149"/>
                  <a:gd name="T72" fmla="*/ 47 w 95"/>
                  <a:gd name="T73" fmla="*/ 54 h 149"/>
                  <a:gd name="T74" fmla="*/ 34 w 95"/>
                  <a:gd name="T75" fmla="*/ 55 h 149"/>
                  <a:gd name="T76" fmla="*/ 26 w 95"/>
                  <a:gd name="T77" fmla="*/ 64 h 149"/>
                  <a:gd name="T78" fmla="*/ 20 w 95"/>
                  <a:gd name="T79" fmla="*/ 77 h 149"/>
                  <a:gd name="T80" fmla="*/ 18 w 95"/>
                  <a:gd name="T81" fmla="*/ 9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 extrusionOk="0">
                    <a:moveTo>
                      <a:pt x="78" y="57"/>
                    </a:moveTo>
                    <a:lnTo>
                      <a:pt x="78" y="0"/>
                    </a:lnTo>
                    <a:lnTo>
                      <a:pt x="95" y="0"/>
                    </a:lnTo>
                    <a:lnTo>
                      <a:pt x="95" y="146"/>
                    </a:lnTo>
                    <a:lnTo>
                      <a:pt x="78" y="146"/>
                    </a:lnTo>
                    <a:lnTo>
                      <a:pt x="78" y="130"/>
                    </a:lnTo>
                    <a:lnTo>
                      <a:pt x="70" y="139"/>
                    </a:lnTo>
                    <a:lnTo>
                      <a:pt x="63" y="144"/>
                    </a:lnTo>
                    <a:lnTo>
                      <a:pt x="54" y="149"/>
                    </a:lnTo>
                    <a:lnTo>
                      <a:pt x="43" y="149"/>
                    </a:lnTo>
                    <a:lnTo>
                      <a:pt x="34" y="149"/>
                    </a:lnTo>
                    <a:lnTo>
                      <a:pt x="18" y="140"/>
                    </a:lnTo>
                    <a:lnTo>
                      <a:pt x="13" y="134"/>
                    </a:lnTo>
                    <a:lnTo>
                      <a:pt x="3" y="117"/>
                    </a:lnTo>
                    <a:lnTo>
                      <a:pt x="0" y="94"/>
                    </a:lnTo>
                    <a:lnTo>
                      <a:pt x="3" y="71"/>
                    </a:lnTo>
                    <a:lnTo>
                      <a:pt x="13" y="54"/>
                    </a:lnTo>
                    <a:lnTo>
                      <a:pt x="18" y="46"/>
                    </a:lnTo>
                    <a:lnTo>
                      <a:pt x="34" y="39"/>
                    </a:lnTo>
                    <a:lnTo>
                      <a:pt x="43" y="39"/>
                    </a:lnTo>
                    <a:lnTo>
                      <a:pt x="54" y="39"/>
                    </a:lnTo>
                    <a:lnTo>
                      <a:pt x="63" y="44"/>
                    </a:lnTo>
                    <a:lnTo>
                      <a:pt x="70" y="48"/>
                    </a:lnTo>
                    <a:lnTo>
                      <a:pt x="78" y="57"/>
                    </a:lnTo>
                    <a:close/>
                    <a:moveTo>
                      <a:pt x="18" y="94"/>
                    </a:moveTo>
                    <a:lnTo>
                      <a:pt x="20" y="111"/>
                    </a:lnTo>
                    <a:lnTo>
                      <a:pt x="26" y="124"/>
                    </a:lnTo>
                    <a:lnTo>
                      <a:pt x="34" y="133"/>
                    </a:lnTo>
                    <a:lnTo>
                      <a:pt x="47" y="134"/>
                    </a:lnTo>
                    <a:lnTo>
                      <a:pt x="60" y="133"/>
                    </a:lnTo>
                    <a:lnTo>
                      <a:pt x="69" y="124"/>
                    </a:lnTo>
                    <a:lnTo>
                      <a:pt x="76" y="111"/>
                    </a:lnTo>
                    <a:lnTo>
                      <a:pt x="78" y="94"/>
                    </a:lnTo>
                    <a:lnTo>
                      <a:pt x="76" y="77"/>
                    </a:lnTo>
                    <a:lnTo>
                      <a:pt x="69" y="64"/>
                    </a:lnTo>
                    <a:lnTo>
                      <a:pt x="60" y="55"/>
                    </a:lnTo>
                    <a:lnTo>
                      <a:pt x="47" y="54"/>
                    </a:lnTo>
                    <a:lnTo>
                      <a:pt x="34" y="55"/>
                    </a:lnTo>
                    <a:lnTo>
                      <a:pt x="26" y="64"/>
                    </a:lnTo>
                    <a:lnTo>
                      <a:pt x="20" y="77"/>
                    </a:lnTo>
                    <a:lnTo>
                      <a:pt x="18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57" name="Freeform 359"/>
              <p:cNvSpPr>
                <a:spLocks noEditPoints="1"/>
              </p:cNvSpPr>
              <p:nvPr/>
            </p:nvSpPr>
            <p:spPr bwMode="auto">
              <a:xfrm>
                <a:off x="4227" y="1506"/>
                <a:ext cx="33" cy="37"/>
              </a:xfrm>
              <a:custGeom>
                <a:avLst/>
                <a:gdLst>
                  <a:gd name="T0" fmla="*/ 48 w 97"/>
                  <a:gd name="T1" fmla="*/ 15 h 110"/>
                  <a:gd name="T2" fmla="*/ 36 w 97"/>
                  <a:gd name="T3" fmla="*/ 16 h 110"/>
                  <a:gd name="T4" fmla="*/ 26 w 97"/>
                  <a:gd name="T5" fmla="*/ 25 h 110"/>
                  <a:gd name="T6" fmla="*/ 20 w 97"/>
                  <a:gd name="T7" fmla="*/ 38 h 110"/>
                  <a:gd name="T8" fmla="*/ 19 w 97"/>
                  <a:gd name="T9" fmla="*/ 55 h 110"/>
                  <a:gd name="T10" fmla="*/ 20 w 97"/>
                  <a:gd name="T11" fmla="*/ 72 h 110"/>
                  <a:gd name="T12" fmla="*/ 26 w 97"/>
                  <a:gd name="T13" fmla="*/ 85 h 110"/>
                  <a:gd name="T14" fmla="*/ 35 w 97"/>
                  <a:gd name="T15" fmla="*/ 94 h 110"/>
                  <a:gd name="T16" fmla="*/ 48 w 97"/>
                  <a:gd name="T17" fmla="*/ 95 h 110"/>
                  <a:gd name="T18" fmla="*/ 61 w 97"/>
                  <a:gd name="T19" fmla="*/ 94 h 110"/>
                  <a:gd name="T20" fmla="*/ 71 w 97"/>
                  <a:gd name="T21" fmla="*/ 84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5 h 110"/>
                  <a:gd name="T30" fmla="*/ 61 w 97"/>
                  <a:gd name="T31" fmla="*/ 16 h 110"/>
                  <a:gd name="T32" fmla="*/ 48 w 97"/>
                  <a:gd name="T33" fmla="*/ 15 h 110"/>
                  <a:gd name="T34" fmla="*/ 48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8 w 97"/>
                  <a:gd name="T59" fmla="*/ 110 h 110"/>
                  <a:gd name="T60" fmla="*/ 38 w 97"/>
                  <a:gd name="T61" fmla="*/ 110 h 110"/>
                  <a:gd name="T62" fmla="*/ 20 w 97"/>
                  <a:gd name="T63" fmla="*/ 102 h 110"/>
                  <a:gd name="T64" fmla="*/ 13 w 97"/>
                  <a:gd name="T65" fmla="*/ 95 h 110"/>
                  <a:gd name="T66" fmla="*/ 7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7 w 97"/>
                  <a:gd name="T75" fmla="*/ 22 h 110"/>
                  <a:gd name="T76" fmla="*/ 13 w 97"/>
                  <a:gd name="T77" fmla="*/ 15 h 110"/>
                  <a:gd name="T78" fmla="*/ 20 w 97"/>
                  <a:gd name="T79" fmla="*/ 7 h 110"/>
                  <a:gd name="T80" fmla="*/ 38 w 97"/>
                  <a:gd name="T81" fmla="*/ 0 h 110"/>
                  <a:gd name="T82" fmla="*/ 48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 extrusionOk="0">
                    <a:moveTo>
                      <a:pt x="48" y="15"/>
                    </a:moveTo>
                    <a:lnTo>
                      <a:pt x="36" y="16"/>
                    </a:lnTo>
                    <a:lnTo>
                      <a:pt x="26" y="25"/>
                    </a:lnTo>
                    <a:lnTo>
                      <a:pt x="20" y="38"/>
                    </a:lnTo>
                    <a:lnTo>
                      <a:pt x="19" y="55"/>
                    </a:lnTo>
                    <a:lnTo>
                      <a:pt x="20" y="72"/>
                    </a:lnTo>
                    <a:lnTo>
                      <a:pt x="26" y="85"/>
                    </a:lnTo>
                    <a:lnTo>
                      <a:pt x="35" y="94"/>
                    </a:lnTo>
                    <a:lnTo>
                      <a:pt x="48" y="95"/>
                    </a:lnTo>
                    <a:lnTo>
                      <a:pt x="61" y="94"/>
                    </a:lnTo>
                    <a:lnTo>
                      <a:pt x="71" y="84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5"/>
                    </a:lnTo>
                    <a:lnTo>
                      <a:pt x="61" y="16"/>
                    </a:lnTo>
                    <a:lnTo>
                      <a:pt x="48" y="15"/>
                    </a:lnTo>
                    <a:close/>
                    <a:moveTo>
                      <a:pt x="48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8" y="110"/>
                    </a:lnTo>
                    <a:lnTo>
                      <a:pt x="38" y="110"/>
                    </a:lnTo>
                    <a:lnTo>
                      <a:pt x="20" y="102"/>
                    </a:lnTo>
                    <a:lnTo>
                      <a:pt x="13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7" y="22"/>
                    </a:lnTo>
                    <a:lnTo>
                      <a:pt x="13" y="15"/>
                    </a:lnTo>
                    <a:lnTo>
                      <a:pt x="20" y="7"/>
                    </a:lnTo>
                    <a:lnTo>
                      <a:pt x="3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58" name="Freeform 360"/>
              <p:cNvSpPr/>
              <p:nvPr/>
            </p:nvSpPr>
            <p:spPr bwMode="auto">
              <a:xfrm>
                <a:off x="4269" y="1506"/>
                <a:ext cx="51" cy="36"/>
              </a:xfrm>
              <a:custGeom>
                <a:avLst/>
                <a:gdLst>
                  <a:gd name="T0" fmla="*/ 82 w 154"/>
                  <a:gd name="T1" fmla="*/ 22 h 107"/>
                  <a:gd name="T2" fmla="*/ 90 w 154"/>
                  <a:gd name="T3" fmla="*/ 12 h 107"/>
                  <a:gd name="T4" fmla="*/ 98 w 154"/>
                  <a:gd name="T5" fmla="*/ 5 h 107"/>
                  <a:gd name="T6" fmla="*/ 108 w 154"/>
                  <a:gd name="T7" fmla="*/ 0 h 107"/>
                  <a:gd name="T8" fmla="*/ 120 w 154"/>
                  <a:gd name="T9" fmla="*/ 0 h 107"/>
                  <a:gd name="T10" fmla="*/ 134 w 154"/>
                  <a:gd name="T11" fmla="*/ 2 h 107"/>
                  <a:gd name="T12" fmla="*/ 146 w 154"/>
                  <a:gd name="T13" fmla="*/ 12 h 107"/>
                  <a:gd name="T14" fmla="*/ 153 w 154"/>
                  <a:gd name="T15" fmla="*/ 25 h 107"/>
                  <a:gd name="T16" fmla="*/ 154 w 154"/>
                  <a:gd name="T17" fmla="*/ 43 h 107"/>
                  <a:gd name="T18" fmla="*/ 154 w 154"/>
                  <a:gd name="T19" fmla="*/ 107 h 107"/>
                  <a:gd name="T20" fmla="*/ 137 w 154"/>
                  <a:gd name="T21" fmla="*/ 107 h 107"/>
                  <a:gd name="T22" fmla="*/ 137 w 154"/>
                  <a:gd name="T23" fmla="*/ 45 h 107"/>
                  <a:gd name="T24" fmla="*/ 136 w 154"/>
                  <a:gd name="T25" fmla="*/ 30 h 107"/>
                  <a:gd name="T26" fmla="*/ 131 w 154"/>
                  <a:gd name="T27" fmla="*/ 22 h 107"/>
                  <a:gd name="T28" fmla="*/ 126 w 154"/>
                  <a:gd name="T29" fmla="*/ 16 h 107"/>
                  <a:gd name="T30" fmla="*/ 115 w 154"/>
                  <a:gd name="T31" fmla="*/ 15 h 107"/>
                  <a:gd name="T32" fmla="*/ 103 w 154"/>
                  <a:gd name="T33" fmla="*/ 16 h 107"/>
                  <a:gd name="T34" fmla="*/ 94 w 154"/>
                  <a:gd name="T35" fmla="*/ 23 h 107"/>
                  <a:gd name="T36" fmla="*/ 87 w 154"/>
                  <a:gd name="T37" fmla="*/ 33 h 107"/>
                  <a:gd name="T38" fmla="*/ 87 w 154"/>
                  <a:gd name="T39" fmla="*/ 48 h 107"/>
                  <a:gd name="T40" fmla="*/ 87 w 154"/>
                  <a:gd name="T41" fmla="*/ 107 h 107"/>
                  <a:gd name="T42" fmla="*/ 68 w 154"/>
                  <a:gd name="T43" fmla="*/ 107 h 107"/>
                  <a:gd name="T44" fmla="*/ 68 w 154"/>
                  <a:gd name="T45" fmla="*/ 45 h 107"/>
                  <a:gd name="T46" fmla="*/ 68 w 154"/>
                  <a:gd name="T47" fmla="*/ 30 h 107"/>
                  <a:gd name="T48" fmla="*/ 64 w 154"/>
                  <a:gd name="T49" fmla="*/ 22 h 107"/>
                  <a:gd name="T50" fmla="*/ 56 w 154"/>
                  <a:gd name="T51" fmla="*/ 16 h 107"/>
                  <a:gd name="T52" fmla="*/ 46 w 154"/>
                  <a:gd name="T53" fmla="*/ 15 h 107"/>
                  <a:gd name="T54" fmla="*/ 35 w 154"/>
                  <a:gd name="T55" fmla="*/ 16 h 107"/>
                  <a:gd name="T56" fmla="*/ 26 w 154"/>
                  <a:gd name="T57" fmla="*/ 23 h 107"/>
                  <a:gd name="T58" fmla="*/ 19 w 154"/>
                  <a:gd name="T59" fmla="*/ 33 h 107"/>
                  <a:gd name="T60" fmla="*/ 17 w 154"/>
                  <a:gd name="T61" fmla="*/ 48 h 107"/>
                  <a:gd name="T62" fmla="*/ 17 w 154"/>
                  <a:gd name="T63" fmla="*/ 107 h 107"/>
                  <a:gd name="T64" fmla="*/ 0 w 154"/>
                  <a:gd name="T65" fmla="*/ 107 h 107"/>
                  <a:gd name="T66" fmla="*/ 0 w 154"/>
                  <a:gd name="T67" fmla="*/ 2 h 107"/>
                  <a:gd name="T68" fmla="*/ 17 w 154"/>
                  <a:gd name="T69" fmla="*/ 2 h 107"/>
                  <a:gd name="T70" fmla="*/ 17 w 154"/>
                  <a:gd name="T71" fmla="*/ 19 h 107"/>
                  <a:gd name="T72" fmla="*/ 25 w 154"/>
                  <a:gd name="T73" fmla="*/ 10 h 107"/>
                  <a:gd name="T74" fmla="*/ 32 w 154"/>
                  <a:gd name="T75" fmla="*/ 5 h 107"/>
                  <a:gd name="T76" fmla="*/ 41 w 154"/>
                  <a:gd name="T77" fmla="*/ 0 h 107"/>
                  <a:gd name="T78" fmla="*/ 52 w 154"/>
                  <a:gd name="T79" fmla="*/ 0 h 107"/>
                  <a:gd name="T80" fmla="*/ 62 w 154"/>
                  <a:gd name="T81" fmla="*/ 0 h 107"/>
                  <a:gd name="T82" fmla="*/ 71 w 154"/>
                  <a:gd name="T83" fmla="*/ 6 h 107"/>
                  <a:gd name="T84" fmla="*/ 78 w 154"/>
                  <a:gd name="T85" fmla="*/ 12 h 107"/>
                  <a:gd name="T86" fmla="*/ 82 w 154"/>
                  <a:gd name="T87" fmla="*/ 2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7" extrusionOk="0">
                    <a:moveTo>
                      <a:pt x="82" y="22"/>
                    </a:moveTo>
                    <a:lnTo>
                      <a:pt x="90" y="12"/>
                    </a:lnTo>
                    <a:lnTo>
                      <a:pt x="98" y="5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2"/>
                    </a:lnTo>
                    <a:lnTo>
                      <a:pt x="146" y="12"/>
                    </a:lnTo>
                    <a:lnTo>
                      <a:pt x="153" y="25"/>
                    </a:lnTo>
                    <a:lnTo>
                      <a:pt x="154" y="43"/>
                    </a:lnTo>
                    <a:lnTo>
                      <a:pt x="154" y="107"/>
                    </a:lnTo>
                    <a:lnTo>
                      <a:pt x="137" y="107"/>
                    </a:lnTo>
                    <a:lnTo>
                      <a:pt x="137" y="45"/>
                    </a:lnTo>
                    <a:lnTo>
                      <a:pt x="136" y="30"/>
                    </a:lnTo>
                    <a:lnTo>
                      <a:pt x="131" y="22"/>
                    </a:lnTo>
                    <a:lnTo>
                      <a:pt x="126" y="16"/>
                    </a:lnTo>
                    <a:lnTo>
                      <a:pt x="115" y="15"/>
                    </a:lnTo>
                    <a:lnTo>
                      <a:pt x="103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7" y="48"/>
                    </a:lnTo>
                    <a:lnTo>
                      <a:pt x="87" y="107"/>
                    </a:lnTo>
                    <a:lnTo>
                      <a:pt x="68" y="107"/>
                    </a:lnTo>
                    <a:lnTo>
                      <a:pt x="68" y="45"/>
                    </a:lnTo>
                    <a:lnTo>
                      <a:pt x="68" y="30"/>
                    </a:lnTo>
                    <a:lnTo>
                      <a:pt x="64" y="22"/>
                    </a:lnTo>
                    <a:lnTo>
                      <a:pt x="56" y="16"/>
                    </a:lnTo>
                    <a:lnTo>
                      <a:pt x="46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6"/>
                    </a:lnTo>
                    <a:lnTo>
                      <a:pt x="78" y="12"/>
                    </a:lnTo>
                    <a:lnTo>
                      <a:pt x="82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59" name="Freeform 361"/>
              <p:cNvSpPr>
                <a:spLocks noEditPoints="1"/>
              </p:cNvSpPr>
              <p:nvPr/>
            </p:nvSpPr>
            <p:spPr bwMode="auto">
              <a:xfrm>
                <a:off x="4329" y="1506"/>
                <a:ext cx="30" cy="37"/>
              </a:xfrm>
              <a:custGeom>
                <a:avLst/>
                <a:gdLst>
                  <a:gd name="T0" fmla="*/ 55 w 89"/>
                  <a:gd name="T1" fmla="*/ 55 h 110"/>
                  <a:gd name="T2" fmla="*/ 36 w 89"/>
                  <a:gd name="T3" fmla="*/ 55 h 110"/>
                  <a:gd name="T4" fmla="*/ 26 w 89"/>
                  <a:gd name="T5" fmla="*/ 59 h 110"/>
                  <a:gd name="T6" fmla="*/ 19 w 89"/>
                  <a:gd name="T7" fmla="*/ 65 h 110"/>
                  <a:gd name="T8" fmla="*/ 17 w 89"/>
                  <a:gd name="T9" fmla="*/ 75 h 110"/>
                  <a:gd name="T10" fmla="*/ 19 w 89"/>
                  <a:gd name="T11" fmla="*/ 84 h 110"/>
                  <a:gd name="T12" fmla="*/ 23 w 89"/>
                  <a:gd name="T13" fmla="*/ 90 h 110"/>
                  <a:gd name="T14" fmla="*/ 30 w 89"/>
                  <a:gd name="T15" fmla="*/ 95 h 110"/>
                  <a:gd name="T16" fmla="*/ 40 w 89"/>
                  <a:gd name="T17" fmla="*/ 95 h 110"/>
                  <a:gd name="T18" fmla="*/ 53 w 89"/>
                  <a:gd name="T19" fmla="*/ 94 h 110"/>
                  <a:gd name="T20" fmla="*/ 63 w 89"/>
                  <a:gd name="T21" fmla="*/ 85 h 110"/>
                  <a:gd name="T22" fmla="*/ 70 w 89"/>
                  <a:gd name="T23" fmla="*/ 74 h 110"/>
                  <a:gd name="T24" fmla="*/ 72 w 89"/>
                  <a:gd name="T25" fmla="*/ 58 h 110"/>
                  <a:gd name="T26" fmla="*/ 72 w 89"/>
                  <a:gd name="T27" fmla="*/ 55 h 110"/>
                  <a:gd name="T28" fmla="*/ 55 w 89"/>
                  <a:gd name="T29" fmla="*/ 55 h 110"/>
                  <a:gd name="T30" fmla="*/ 89 w 89"/>
                  <a:gd name="T31" fmla="*/ 48 h 110"/>
                  <a:gd name="T32" fmla="*/ 89 w 89"/>
                  <a:gd name="T33" fmla="*/ 107 h 110"/>
                  <a:gd name="T34" fmla="*/ 72 w 89"/>
                  <a:gd name="T35" fmla="*/ 107 h 110"/>
                  <a:gd name="T36" fmla="*/ 72 w 89"/>
                  <a:gd name="T37" fmla="*/ 91 h 110"/>
                  <a:gd name="T38" fmla="*/ 65 w 89"/>
                  <a:gd name="T39" fmla="*/ 100 h 110"/>
                  <a:gd name="T40" fmla="*/ 56 w 89"/>
                  <a:gd name="T41" fmla="*/ 105 h 110"/>
                  <a:gd name="T42" fmla="*/ 47 w 89"/>
                  <a:gd name="T43" fmla="*/ 110 h 110"/>
                  <a:gd name="T44" fmla="*/ 36 w 89"/>
                  <a:gd name="T45" fmla="*/ 110 h 110"/>
                  <a:gd name="T46" fmla="*/ 20 w 89"/>
                  <a:gd name="T47" fmla="*/ 108 h 110"/>
                  <a:gd name="T48" fmla="*/ 10 w 89"/>
                  <a:gd name="T49" fmla="*/ 101 h 110"/>
                  <a:gd name="T50" fmla="*/ 1 w 89"/>
                  <a:gd name="T51" fmla="*/ 91 h 110"/>
                  <a:gd name="T52" fmla="*/ 0 w 89"/>
                  <a:gd name="T53" fmla="*/ 77 h 110"/>
                  <a:gd name="T54" fmla="*/ 1 w 89"/>
                  <a:gd name="T55" fmla="*/ 61 h 110"/>
                  <a:gd name="T56" fmla="*/ 11 w 89"/>
                  <a:gd name="T57" fmla="*/ 49 h 110"/>
                  <a:gd name="T58" fmla="*/ 26 w 89"/>
                  <a:gd name="T59" fmla="*/ 42 h 110"/>
                  <a:gd name="T60" fmla="*/ 47 w 89"/>
                  <a:gd name="T61" fmla="*/ 41 h 110"/>
                  <a:gd name="T62" fmla="*/ 72 w 89"/>
                  <a:gd name="T63" fmla="*/ 41 h 110"/>
                  <a:gd name="T64" fmla="*/ 72 w 89"/>
                  <a:gd name="T65" fmla="*/ 39 h 110"/>
                  <a:gd name="T66" fmla="*/ 70 w 89"/>
                  <a:gd name="T67" fmla="*/ 28 h 110"/>
                  <a:gd name="T68" fmla="*/ 63 w 89"/>
                  <a:gd name="T69" fmla="*/ 20 h 110"/>
                  <a:gd name="T70" fmla="*/ 55 w 89"/>
                  <a:gd name="T71" fmla="*/ 16 h 110"/>
                  <a:gd name="T72" fmla="*/ 42 w 89"/>
                  <a:gd name="T73" fmla="*/ 15 h 110"/>
                  <a:gd name="T74" fmla="*/ 33 w 89"/>
                  <a:gd name="T75" fmla="*/ 15 h 110"/>
                  <a:gd name="T76" fmla="*/ 24 w 89"/>
                  <a:gd name="T77" fmla="*/ 16 h 110"/>
                  <a:gd name="T78" fmla="*/ 16 w 89"/>
                  <a:gd name="T79" fmla="*/ 19 h 110"/>
                  <a:gd name="T80" fmla="*/ 7 w 89"/>
                  <a:gd name="T81" fmla="*/ 23 h 110"/>
                  <a:gd name="T82" fmla="*/ 7 w 89"/>
                  <a:gd name="T83" fmla="*/ 7 h 110"/>
                  <a:gd name="T84" fmla="*/ 17 w 89"/>
                  <a:gd name="T85" fmla="*/ 3 h 110"/>
                  <a:gd name="T86" fmla="*/ 26 w 89"/>
                  <a:gd name="T87" fmla="*/ 2 h 110"/>
                  <a:gd name="T88" fmla="*/ 34 w 89"/>
                  <a:gd name="T89" fmla="*/ 0 h 110"/>
                  <a:gd name="T90" fmla="*/ 43 w 89"/>
                  <a:gd name="T91" fmla="*/ 0 h 110"/>
                  <a:gd name="T92" fmla="*/ 55 w 89"/>
                  <a:gd name="T93" fmla="*/ 0 h 110"/>
                  <a:gd name="T94" fmla="*/ 72 w 89"/>
                  <a:gd name="T95" fmla="*/ 6 h 110"/>
                  <a:gd name="T96" fmla="*/ 78 w 89"/>
                  <a:gd name="T97" fmla="*/ 12 h 110"/>
                  <a:gd name="T98" fmla="*/ 86 w 89"/>
                  <a:gd name="T99" fmla="*/ 25 h 110"/>
                  <a:gd name="T100" fmla="*/ 89 w 89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9" h="110" extrusionOk="0">
                    <a:moveTo>
                      <a:pt x="55" y="55"/>
                    </a:moveTo>
                    <a:lnTo>
                      <a:pt x="36" y="55"/>
                    </a:lnTo>
                    <a:lnTo>
                      <a:pt x="26" y="59"/>
                    </a:lnTo>
                    <a:lnTo>
                      <a:pt x="19" y="65"/>
                    </a:lnTo>
                    <a:lnTo>
                      <a:pt x="17" y="75"/>
                    </a:lnTo>
                    <a:lnTo>
                      <a:pt x="19" y="84"/>
                    </a:lnTo>
                    <a:lnTo>
                      <a:pt x="23" y="90"/>
                    </a:lnTo>
                    <a:lnTo>
                      <a:pt x="30" y="95"/>
                    </a:lnTo>
                    <a:lnTo>
                      <a:pt x="40" y="95"/>
                    </a:lnTo>
                    <a:lnTo>
                      <a:pt x="53" y="94"/>
                    </a:lnTo>
                    <a:lnTo>
                      <a:pt x="63" y="85"/>
                    </a:lnTo>
                    <a:lnTo>
                      <a:pt x="70" y="74"/>
                    </a:lnTo>
                    <a:lnTo>
                      <a:pt x="72" y="58"/>
                    </a:lnTo>
                    <a:lnTo>
                      <a:pt x="72" y="55"/>
                    </a:lnTo>
                    <a:lnTo>
                      <a:pt x="55" y="55"/>
                    </a:lnTo>
                    <a:close/>
                    <a:moveTo>
                      <a:pt x="89" y="48"/>
                    </a:moveTo>
                    <a:lnTo>
                      <a:pt x="89" y="107"/>
                    </a:lnTo>
                    <a:lnTo>
                      <a:pt x="72" y="107"/>
                    </a:lnTo>
                    <a:lnTo>
                      <a:pt x="72" y="91"/>
                    </a:lnTo>
                    <a:lnTo>
                      <a:pt x="65" y="100"/>
                    </a:lnTo>
                    <a:lnTo>
                      <a:pt x="56" y="105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20" y="108"/>
                    </a:lnTo>
                    <a:lnTo>
                      <a:pt x="10" y="101"/>
                    </a:lnTo>
                    <a:lnTo>
                      <a:pt x="1" y="91"/>
                    </a:lnTo>
                    <a:lnTo>
                      <a:pt x="0" y="77"/>
                    </a:lnTo>
                    <a:lnTo>
                      <a:pt x="1" y="61"/>
                    </a:lnTo>
                    <a:lnTo>
                      <a:pt x="11" y="49"/>
                    </a:lnTo>
                    <a:lnTo>
                      <a:pt x="26" y="42"/>
                    </a:lnTo>
                    <a:lnTo>
                      <a:pt x="47" y="41"/>
                    </a:lnTo>
                    <a:lnTo>
                      <a:pt x="72" y="41"/>
                    </a:lnTo>
                    <a:lnTo>
                      <a:pt x="72" y="39"/>
                    </a:lnTo>
                    <a:lnTo>
                      <a:pt x="70" y="28"/>
                    </a:lnTo>
                    <a:lnTo>
                      <a:pt x="63" y="20"/>
                    </a:lnTo>
                    <a:lnTo>
                      <a:pt x="55" y="16"/>
                    </a:lnTo>
                    <a:lnTo>
                      <a:pt x="42" y="15"/>
                    </a:lnTo>
                    <a:lnTo>
                      <a:pt x="33" y="15"/>
                    </a:lnTo>
                    <a:lnTo>
                      <a:pt x="24" y="16"/>
                    </a:lnTo>
                    <a:lnTo>
                      <a:pt x="16" y="19"/>
                    </a:lnTo>
                    <a:lnTo>
                      <a:pt x="7" y="23"/>
                    </a:lnTo>
                    <a:lnTo>
                      <a:pt x="7" y="7"/>
                    </a:lnTo>
                    <a:lnTo>
                      <a:pt x="17" y="3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55" y="0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6" y="25"/>
                    </a:lnTo>
                    <a:lnTo>
                      <a:pt x="89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0" name="Freeform 362"/>
              <p:cNvSpPr>
                <a:spLocks noEditPoints="1"/>
              </p:cNvSpPr>
              <p:nvPr/>
            </p:nvSpPr>
            <p:spPr bwMode="auto">
              <a:xfrm>
                <a:off x="4371" y="1493"/>
                <a:ext cx="5" cy="49"/>
              </a:xfrm>
              <a:custGeom>
                <a:avLst/>
                <a:gdLst>
                  <a:gd name="T0" fmla="*/ 0 w 17"/>
                  <a:gd name="T1" fmla="*/ 41 h 146"/>
                  <a:gd name="T2" fmla="*/ 17 w 17"/>
                  <a:gd name="T3" fmla="*/ 41 h 146"/>
                  <a:gd name="T4" fmla="*/ 17 w 17"/>
                  <a:gd name="T5" fmla="*/ 146 h 146"/>
                  <a:gd name="T6" fmla="*/ 0 w 17"/>
                  <a:gd name="T7" fmla="*/ 146 h 146"/>
                  <a:gd name="T8" fmla="*/ 0 w 17"/>
                  <a:gd name="T9" fmla="*/ 41 h 146"/>
                  <a:gd name="T10" fmla="*/ 0 w 17"/>
                  <a:gd name="T11" fmla="*/ 0 h 146"/>
                  <a:gd name="T12" fmla="*/ 17 w 17"/>
                  <a:gd name="T13" fmla="*/ 0 h 146"/>
                  <a:gd name="T14" fmla="*/ 17 w 17"/>
                  <a:gd name="T15" fmla="*/ 22 h 146"/>
                  <a:gd name="T16" fmla="*/ 0 w 17"/>
                  <a:gd name="T17" fmla="*/ 22 h 146"/>
                  <a:gd name="T18" fmla="*/ 0 w 17"/>
                  <a:gd name="T1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6" extrusionOk="0">
                    <a:moveTo>
                      <a:pt x="0" y="41"/>
                    </a:moveTo>
                    <a:lnTo>
                      <a:pt x="17" y="41"/>
                    </a:lnTo>
                    <a:lnTo>
                      <a:pt x="17" y="146"/>
                    </a:lnTo>
                    <a:lnTo>
                      <a:pt x="0" y="146"/>
                    </a:lnTo>
                    <a:lnTo>
                      <a:pt x="0" y="41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1" name="Freeform 363"/>
              <p:cNvSpPr/>
              <p:nvPr/>
            </p:nvSpPr>
            <p:spPr bwMode="auto">
              <a:xfrm>
                <a:off x="4388" y="1506"/>
                <a:ext cx="30" cy="36"/>
              </a:xfrm>
              <a:custGeom>
                <a:avLst/>
                <a:gdLst>
                  <a:gd name="T0" fmla="*/ 88 w 88"/>
                  <a:gd name="T1" fmla="*/ 43 h 107"/>
                  <a:gd name="T2" fmla="*/ 88 w 88"/>
                  <a:gd name="T3" fmla="*/ 107 h 107"/>
                  <a:gd name="T4" fmla="*/ 71 w 88"/>
                  <a:gd name="T5" fmla="*/ 107 h 107"/>
                  <a:gd name="T6" fmla="*/ 71 w 88"/>
                  <a:gd name="T7" fmla="*/ 45 h 107"/>
                  <a:gd name="T8" fmla="*/ 69 w 88"/>
                  <a:gd name="T9" fmla="*/ 30 h 107"/>
                  <a:gd name="T10" fmla="*/ 65 w 88"/>
                  <a:gd name="T11" fmla="*/ 22 h 107"/>
                  <a:gd name="T12" fmla="*/ 58 w 88"/>
                  <a:gd name="T13" fmla="*/ 16 h 107"/>
                  <a:gd name="T14" fmla="*/ 48 w 88"/>
                  <a:gd name="T15" fmla="*/ 15 h 107"/>
                  <a:gd name="T16" fmla="*/ 35 w 88"/>
                  <a:gd name="T17" fmla="*/ 16 h 107"/>
                  <a:gd name="T18" fmla="*/ 26 w 88"/>
                  <a:gd name="T19" fmla="*/ 23 h 107"/>
                  <a:gd name="T20" fmla="*/ 19 w 88"/>
                  <a:gd name="T21" fmla="*/ 33 h 107"/>
                  <a:gd name="T22" fmla="*/ 17 w 88"/>
                  <a:gd name="T23" fmla="*/ 48 h 107"/>
                  <a:gd name="T24" fmla="*/ 17 w 88"/>
                  <a:gd name="T25" fmla="*/ 107 h 107"/>
                  <a:gd name="T26" fmla="*/ 0 w 88"/>
                  <a:gd name="T27" fmla="*/ 107 h 107"/>
                  <a:gd name="T28" fmla="*/ 0 w 88"/>
                  <a:gd name="T29" fmla="*/ 2 h 107"/>
                  <a:gd name="T30" fmla="*/ 17 w 88"/>
                  <a:gd name="T31" fmla="*/ 2 h 107"/>
                  <a:gd name="T32" fmla="*/ 17 w 88"/>
                  <a:gd name="T33" fmla="*/ 19 h 107"/>
                  <a:gd name="T34" fmla="*/ 25 w 88"/>
                  <a:gd name="T35" fmla="*/ 10 h 107"/>
                  <a:gd name="T36" fmla="*/ 32 w 88"/>
                  <a:gd name="T37" fmla="*/ 5 h 107"/>
                  <a:gd name="T38" fmla="*/ 40 w 88"/>
                  <a:gd name="T39" fmla="*/ 0 h 107"/>
                  <a:gd name="T40" fmla="*/ 52 w 88"/>
                  <a:gd name="T41" fmla="*/ 0 h 107"/>
                  <a:gd name="T42" fmla="*/ 68 w 88"/>
                  <a:gd name="T43" fmla="*/ 2 h 107"/>
                  <a:gd name="T44" fmla="*/ 79 w 88"/>
                  <a:gd name="T45" fmla="*/ 10 h 107"/>
                  <a:gd name="T46" fmla="*/ 87 w 88"/>
                  <a:gd name="T47" fmla="*/ 23 h 107"/>
                  <a:gd name="T48" fmla="*/ 88 w 88"/>
                  <a:gd name="T49" fmla="*/ 4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7" extrusionOk="0">
                    <a:moveTo>
                      <a:pt x="88" y="43"/>
                    </a:moveTo>
                    <a:lnTo>
                      <a:pt x="88" y="107"/>
                    </a:lnTo>
                    <a:lnTo>
                      <a:pt x="71" y="107"/>
                    </a:lnTo>
                    <a:lnTo>
                      <a:pt x="71" y="45"/>
                    </a:lnTo>
                    <a:lnTo>
                      <a:pt x="69" y="30"/>
                    </a:lnTo>
                    <a:lnTo>
                      <a:pt x="65" y="22"/>
                    </a:lnTo>
                    <a:lnTo>
                      <a:pt x="58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7"/>
                    </a:lnTo>
                    <a:lnTo>
                      <a:pt x="0" y="107"/>
                    </a:lnTo>
                    <a:lnTo>
                      <a:pt x="0" y="2"/>
                    </a:lnTo>
                    <a:lnTo>
                      <a:pt x="17" y="2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2" y="5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8" y="2"/>
                    </a:lnTo>
                    <a:lnTo>
                      <a:pt x="79" y="10"/>
                    </a:lnTo>
                    <a:lnTo>
                      <a:pt x="87" y="23"/>
                    </a:lnTo>
                    <a:lnTo>
                      <a:pt x="88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2" name="Freeform 364"/>
              <p:cNvSpPr/>
              <p:nvPr/>
            </p:nvSpPr>
            <p:spPr bwMode="auto">
              <a:xfrm>
                <a:off x="3769" y="1586"/>
                <a:ext cx="27" cy="37"/>
              </a:xfrm>
              <a:custGeom>
                <a:avLst/>
                <a:gdLst>
                  <a:gd name="T0" fmla="*/ 75 w 81"/>
                  <a:gd name="T1" fmla="*/ 6 h 111"/>
                  <a:gd name="T2" fmla="*/ 75 w 81"/>
                  <a:gd name="T3" fmla="*/ 22 h 111"/>
                  <a:gd name="T4" fmla="*/ 68 w 81"/>
                  <a:gd name="T5" fmla="*/ 19 h 111"/>
                  <a:gd name="T6" fmla="*/ 59 w 81"/>
                  <a:gd name="T7" fmla="*/ 18 h 111"/>
                  <a:gd name="T8" fmla="*/ 52 w 81"/>
                  <a:gd name="T9" fmla="*/ 16 h 111"/>
                  <a:gd name="T10" fmla="*/ 43 w 81"/>
                  <a:gd name="T11" fmla="*/ 15 h 111"/>
                  <a:gd name="T12" fmla="*/ 32 w 81"/>
                  <a:gd name="T13" fmla="*/ 16 h 111"/>
                  <a:gd name="T14" fmla="*/ 25 w 81"/>
                  <a:gd name="T15" fmla="*/ 19 h 111"/>
                  <a:gd name="T16" fmla="*/ 19 w 81"/>
                  <a:gd name="T17" fmla="*/ 23 h 111"/>
                  <a:gd name="T18" fmla="*/ 17 w 81"/>
                  <a:gd name="T19" fmla="*/ 31 h 111"/>
                  <a:gd name="T20" fmla="*/ 19 w 81"/>
                  <a:gd name="T21" fmla="*/ 36 h 111"/>
                  <a:gd name="T22" fmla="*/ 22 w 81"/>
                  <a:gd name="T23" fmla="*/ 41 h 111"/>
                  <a:gd name="T24" fmla="*/ 29 w 81"/>
                  <a:gd name="T25" fmla="*/ 44 h 111"/>
                  <a:gd name="T26" fmla="*/ 41 w 81"/>
                  <a:gd name="T27" fmla="*/ 46 h 111"/>
                  <a:gd name="T28" fmla="*/ 46 w 81"/>
                  <a:gd name="T29" fmla="*/ 48 h 111"/>
                  <a:gd name="T30" fmla="*/ 64 w 81"/>
                  <a:gd name="T31" fmla="*/ 52 h 111"/>
                  <a:gd name="T32" fmla="*/ 72 w 81"/>
                  <a:gd name="T33" fmla="*/ 59 h 111"/>
                  <a:gd name="T34" fmla="*/ 79 w 81"/>
                  <a:gd name="T35" fmla="*/ 68 h 111"/>
                  <a:gd name="T36" fmla="*/ 81 w 81"/>
                  <a:gd name="T37" fmla="*/ 80 h 111"/>
                  <a:gd name="T38" fmla="*/ 78 w 81"/>
                  <a:gd name="T39" fmla="*/ 92 h 111"/>
                  <a:gd name="T40" fmla="*/ 69 w 81"/>
                  <a:gd name="T41" fmla="*/ 103 h 111"/>
                  <a:gd name="T42" fmla="*/ 56 w 81"/>
                  <a:gd name="T43" fmla="*/ 110 h 111"/>
                  <a:gd name="T44" fmla="*/ 38 w 81"/>
                  <a:gd name="T45" fmla="*/ 111 h 111"/>
                  <a:gd name="T46" fmla="*/ 29 w 81"/>
                  <a:gd name="T47" fmla="*/ 111 h 111"/>
                  <a:gd name="T48" fmla="*/ 19 w 81"/>
                  <a:gd name="T49" fmla="*/ 110 h 111"/>
                  <a:gd name="T50" fmla="*/ 10 w 81"/>
                  <a:gd name="T51" fmla="*/ 107 h 111"/>
                  <a:gd name="T52" fmla="*/ 0 w 81"/>
                  <a:gd name="T53" fmla="*/ 104 h 111"/>
                  <a:gd name="T54" fmla="*/ 0 w 81"/>
                  <a:gd name="T55" fmla="*/ 87 h 111"/>
                  <a:gd name="T56" fmla="*/ 10 w 81"/>
                  <a:gd name="T57" fmla="*/ 91 h 111"/>
                  <a:gd name="T58" fmla="*/ 19 w 81"/>
                  <a:gd name="T59" fmla="*/ 94 h 111"/>
                  <a:gd name="T60" fmla="*/ 28 w 81"/>
                  <a:gd name="T61" fmla="*/ 97 h 111"/>
                  <a:gd name="T62" fmla="*/ 38 w 81"/>
                  <a:gd name="T63" fmla="*/ 97 h 111"/>
                  <a:gd name="T64" fmla="*/ 49 w 81"/>
                  <a:gd name="T65" fmla="*/ 95 h 111"/>
                  <a:gd name="T66" fmla="*/ 56 w 81"/>
                  <a:gd name="T67" fmla="*/ 92 h 111"/>
                  <a:gd name="T68" fmla="*/ 62 w 81"/>
                  <a:gd name="T69" fmla="*/ 88 h 111"/>
                  <a:gd name="T70" fmla="*/ 62 w 81"/>
                  <a:gd name="T71" fmla="*/ 81 h 111"/>
                  <a:gd name="T72" fmla="*/ 62 w 81"/>
                  <a:gd name="T73" fmla="*/ 74 h 111"/>
                  <a:gd name="T74" fmla="*/ 58 w 81"/>
                  <a:gd name="T75" fmla="*/ 69 h 111"/>
                  <a:gd name="T76" fmla="*/ 52 w 81"/>
                  <a:gd name="T77" fmla="*/ 67 h 111"/>
                  <a:gd name="T78" fmla="*/ 38 w 81"/>
                  <a:gd name="T79" fmla="*/ 62 h 111"/>
                  <a:gd name="T80" fmla="*/ 32 w 81"/>
                  <a:gd name="T81" fmla="*/ 61 h 111"/>
                  <a:gd name="T82" fmla="*/ 16 w 81"/>
                  <a:gd name="T83" fmla="*/ 56 h 111"/>
                  <a:gd name="T84" fmla="*/ 7 w 81"/>
                  <a:gd name="T85" fmla="*/ 51 h 111"/>
                  <a:gd name="T86" fmla="*/ 2 w 81"/>
                  <a:gd name="T87" fmla="*/ 44 h 111"/>
                  <a:gd name="T88" fmla="*/ 0 w 81"/>
                  <a:gd name="T89" fmla="*/ 32 h 111"/>
                  <a:gd name="T90" fmla="*/ 3 w 81"/>
                  <a:gd name="T91" fmla="*/ 18 h 111"/>
                  <a:gd name="T92" fmla="*/ 12 w 81"/>
                  <a:gd name="T93" fmla="*/ 9 h 111"/>
                  <a:gd name="T94" fmla="*/ 23 w 81"/>
                  <a:gd name="T95" fmla="*/ 2 h 111"/>
                  <a:gd name="T96" fmla="*/ 41 w 81"/>
                  <a:gd name="T97" fmla="*/ 0 h 111"/>
                  <a:gd name="T98" fmla="*/ 51 w 81"/>
                  <a:gd name="T99" fmla="*/ 0 h 111"/>
                  <a:gd name="T100" fmla="*/ 59 w 81"/>
                  <a:gd name="T101" fmla="*/ 2 h 111"/>
                  <a:gd name="T102" fmla="*/ 68 w 81"/>
                  <a:gd name="T103" fmla="*/ 3 h 111"/>
                  <a:gd name="T104" fmla="*/ 75 w 81"/>
                  <a:gd name="T105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11" extrusionOk="0">
                    <a:moveTo>
                      <a:pt x="75" y="6"/>
                    </a:moveTo>
                    <a:lnTo>
                      <a:pt x="75" y="22"/>
                    </a:lnTo>
                    <a:lnTo>
                      <a:pt x="68" y="19"/>
                    </a:lnTo>
                    <a:lnTo>
                      <a:pt x="59" y="18"/>
                    </a:lnTo>
                    <a:lnTo>
                      <a:pt x="52" y="16"/>
                    </a:lnTo>
                    <a:lnTo>
                      <a:pt x="43" y="15"/>
                    </a:lnTo>
                    <a:lnTo>
                      <a:pt x="32" y="16"/>
                    </a:lnTo>
                    <a:lnTo>
                      <a:pt x="25" y="19"/>
                    </a:lnTo>
                    <a:lnTo>
                      <a:pt x="19" y="23"/>
                    </a:lnTo>
                    <a:lnTo>
                      <a:pt x="17" y="31"/>
                    </a:lnTo>
                    <a:lnTo>
                      <a:pt x="19" y="36"/>
                    </a:lnTo>
                    <a:lnTo>
                      <a:pt x="22" y="41"/>
                    </a:lnTo>
                    <a:lnTo>
                      <a:pt x="29" y="44"/>
                    </a:lnTo>
                    <a:lnTo>
                      <a:pt x="41" y="46"/>
                    </a:lnTo>
                    <a:lnTo>
                      <a:pt x="46" y="48"/>
                    </a:lnTo>
                    <a:lnTo>
                      <a:pt x="64" y="52"/>
                    </a:lnTo>
                    <a:lnTo>
                      <a:pt x="72" y="59"/>
                    </a:lnTo>
                    <a:lnTo>
                      <a:pt x="79" y="68"/>
                    </a:lnTo>
                    <a:lnTo>
                      <a:pt x="81" y="80"/>
                    </a:lnTo>
                    <a:lnTo>
                      <a:pt x="78" y="92"/>
                    </a:lnTo>
                    <a:lnTo>
                      <a:pt x="69" y="103"/>
                    </a:lnTo>
                    <a:lnTo>
                      <a:pt x="56" y="110"/>
                    </a:lnTo>
                    <a:lnTo>
                      <a:pt x="38" y="111"/>
                    </a:lnTo>
                    <a:lnTo>
                      <a:pt x="29" y="111"/>
                    </a:lnTo>
                    <a:lnTo>
                      <a:pt x="19" y="110"/>
                    </a:lnTo>
                    <a:lnTo>
                      <a:pt x="10" y="107"/>
                    </a:lnTo>
                    <a:lnTo>
                      <a:pt x="0" y="104"/>
                    </a:lnTo>
                    <a:lnTo>
                      <a:pt x="0" y="87"/>
                    </a:lnTo>
                    <a:lnTo>
                      <a:pt x="10" y="91"/>
                    </a:lnTo>
                    <a:lnTo>
                      <a:pt x="19" y="94"/>
                    </a:lnTo>
                    <a:lnTo>
                      <a:pt x="28" y="97"/>
                    </a:lnTo>
                    <a:lnTo>
                      <a:pt x="38" y="97"/>
                    </a:lnTo>
                    <a:lnTo>
                      <a:pt x="49" y="95"/>
                    </a:lnTo>
                    <a:lnTo>
                      <a:pt x="56" y="92"/>
                    </a:lnTo>
                    <a:lnTo>
                      <a:pt x="62" y="88"/>
                    </a:lnTo>
                    <a:lnTo>
                      <a:pt x="62" y="81"/>
                    </a:lnTo>
                    <a:lnTo>
                      <a:pt x="62" y="74"/>
                    </a:lnTo>
                    <a:lnTo>
                      <a:pt x="58" y="69"/>
                    </a:lnTo>
                    <a:lnTo>
                      <a:pt x="52" y="67"/>
                    </a:lnTo>
                    <a:lnTo>
                      <a:pt x="38" y="62"/>
                    </a:lnTo>
                    <a:lnTo>
                      <a:pt x="32" y="61"/>
                    </a:lnTo>
                    <a:lnTo>
                      <a:pt x="16" y="56"/>
                    </a:lnTo>
                    <a:lnTo>
                      <a:pt x="7" y="51"/>
                    </a:lnTo>
                    <a:lnTo>
                      <a:pt x="2" y="44"/>
                    </a:lnTo>
                    <a:lnTo>
                      <a:pt x="0" y="32"/>
                    </a:lnTo>
                    <a:lnTo>
                      <a:pt x="3" y="18"/>
                    </a:lnTo>
                    <a:lnTo>
                      <a:pt x="12" y="9"/>
                    </a:lnTo>
                    <a:lnTo>
                      <a:pt x="23" y="2"/>
                    </a:lnTo>
                    <a:lnTo>
                      <a:pt x="41" y="0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68" y="3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3" name="Freeform 365"/>
              <p:cNvSpPr>
                <a:spLocks noEditPoints="1"/>
              </p:cNvSpPr>
              <p:nvPr/>
            </p:nvSpPr>
            <p:spPr bwMode="auto">
              <a:xfrm>
                <a:off x="3804" y="1586"/>
                <a:ext cx="31" cy="50"/>
              </a:xfrm>
              <a:custGeom>
                <a:avLst/>
                <a:gdLst>
                  <a:gd name="T0" fmla="*/ 17 w 95"/>
                  <a:gd name="T1" fmla="*/ 92 h 149"/>
                  <a:gd name="T2" fmla="*/ 17 w 95"/>
                  <a:gd name="T3" fmla="*/ 149 h 149"/>
                  <a:gd name="T4" fmla="*/ 0 w 95"/>
                  <a:gd name="T5" fmla="*/ 149 h 149"/>
                  <a:gd name="T6" fmla="*/ 0 w 95"/>
                  <a:gd name="T7" fmla="*/ 3 h 149"/>
                  <a:gd name="T8" fmla="*/ 17 w 95"/>
                  <a:gd name="T9" fmla="*/ 3 h 149"/>
                  <a:gd name="T10" fmla="*/ 17 w 95"/>
                  <a:gd name="T11" fmla="*/ 19 h 149"/>
                  <a:gd name="T12" fmla="*/ 24 w 95"/>
                  <a:gd name="T13" fmla="*/ 10 h 149"/>
                  <a:gd name="T14" fmla="*/ 32 w 95"/>
                  <a:gd name="T15" fmla="*/ 5 h 149"/>
                  <a:gd name="T16" fmla="*/ 40 w 95"/>
                  <a:gd name="T17" fmla="*/ 2 h 149"/>
                  <a:gd name="T18" fmla="*/ 52 w 95"/>
                  <a:gd name="T19" fmla="*/ 0 h 149"/>
                  <a:gd name="T20" fmla="*/ 60 w 95"/>
                  <a:gd name="T21" fmla="*/ 2 h 149"/>
                  <a:gd name="T22" fmla="*/ 76 w 95"/>
                  <a:gd name="T23" fmla="*/ 9 h 149"/>
                  <a:gd name="T24" fmla="*/ 82 w 95"/>
                  <a:gd name="T25" fmla="*/ 16 h 149"/>
                  <a:gd name="T26" fmla="*/ 92 w 95"/>
                  <a:gd name="T27" fmla="*/ 32 h 149"/>
                  <a:gd name="T28" fmla="*/ 95 w 95"/>
                  <a:gd name="T29" fmla="*/ 56 h 149"/>
                  <a:gd name="T30" fmla="*/ 92 w 95"/>
                  <a:gd name="T31" fmla="*/ 80 h 149"/>
                  <a:gd name="T32" fmla="*/ 82 w 95"/>
                  <a:gd name="T33" fmla="*/ 95 h 149"/>
                  <a:gd name="T34" fmla="*/ 76 w 95"/>
                  <a:gd name="T35" fmla="*/ 103 h 149"/>
                  <a:gd name="T36" fmla="*/ 60 w 95"/>
                  <a:gd name="T37" fmla="*/ 110 h 149"/>
                  <a:gd name="T38" fmla="*/ 52 w 95"/>
                  <a:gd name="T39" fmla="*/ 111 h 149"/>
                  <a:gd name="T40" fmla="*/ 40 w 95"/>
                  <a:gd name="T41" fmla="*/ 110 h 149"/>
                  <a:gd name="T42" fmla="*/ 32 w 95"/>
                  <a:gd name="T43" fmla="*/ 107 h 149"/>
                  <a:gd name="T44" fmla="*/ 24 w 95"/>
                  <a:gd name="T45" fmla="*/ 101 h 149"/>
                  <a:gd name="T46" fmla="*/ 17 w 95"/>
                  <a:gd name="T47" fmla="*/ 92 h 149"/>
                  <a:gd name="T48" fmla="*/ 76 w 95"/>
                  <a:gd name="T49" fmla="*/ 56 h 149"/>
                  <a:gd name="T50" fmla="*/ 75 w 95"/>
                  <a:gd name="T51" fmla="*/ 38 h 149"/>
                  <a:gd name="T52" fmla="*/ 69 w 95"/>
                  <a:gd name="T53" fmla="*/ 26 h 149"/>
                  <a:gd name="T54" fmla="*/ 60 w 95"/>
                  <a:gd name="T55" fmla="*/ 18 h 149"/>
                  <a:gd name="T56" fmla="*/ 47 w 95"/>
                  <a:gd name="T57" fmla="*/ 15 h 149"/>
                  <a:gd name="T58" fmla="*/ 34 w 95"/>
                  <a:gd name="T59" fmla="*/ 18 h 149"/>
                  <a:gd name="T60" fmla="*/ 26 w 95"/>
                  <a:gd name="T61" fmla="*/ 26 h 149"/>
                  <a:gd name="T62" fmla="*/ 19 w 95"/>
                  <a:gd name="T63" fmla="*/ 38 h 149"/>
                  <a:gd name="T64" fmla="*/ 17 w 95"/>
                  <a:gd name="T65" fmla="*/ 56 h 149"/>
                  <a:gd name="T66" fmla="*/ 19 w 95"/>
                  <a:gd name="T67" fmla="*/ 74 h 149"/>
                  <a:gd name="T68" fmla="*/ 26 w 95"/>
                  <a:gd name="T69" fmla="*/ 85 h 149"/>
                  <a:gd name="T70" fmla="*/ 34 w 95"/>
                  <a:gd name="T71" fmla="*/ 95 h 149"/>
                  <a:gd name="T72" fmla="*/ 47 w 95"/>
                  <a:gd name="T73" fmla="*/ 97 h 149"/>
                  <a:gd name="T74" fmla="*/ 60 w 95"/>
                  <a:gd name="T75" fmla="*/ 95 h 149"/>
                  <a:gd name="T76" fmla="*/ 69 w 95"/>
                  <a:gd name="T77" fmla="*/ 85 h 149"/>
                  <a:gd name="T78" fmla="*/ 75 w 95"/>
                  <a:gd name="T79" fmla="*/ 74 h 149"/>
                  <a:gd name="T80" fmla="*/ 76 w 95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5" h="149" extrusionOk="0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2" y="5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5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2" y="111"/>
                    </a:lnTo>
                    <a:lnTo>
                      <a:pt x="40" y="110"/>
                    </a:lnTo>
                    <a:lnTo>
                      <a:pt x="32" y="107"/>
                    </a:lnTo>
                    <a:lnTo>
                      <a:pt x="24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5" y="38"/>
                    </a:lnTo>
                    <a:lnTo>
                      <a:pt x="69" y="26"/>
                    </a:lnTo>
                    <a:lnTo>
                      <a:pt x="60" y="18"/>
                    </a:lnTo>
                    <a:lnTo>
                      <a:pt x="47" y="15"/>
                    </a:lnTo>
                    <a:lnTo>
                      <a:pt x="34" y="18"/>
                    </a:lnTo>
                    <a:lnTo>
                      <a:pt x="26" y="26"/>
                    </a:lnTo>
                    <a:lnTo>
                      <a:pt x="19" y="38"/>
                    </a:lnTo>
                    <a:lnTo>
                      <a:pt x="17" y="56"/>
                    </a:lnTo>
                    <a:lnTo>
                      <a:pt x="19" y="74"/>
                    </a:lnTo>
                    <a:lnTo>
                      <a:pt x="26" y="85"/>
                    </a:lnTo>
                    <a:lnTo>
                      <a:pt x="34" y="95"/>
                    </a:lnTo>
                    <a:lnTo>
                      <a:pt x="47" y="97"/>
                    </a:lnTo>
                    <a:lnTo>
                      <a:pt x="60" y="95"/>
                    </a:lnTo>
                    <a:lnTo>
                      <a:pt x="69" y="85"/>
                    </a:lnTo>
                    <a:lnTo>
                      <a:pt x="75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4" name="Freeform 366"/>
              <p:cNvSpPr>
                <a:spLocks noEditPoints="1"/>
              </p:cNvSpPr>
              <p:nvPr/>
            </p:nvSpPr>
            <p:spPr bwMode="auto">
              <a:xfrm>
                <a:off x="3843" y="1586"/>
                <a:ext cx="33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9 w 98"/>
                  <a:gd name="T5" fmla="*/ 59 h 111"/>
                  <a:gd name="T6" fmla="*/ 22 w 98"/>
                  <a:gd name="T7" fmla="*/ 77 h 111"/>
                  <a:gd name="T8" fmla="*/ 29 w 98"/>
                  <a:gd name="T9" fmla="*/ 87 h 111"/>
                  <a:gd name="T10" fmla="*/ 41 w 98"/>
                  <a:gd name="T11" fmla="*/ 95 h 111"/>
                  <a:gd name="T12" fmla="*/ 56 w 98"/>
                  <a:gd name="T13" fmla="*/ 97 h 111"/>
                  <a:gd name="T14" fmla="*/ 66 w 98"/>
                  <a:gd name="T15" fmla="*/ 95 h 111"/>
                  <a:gd name="T16" fmla="*/ 75 w 98"/>
                  <a:gd name="T17" fmla="*/ 94 h 111"/>
                  <a:gd name="T18" fmla="*/ 85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5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3 w 98"/>
                  <a:gd name="T33" fmla="*/ 110 h 111"/>
                  <a:gd name="T34" fmla="*/ 23 w 98"/>
                  <a:gd name="T35" fmla="*/ 103 h 111"/>
                  <a:gd name="T36" fmla="*/ 15 w 98"/>
                  <a:gd name="T37" fmla="*/ 97 h 111"/>
                  <a:gd name="T38" fmla="*/ 9 w 98"/>
                  <a:gd name="T39" fmla="*/ 88 h 111"/>
                  <a:gd name="T40" fmla="*/ 2 w 98"/>
                  <a:gd name="T41" fmla="*/ 69 h 111"/>
                  <a:gd name="T42" fmla="*/ 0 w 98"/>
                  <a:gd name="T43" fmla="*/ 56 h 111"/>
                  <a:gd name="T44" fmla="*/ 2 w 98"/>
                  <a:gd name="T45" fmla="*/ 45 h 111"/>
                  <a:gd name="T46" fmla="*/ 7 w 98"/>
                  <a:gd name="T47" fmla="*/ 23 h 111"/>
                  <a:gd name="T48" fmla="*/ 15 w 98"/>
                  <a:gd name="T49" fmla="*/ 16 h 111"/>
                  <a:gd name="T50" fmla="*/ 22 w 98"/>
                  <a:gd name="T51" fmla="*/ 9 h 111"/>
                  <a:gd name="T52" fmla="*/ 41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9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7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4 w 98"/>
                  <a:gd name="T75" fmla="*/ 16 h 111"/>
                  <a:gd name="T76" fmla="*/ 52 w 98"/>
                  <a:gd name="T77" fmla="*/ 15 h 111"/>
                  <a:gd name="T78" fmla="*/ 39 w 98"/>
                  <a:gd name="T79" fmla="*/ 16 h 111"/>
                  <a:gd name="T80" fmla="*/ 29 w 98"/>
                  <a:gd name="T81" fmla="*/ 23 h 111"/>
                  <a:gd name="T82" fmla="*/ 22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 extrusionOk="0">
                    <a:moveTo>
                      <a:pt x="98" y="51"/>
                    </a:moveTo>
                    <a:lnTo>
                      <a:pt x="98" y="59"/>
                    </a:lnTo>
                    <a:lnTo>
                      <a:pt x="19" y="59"/>
                    </a:lnTo>
                    <a:lnTo>
                      <a:pt x="22" y="77"/>
                    </a:lnTo>
                    <a:lnTo>
                      <a:pt x="29" y="87"/>
                    </a:lnTo>
                    <a:lnTo>
                      <a:pt x="41" y="95"/>
                    </a:lnTo>
                    <a:lnTo>
                      <a:pt x="56" y="97"/>
                    </a:lnTo>
                    <a:lnTo>
                      <a:pt x="66" y="95"/>
                    </a:lnTo>
                    <a:lnTo>
                      <a:pt x="75" y="94"/>
                    </a:lnTo>
                    <a:lnTo>
                      <a:pt x="85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5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3" y="110"/>
                    </a:lnTo>
                    <a:lnTo>
                      <a:pt x="23" y="103"/>
                    </a:lnTo>
                    <a:lnTo>
                      <a:pt x="15" y="97"/>
                    </a:lnTo>
                    <a:lnTo>
                      <a:pt x="9" y="88"/>
                    </a:lnTo>
                    <a:lnTo>
                      <a:pt x="2" y="69"/>
                    </a:lnTo>
                    <a:lnTo>
                      <a:pt x="0" y="56"/>
                    </a:lnTo>
                    <a:lnTo>
                      <a:pt x="2" y="45"/>
                    </a:lnTo>
                    <a:lnTo>
                      <a:pt x="7" y="23"/>
                    </a:lnTo>
                    <a:lnTo>
                      <a:pt x="15" y="16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9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7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9" y="16"/>
                    </a:lnTo>
                    <a:lnTo>
                      <a:pt x="29" y="23"/>
                    </a:lnTo>
                    <a:lnTo>
                      <a:pt x="22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5" name="Freeform 367"/>
              <p:cNvSpPr/>
              <p:nvPr/>
            </p:nvSpPr>
            <p:spPr bwMode="auto">
              <a:xfrm>
                <a:off x="3882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7 w 84"/>
                  <a:gd name="T5" fmla="*/ 19 h 111"/>
                  <a:gd name="T6" fmla="*/ 70 w 84"/>
                  <a:gd name="T7" fmla="*/ 18 h 111"/>
                  <a:gd name="T8" fmla="*/ 62 w 84"/>
                  <a:gd name="T9" fmla="*/ 16 h 111"/>
                  <a:gd name="T10" fmla="*/ 54 w 84"/>
                  <a:gd name="T11" fmla="*/ 15 h 111"/>
                  <a:gd name="T12" fmla="*/ 39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9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9 w 84"/>
                  <a:gd name="T25" fmla="*/ 94 h 111"/>
                  <a:gd name="T26" fmla="*/ 54 w 84"/>
                  <a:gd name="T27" fmla="*/ 97 h 111"/>
                  <a:gd name="T28" fmla="*/ 62 w 84"/>
                  <a:gd name="T29" fmla="*/ 95 h 111"/>
                  <a:gd name="T30" fmla="*/ 70 w 84"/>
                  <a:gd name="T31" fmla="*/ 94 h 111"/>
                  <a:gd name="T32" fmla="*/ 77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7 w 84"/>
                  <a:gd name="T39" fmla="*/ 107 h 111"/>
                  <a:gd name="T40" fmla="*/ 70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9 w 84"/>
                  <a:gd name="T53" fmla="*/ 88 h 111"/>
                  <a:gd name="T54" fmla="*/ 2 w 84"/>
                  <a:gd name="T55" fmla="*/ 68 h 111"/>
                  <a:gd name="T56" fmla="*/ 0 w 84"/>
                  <a:gd name="T57" fmla="*/ 56 h 111"/>
                  <a:gd name="T58" fmla="*/ 2 w 84"/>
                  <a:gd name="T59" fmla="*/ 44 h 111"/>
                  <a:gd name="T60" fmla="*/ 9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2 w 84"/>
                  <a:gd name="T67" fmla="*/ 2 h 111"/>
                  <a:gd name="T68" fmla="*/ 54 w 84"/>
                  <a:gd name="T69" fmla="*/ 0 h 111"/>
                  <a:gd name="T70" fmla="*/ 61 w 84"/>
                  <a:gd name="T71" fmla="*/ 0 h 111"/>
                  <a:gd name="T72" fmla="*/ 70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 extrusionOk="0">
                    <a:moveTo>
                      <a:pt x="84" y="8"/>
                    </a:moveTo>
                    <a:lnTo>
                      <a:pt x="84" y="23"/>
                    </a:lnTo>
                    <a:lnTo>
                      <a:pt x="77" y="19"/>
                    </a:lnTo>
                    <a:lnTo>
                      <a:pt x="70" y="18"/>
                    </a:lnTo>
                    <a:lnTo>
                      <a:pt x="62" y="16"/>
                    </a:lnTo>
                    <a:lnTo>
                      <a:pt x="54" y="15"/>
                    </a:lnTo>
                    <a:lnTo>
                      <a:pt x="39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9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9" y="94"/>
                    </a:lnTo>
                    <a:lnTo>
                      <a:pt x="54" y="97"/>
                    </a:lnTo>
                    <a:lnTo>
                      <a:pt x="62" y="95"/>
                    </a:lnTo>
                    <a:lnTo>
                      <a:pt x="70" y="94"/>
                    </a:lnTo>
                    <a:lnTo>
                      <a:pt x="77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7" y="107"/>
                    </a:lnTo>
                    <a:lnTo>
                      <a:pt x="70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9" y="88"/>
                    </a:lnTo>
                    <a:lnTo>
                      <a:pt x="2" y="68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2" y="2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70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6" name="Freeform 368"/>
              <p:cNvSpPr>
                <a:spLocks noEditPoints="1"/>
              </p:cNvSpPr>
              <p:nvPr/>
            </p:nvSpPr>
            <p:spPr bwMode="auto">
              <a:xfrm>
                <a:off x="3919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 extrusionOk="0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7" name="Freeform 369"/>
              <p:cNvSpPr>
                <a:spLocks noEditPoints="1"/>
              </p:cNvSpPr>
              <p:nvPr/>
            </p:nvSpPr>
            <p:spPr bwMode="auto">
              <a:xfrm>
                <a:off x="3933" y="1574"/>
                <a:ext cx="34" cy="48"/>
              </a:xfrm>
              <a:custGeom>
                <a:avLst/>
                <a:gdLst>
                  <a:gd name="T0" fmla="*/ 100 w 100"/>
                  <a:gd name="T1" fmla="*/ 40 h 145"/>
                  <a:gd name="T2" fmla="*/ 100 w 100"/>
                  <a:gd name="T3" fmla="*/ 145 h 145"/>
                  <a:gd name="T4" fmla="*/ 82 w 100"/>
                  <a:gd name="T5" fmla="*/ 145 h 145"/>
                  <a:gd name="T6" fmla="*/ 82 w 100"/>
                  <a:gd name="T7" fmla="*/ 53 h 145"/>
                  <a:gd name="T8" fmla="*/ 35 w 100"/>
                  <a:gd name="T9" fmla="*/ 53 h 145"/>
                  <a:gd name="T10" fmla="*/ 35 w 100"/>
                  <a:gd name="T11" fmla="*/ 145 h 145"/>
                  <a:gd name="T12" fmla="*/ 17 w 100"/>
                  <a:gd name="T13" fmla="*/ 145 h 145"/>
                  <a:gd name="T14" fmla="*/ 17 w 100"/>
                  <a:gd name="T15" fmla="*/ 53 h 145"/>
                  <a:gd name="T16" fmla="*/ 0 w 100"/>
                  <a:gd name="T17" fmla="*/ 53 h 145"/>
                  <a:gd name="T18" fmla="*/ 0 w 100"/>
                  <a:gd name="T19" fmla="*/ 40 h 145"/>
                  <a:gd name="T20" fmla="*/ 17 w 100"/>
                  <a:gd name="T21" fmla="*/ 40 h 145"/>
                  <a:gd name="T22" fmla="*/ 17 w 100"/>
                  <a:gd name="T23" fmla="*/ 33 h 145"/>
                  <a:gd name="T24" fmla="*/ 19 w 100"/>
                  <a:gd name="T25" fmla="*/ 17 h 145"/>
                  <a:gd name="T26" fmla="*/ 25 w 100"/>
                  <a:gd name="T27" fmla="*/ 7 h 145"/>
                  <a:gd name="T28" fmla="*/ 35 w 100"/>
                  <a:gd name="T29" fmla="*/ 1 h 145"/>
                  <a:gd name="T30" fmla="*/ 51 w 100"/>
                  <a:gd name="T31" fmla="*/ 0 h 145"/>
                  <a:gd name="T32" fmla="*/ 68 w 100"/>
                  <a:gd name="T33" fmla="*/ 0 h 145"/>
                  <a:gd name="T34" fmla="*/ 68 w 100"/>
                  <a:gd name="T35" fmla="*/ 14 h 145"/>
                  <a:gd name="T36" fmla="*/ 51 w 100"/>
                  <a:gd name="T37" fmla="*/ 14 h 145"/>
                  <a:gd name="T38" fmla="*/ 43 w 100"/>
                  <a:gd name="T39" fmla="*/ 14 h 145"/>
                  <a:gd name="T40" fmla="*/ 38 w 100"/>
                  <a:gd name="T41" fmla="*/ 17 h 145"/>
                  <a:gd name="T42" fmla="*/ 35 w 100"/>
                  <a:gd name="T43" fmla="*/ 21 h 145"/>
                  <a:gd name="T44" fmla="*/ 35 w 100"/>
                  <a:gd name="T45" fmla="*/ 32 h 145"/>
                  <a:gd name="T46" fmla="*/ 35 w 100"/>
                  <a:gd name="T47" fmla="*/ 40 h 145"/>
                  <a:gd name="T48" fmla="*/ 100 w 100"/>
                  <a:gd name="T49" fmla="*/ 40 h 145"/>
                  <a:gd name="T50" fmla="*/ 82 w 100"/>
                  <a:gd name="T51" fmla="*/ 0 h 145"/>
                  <a:gd name="T52" fmla="*/ 100 w 100"/>
                  <a:gd name="T53" fmla="*/ 0 h 145"/>
                  <a:gd name="T54" fmla="*/ 100 w 100"/>
                  <a:gd name="T55" fmla="*/ 21 h 145"/>
                  <a:gd name="T56" fmla="*/ 82 w 100"/>
                  <a:gd name="T57" fmla="*/ 21 h 145"/>
                  <a:gd name="T58" fmla="*/ 82 w 100"/>
                  <a:gd name="T5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0" h="145" extrusionOk="0">
                    <a:moveTo>
                      <a:pt x="100" y="40"/>
                    </a:moveTo>
                    <a:lnTo>
                      <a:pt x="100" y="145"/>
                    </a:lnTo>
                    <a:lnTo>
                      <a:pt x="82" y="145"/>
                    </a:lnTo>
                    <a:lnTo>
                      <a:pt x="82" y="53"/>
                    </a:lnTo>
                    <a:lnTo>
                      <a:pt x="35" y="53"/>
                    </a:lnTo>
                    <a:lnTo>
                      <a:pt x="35" y="145"/>
                    </a:lnTo>
                    <a:lnTo>
                      <a:pt x="17" y="145"/>
                    </a:lnTo>
                    <a:lnTo>
                      <a:pt x="17" y="53"/>
                    </a:lnTo>
                    <a:lnTo>
                      <a:pt x="0" y="53"/>
                    </a:lnTo>
                    <a:lnTo>
                      <a:pt x="0" y="40"/>
                    </a:lnTo>
                    <a:lnTo>
                      <a:pt x="17" y="40"/>
                    </a:lnTo>
                    <a:lnTo>
                      <a:pt x="17" y="33"/>
                    </a:lnTo>
                    <a:lnTo>
                      <a:pt x="19" y="17"/>
                    </a:lnTo>
                    <a:lnTo>
                      <a:pt x="25" y="7"/>
                    </a:lnTo>
                    <a:lnTo>
                      <a:pt x="35" y="1"/>
                    </a:lnTo>
                    <a:lnTo>
                      <a:pt x="51" y="0"/>
                    </a:lnTo>
                    <a:lnTo>
                      <a:pt x="68" y="0"/>
                    </a:lnTo>
                    <a:lnTo>
                      <a:pt x="68" y="14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8" y="17"/>
                    </a:lnTo>
                    <a:lnTo>
                      <a:pt x="35" y="21"/>
                    </a:lnTo>
                    <a:lnTo>
                      <a:pt x="35" y="32"/>
                    </a:lnTo>
                    <a:lnTo>
                      <a:pt x="35" y="40"/>
                    </a:lnTo>
                    <a:lnTo>
                      <a:pt x="100" y="40"/>
                    </a:lnTo>
                    <a:close/>
                    <a:moveTo>
                      <a:pt x="82" y="0"/>
                    </a:moveTo>
                    <a:lnTo>
                      <a:pt x="100" y="0"/>
                    </a:lnTo>
                    <a:lnTo>
                      <a:pt x="100" y="21"/>
                    </a:lnTo>
                    <a:lnTo>
                      <a:pt x="82" y="2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8" name="Freeform 370"/>
              <p:cNvSpPr/>
              <p:nvPr/>
            </p:nvSpPr>
            <p:spPr bwMode="auto">
              <a:xfrm>
                <a:off x="3976" y="1586"/>
                <a:ext cx="28" cy="37"/>
              </a:xfrm>
              <a:custGeom>
                <a:avLst/>
                <a:gdLst>
                  <a:gd name="T0" fmla="*/ 84 w 84"/>
                  <a:gd name="T1" fmla="*/ 8 h 111"/>
                  <a:gd name="T2" fmla="*/ 84 w 84"/>
                  <a:gd name="T3" fmla="*/ 23 h 111"/>
                  <a:gd name="T4" fmla="*/ 75 w 84"/>
                  <a:gd name="T5" fmla="*/ 19 h 111"/>
                  <a:gd name="T6" fmla="*/ 68 w 84"/>
                  <a:gd name="T7" fmla="*/ 18 h 111"/>
                  <a:gd name="T8" fmla="*/ 61 w 84"/>
                  <a:gd name="T9" fmla="*/ 16 h 111"/>
                  <a:gd name="T10" fmla="*/ 54 w 84"/>
                  <a:gd name="T11" fmla="*/ 15 h 111"/>
                  <a:gd name="T12" fmla="*/ 38 w 84"/>
                  <a:gd name="T13" fmla="*/ 18 h 111"/>
                  <a:gd name="T14" fmla="*/ 28 w 84"/>
                  <a:gd name="T15" fmla="*/ 26 h 111"/>
                  <a:gd name="T16" fmla="*/ 21 w 84"/>
                  <a:gd name="T17" fmla="*/ 38 h 111"/>
                  <a:gd name="T18" fmla="*/ 18 w 84"/>
                  <a:gd name="T19" fmla="*/ 56 h 111"/>
                  <a:gd name="T20" fmla="*/ 21 w 84"/>
                  <a:gd name="T21" fmla="*/ 74 h 111"/>
                  <a:gd name="T22" fmla="*/ 28 w 84"/>
                  <a:gd name="T23" fmla="*/ 85 h 111"/>
                  <a:gd name="T24" fmla="*/ 38 w 84"/>
                  <a:gd name="T25" fmla="*/ 94 h 111"/>
                  <a:gd name="T26" fmla="*/ 54 w 84"/>
                  <a:gd name="T27" fmla="*/ 97 h 111"/>
                  <a:gd name="T28" fmla="*/ 61 w 84"/>
                  <a:gd name="T29" fmla="*/ 95 h 111"/>
                  <a:gd name="T30" fmla="*/ 68 w 84"/>
                  <a:gd name="T31" fmla="*/ 94 h 111"/>
                  <a:gd name="T32" fmla="*/ 75 w 84"/>
                  <a:gd name="T33" fmla="*/ 92 h 111"/>
                  <a:gd name="T34" fmla="*/ 84 w 84"/>
                  <a:gd name="T35" fmla="*/ 88 h 111"/>
                  <a:gd name="T36" fmla="*/ 84 w 84"/>
                  <a:gd name="T37" fmla="*/ 104 h 111"/>
                  <a:gd name="T38" fmla="*/ 75 w 84"/>
                  <a:gd name="T39" fmla="*/ 107 h 111"/>
                  <a:gd name="T40" fmla="*/ 68 w 84"/>
                  <a:gd name="T41" fmla="*/ 110 h 111"/>
                  <a:gd name="T42" fmla="*/ 61 w 84"/>
                  <a:gd name="T43" fmla="*/ 111 h 111"/>
                  <a:gd name="T44" fmla="*/ 52 w 84"/>
                  <a:gd name="T45" fmla="*/ 111 h 111"/>
                  <a:gd name="T46" fmla="*/ 41 w 84"/>
                  <a:gd name="T47" fmla="*/ 110 h 111"/>
                  <a:gd name="T48" fmla="*/ 22 w 84"/>
                  <a:gd name="T49" fmla="*/ 103 h 111"/>
                  <a:gd name="T50" fmla="*/ 15 w 84"/>
                  <a:gd name="T51" fmla="*/ 95 h 111"/>
                  <a:gd name="T52" fmla="*/ 8 w 84"/>
                  <a:gd name="T53" fmla="*/ 88 h 111"/>
                  <a:gd name="T54" fmla="*/ 0 w 84"/>
                  <a:gd name="T55" fmla="*/ 68 h 111"/>
                  <a:gd name="T56" fmla="*/ 0 w 84"/>
                  <a:gd name="T57" fmla="*/ 56 h 111"/>
                  <a:gd name="T58" fmla="*/ 0 w 84"/>
                  <a:gd name="T59" fmla="*/ 44 h 111"/>
                  <a:gd name="T60" fmla="*/ 8 w 84"/>
                  <a:gd name="T61" fmla="*/ 23 h 111"/>
                  <a:gd name="T62" fmla="*/ 15 w 84"/>
                  <a:gd name="T63" fmla="*/ 15 h 111"/>
                  <a:gd name="T64" fmla="*/ 22 w 84"/>
                  <a:gd name="T65" fmla="*/ 9 h 111"/>
                  <a:gd name="T66" fmla="*/ 41 w 84"/>
                  <a:gd name="T67" fmla="*/ 2 h 111"/>
                  <a:gd name="T68" fmla="*/ 52 w 84"/>
                  <a:gd name="T69" fmla="*/ 0 h 111"/>
                  <a:gd name="T70" fmla="*/ 61 w 84"/>
                  <a:gd name="T71" fmla="*/ 0 h 111"/>
                  <a:gd name="T72" fmla="*/ 68 w 84"/>
                  <a:gd name="T73" fmla="*/ 2 h 111"/>
                  <a:gd name="T74" fmla="*/ 77 w 84"/>
                  <a:gd name="T75" fmla="*/ 5 h 111"/>
                  <a:gd name="T76" fmla="*/ 84 w 84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111" extrusionOk="0">
                    <a:moveTo>
                      <a:pt x="84" y="8"/>
                    </a:moveTo>
                    <a:lnTo>
                      <a:pt x="84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21" y="38"/>
                    </a:lnTo>
                    <a:lnTo>
                      <a:pt x="18" y="56"/>
                    </a:lnTo>
                    <a:lnTo>
                      <a:pt x="21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4" y="88"/>
                    </a:lnTo>
                    <a:lnTo>
                      <a:pt x="84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61" y="111"/>
                    </a:lnTo>
                    <a:lnTo>
                      <a:pt x="52" y="111"/>
                    </a:lnTo>
                    <a:lnTo>
                      <a:pt x="41" y="110"/>
                    </a:lnTo>
                    <a:lnTo>
                      <a:pt x="22" y="103"/>
                    </a:lnTo>
                    <a:lnTo>
                      <a:pt x="15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5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7" y="5"/>
                    </a:lnTo>
                    <a:lnTo>
                      <a:pt x="84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9" name="Freeform 371"/>
              <p:cNvSpPr>
                <a:spLocks noEditPoints="1"/>
              </p:cNvSpPr>
              <p:nvPr/>
            </p:nvSpPr>
            <p:spPr bwMode="auto">
              <a:xfrm>
                <a:off x="40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2 w 96"/>
                  <a:gd name="T21" fmla="*/ 87 h 111"/>
                  <a:gd name="T22" fmla="*/ 92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3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3 w 96"/>
                  <a:gd name="T49" fmla="*/ 16 h 111"/>
                  <a:gd name="T50" fmla="*/ 20 w 96"/>
                  <a:gd name="T51" fmla="*/ 9 h 111"/>
                  <a:gd name="T52" fmla="*/ 40 w 96"/>
                  <a:gd name="T53" fmla="*/ 2 h 111"/>
                  <a:gd name="T54" fmla="*/ 50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1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0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 extrusionOk="0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2" y="87"/>
                    </a:lnTo>
                    <a:lnTo>
                      <a:pt x="92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3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3" y="16"/>
                    </a:lnTo>
                    <a:lnTo>
                      <a:pt x="20" y="9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0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0" name="Freeform 372"/>
              <p:cNvSpPr/>
              <p:nvPr/>
            </p:nvSpPr>
            <p:spPr bwMode="auto">
              <a:xfrm>
                <a:off x="4068" y="1587"/>
                <a:ext cx="34" cy="35"/>
              </a:xfrm>
              <a:custGeom>
                <a:avLst/>
                <a:gdLst>
                  <a:gd name="T0" fmla="*/ 100 w 102"/>
                  <a:gd name="T1" fmla="*/ 0 h 105"/>
                  <a:gd name="T2" fmla="*/ 62 w 102"/>
                  <a:gd name="T3" fmla="*/ 51 h 105"/>
                  <a:gd name="T4" fmla="*/ 102 w 102"/>
                  <a:gd name="T5" fmla="*/ 105 h 105"/>
                  <a:gd name="T6" fmla="*/ 81 w 102"/>
                  <a:gd name="T7" fmla="*/ 105 h 105"/>
                  <a:gd name="T8" fmla="*/ 51 w 102"/>
                  <a:gd name="T9" fmla="*/ 64 h 105"/>
                  <a:gd name="T10" fmla="*/ 20 w 102"/>
                  <a:gd name="T11" fmla="*/ 105 h 105"/>
                  <a:gd name="T12" fmla="*/ 0 w 102"/>
                  <a:gd name="T13" fmla="*/ 105 h 105"/>
                  <a:gd name="T14" fmla="*/ 40 w 102"/>
                  <a:gd name="T15" fmla="*/ 51 h 105"/>
                  <a:gd name="T16" fmla="*/ 3 w 102"/>
                  <a:gd name="T17" fmla="*/ 0 h 105"/>
                  <a:gd name="T18" fmla="*/ 23 w 102"/>
                  <a:gd name="T19" fmla="*/ 0 h 105"/>
                  <a:gd name="T20" fmla="*/ 52 w 102"/>
                  <a:gd name="T21" fmla="*/ 38 h 105"/>
                  <a:gd name="T22" fmla="*/ 79 w 102"/>
                  <a:gd name="T23" fmla="*/ 0 h 105"/>
                  <a:gd name="T24" fmla="*/ 100 w 102"/>
                  <a:gd name="T2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2" h="105" extrusionOk="0">
                    <a:moveTo>
                      <a:pt x="100" y="0"/>
                    </a:moveTo>
                    <a:lnTo>
                      <a:pt x="62" y="51"/>
                    </a:lnTo>
                    <a:lnTo>
                      <a:pt x="102" y="105"/>
                    </a:lnTo>
                    <a:lnTo>
                      <a:pt x="81" y="105"/>
                    </a:lnTo>
                    <a:lnTo>
                      <a:pt x="51" y="64"/>
                    </a:lnTo>
                    <a:lnTo>
                      <a:pt x="20" y="105"/>
                    </a:lnTo>
                    <a:lnTo>
                      <a:pt x="0" y="105"/>
                    </a:lnTo>
                    <a:lnTo>
                      <a:pt x="40" y="51"/>
                    </a:lnTo>
                    <a:lnTo>
                      <a:pt x="3" y="0"/>
                    </a:lnTo>
                    <a:lnTo>
                      <a:pt x="23" y="0"/>
                    </a:lnTo>
                    <a:lnTo>
                      <a:pt x="52" y="38"/>
                    </a:lnTo>
                    <a:lnTo>
                      <a:pt x="79" y="0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1" name="Freeform 373"/>
              <p:cNvSpPr>
                <a:spLocks noEditPoints="1"/>
              </p:cNvSpPr>
              <p:nvPr/>
            </p:nvSpPr>
            <p:spPr bwMode="auto">
              <a:xfrm>
                <a:off x="4110" y="1586"/>
                <a:ext cx="31" cy="50"/>
              </a:xfrm>
              <a:custGeom>
                <a:avLst/>
                <a:gdLst>
                  <a:gd name="T0" fmla="*/ 17 w 93"/>
                  <a:gd name="T1" fmla="*/ 92 h 149"/>
                  <a:gd name="T2" fmla="*/ 17 w 93"/>
                  <a:gd name="T3" fmla="*/ 149 h 149"/>
                  <a:gd name="T4" fmla="*/ 0 w 93"/>
                  <a:gd name="T5" fmla="*/ 149 h 149"/>
                  <a:gd name="T6" fmla="*/ 0 w 93"/>
                  <a:gd name="T7" fmla="*/ 3 h 149"/>
                  <a:gd name="T8" fmla="*/ 17 w 93"/>
                  <a:gd name="T9" fmla="*/ 3 h 149"/>
                  <a:gd name="T10" fmla="*/ 17 w 93"/>
                  <a:gd name="T11" fmla="*/ 19 h 149"/>
                  <a:gd name="T12" fmla="*/ 23 w 93"/>
                  <a:gd name="T13" fmla="*/ 10 h 149"/>
                  <a:gd name="T14" fmla="*/ 31 w 93"/>
                  <a:gd name="T15" fmla="*/ 5 h 149"/>
                  <a:gd name="T16" fmla="*/ 40 w 93"/>
                  <a:gd name="T17" fmla="*/ 2 h 149"/>
                  <a:gd name="T18" fmla="*/ 50 w 93"/>
                  <a:gd name="T19" fmla="*/ 0 h 149"/>
                  <a:gd name="T20" fmla="*/ 60 w 93"/>
                  <a:gd name="T21" fmla="*/ 2 h 149"/>
                  <a:gd name="T22" fmla="*/ 76 w 93"/>
                  <a:gd name="T23" fmla="*/ 9 h 149"/>
                  <a:gd name="T24" fmla="*/ 82 w 93"/>
                  <a:gd name="T25" fmla="*/ 16 h 149"/>
                  <a:gd name="T26" fmla="*/ 92 w 93"/>
                  <a:gd name="T27" fmla="*/ 32 h 149"/>
                  <a:gd name="T28" fmla="*/ 93 w 93"/>
                  <a:gd name="T29" fmla="*/ 56 h 149"/>
                  <a:gd name="T30" fmla="*/ 92 w 93"/>
                  <a:gd name="T31" fmla="*/ 80 h 149"/>
                  <a:gd name="T32" fmla="*/ 82 w 93"/>
                  <a:gd name="T33" fmla="*/ 95 h 149"/>
                  <a:gd name="T34" fmla="*/ 76 w 93"/>
                  <a:gd name="T35" fmla="*/ 103 h 149"/>
                  <a:gd name="T36" fmla="*/ 60 w 93"/>
                  <a:gd name="T37" fmla="*/ 110 h 149"/>
                  <a:gd name="T38" fmla="*/ 50 w 93"/>
                  <a:gd name="T39" fmla="*/ 111 h 149"/>
                  <a:gd name="T40" fmla="*/ 40 w 93"/>
                  <a:gd name="T41" fmla="*/ 110 h 149"/>
                  <a:gd name="T42" fmla="*/ 31 w 93"/>
                  <a:gd name="T43" fmla="*/ 107 h 149"/>
                  <a:gd name="T44" fmla="*/ 23 w 93"/>
                  <a:gd name="T45" fmla="*/ 101 h 149"/>
                  <a:gd name="T46" fmla="*/ 17 w 93"/>
                  <a:gd name="T47" fmla="*/ 92 h 149"/>
                  <a:gd name="T48" fmla="*/ 76 w 93"/>
                  <a:gd name="T49" fmla="*/ 56 h 149"/>
                  <a:gd name="T50" fmla="*/ 74 w 93"/>
                  <a:gd name="T51" fmla="*/ 38 h 149"/>
                  <a:gd name="T52" fmla="*/ 67 w 93"/>
                  <a:gd name="T53" fmla="*/ 26 h 149"/>
                  <a:gd name="T54" fmla="*/ 59 w 93"/>
                  <a:gd name="T55" fmla="*/ 18 h 149"/>
                  <a:gd name="T56" fmla="*/ 46 w 93"/>
                  <a:gd name="T57" fmla="*/ 15 h 149"/>
                  <a:gd name="T58" fmla="*/ 34 w 93"/>
                  <a:gd name="T59" fmla="*/ 18 h 149"/>
                  <a:gd name="T60" fmla="*/ 25 w 93"/>
                  <a:gd name="T61" fmla="*/ 26 h 149"/>
                  <a:gd name="T62" fmla="*/ 18 w 93"/>
                  <a:gd name="T63" fmla="*/ 38 h 149"/>
                  <a:gd name="T64" fmla="*/ 17 w 93"/>
                  <a:gd name="T65" fmla="*/ 56 h 149"/>
                  <a:gd name="T66" fmla="*/ 18 w 93"/>
                  <a:gd name="T67" fmla="*/ 74 h 149"/>
                  <a:gd name="T68" fmla="*/ 25 w 93"/>
                  <a:gd name="T69" fmla="*/ 85 h 149"/>
                  <a:gd name="T70" fmla="*/ 34 w 93"/>
                  <a:gd name="T71" fmla="*/ 95 h 149"/>
                  <a:gd name="T72" fmla="*/ 46 w 93"/>
                  <a:gd name="T73" fmla="*/ 97 h 149"/>
                  <a:gd name="T74" fmla="*/ 59 w 93"/>
                  <a:gd name="T75" fmla="*/ 95 h 149"/>
                  <a:gd name="T76" fmla="*/ 67 w 93"/>
                  <a:gd name="T77" fmla="*/ 85 h 149"/>
                  <a:gd name="T78" fmla="*/ 74 w 93"/>
                  <a:gd name="T79" fmla="*/ 74 h 149"/>
                  <a:gd name="T80" fmla="*/ 76 w 93"/>
                  <a:gd name="T81" fmla="*/ 5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9" extrusionOk="0">
                    <a:moveTo>
                      <a:pt x="17" y="92"/>
                    </a:moveTo>
                    <a:lnTo>
                      <a:pt x="17" y="149"/>
                    </a:lnTo>
                    <a:lnTo>
                      <a:pt x="0" y="149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1" y="5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0" y="2"/>
                    </a:lnTo>
                    <a:lnTo>
                      <a:pt x="76" y="9"/>
                    </a:lnTo>
                    <a:lnTo>
                      <a:pt x="82" y="16"/>
                    </a:lnTo>
                    <a:lnTo>
                      <a:pt x="92" y="32"/>
                    </a:lnTo>
                    <a:lnTo>
                      <a:pt x="93" y="56"/>
                    </a:lnTo>
                    <a:lnTo>
                      <a:pt x="92" y="80"/>
                    </a:lnTo>
                    <a:lnTo>
                      <a:pt x="82" y="95"/>
                    </a:lnTo>
                    <a:lnTo>
                      <a:pt x="76" y="103"/>
                    </a:lnTo>
                    <a:lnTo>
                      <a:pt x="60" y="110"/>
                    </a:lnTo>
                    <a:lnTo>
                      <a:pt x="50" y="111"/>
                    </a:lnTo>
                    <a:lnTo>
                      <a:pt x="40" y="110"/>
                    </a:lnTo>
                    <a:lnTo>
                      <a:pt x="31" y="107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6"/>
                    </a:moveTo>
                    <a:lnTo>
                      <a:pt x="74" y="38"/>
                    </a:lnTo>
                    <a:lnTo>
                      <a:pt x="67" y="26"/>
                    </a:lnTo>
                    <a:lnTo>
                      <a:pt x="59" y="18"/>
                    </a:lnTo>
                    <a:lnTo>
                      <a:pt x="46" y="15"/>
                    </a:lnTo>
                    <a:lnTo>
                      <a:pt x="34" y="18"/>
                    </a:lnTo>
                    <a:lnTo>
                      <a:pt x="25" y="26"/>
                    </a:lnTo>
                    <a:lnTo>
                      <a:pt x="18" y="38"/>
                    </a:lnTo>
                    <a:lnTo>
                      <a:pt x="17" y="56"/>
                    </a:lnTo>
                    <a:lnTo>
                      <a:pt x="18" y="74"/>
                    </a:lnTo>
                    <a:lnTo>
                      <a:pt x="25" y="85"/>
                    </a:lnTo>
                    <a:lnTo>
                      <a:pt x="34" y="95"/>
                    </a:lnTo>
                    <a:lnTo>
                      <a:pt x="46" y="97"/>
                    </a:lnTo>
                    <a:lnTo>
                      <a:pt x="59" y="95"/>
                    </a:lnTo>
                    <a:lnTo>
                      <a:pt x="67" y="85"/>
                    </a:lnTo>
                    <a:lnTo>
                      <a:pt x="74" y="74"/>
                    </a:lnTo>
                    <a:lnTo>
                      <a:pt x="76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2" name="Freeform 374"/>
              <p:cNvSpPr>
                <a:spLocks noEditPoints="1"/>
              </p:cNvSpPr>
              <p:nvPr/>
            </p:nvSpPr>
            <p:spPr bwMode="auto">
              <a:xfrm>
                <a:off x="4149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7 w 98"/>
                  <a:gd name="T5" fmla="*/ 59 h 111"/>
                  <a:gd name="T6" fmla="*/ 20 w 98"/>
                  <a:gd name="T7" fmla="*/ 77 h 111"/>
                  <a:gd name="T8" fmla="*/ 29 w 98"/>
                  <a:gd name="T9" fmla="*/ 87 h 111"/>
                  <a:gd name="T10" fmla="*/ 39 w 98"/>
                  <a:gd name="T11" fmla="*/ 95 h 111"/>
                  <a:gd name="T12" fmla="*/ 55 w 98"/>
                  <a:gd name="T13" fmla="*/ 97 h 111"/>
                  <a:gd name="T14" fmla="*/ 65 w 98"/>
                  <a:gd name="T15" fmla="*/ 95 h 111"/>
                  <a:gd name="T16" fmla="*/ 75 w 98"/>
                  <a:gd name="T17" fmla="*/ 94 h 111"/>
                  <a:gd name="T18" fmla="*/ 83 w 98"/>
                  <a:gd name="T19" fmla="*/ 91 h 111"/>
                  <a:gd name="T20" fmla="*/ 94 w 98"/>
                  <a:gd name="T21" fmla="*/ 87 h 111"/>
                  <a:gd name="T22" fmla="*/ 94 w 98"/>
                  <a:gd name="T23" fmla="*/ 103 h 111"/>
                  <a:gd name="T24" fmla="*/ 83 w 98"/>
                  <a:gd name="T25" fmla="*/ 107 h 111"/>
                  <a:gd name="T26" fmla="*/ 75 w 98"/>
                  <a:gd name="T27" fmla="*/ 108 h 111"/>
                  <a:gd name="T28" fmla="*/ 65 w 98"/>
                  <a:gd name="T29" fmla="*/ 111 h 111"/>
                  <a:gd name="T30" fmla="*/ 55 w 98"/>
                  <a:gd name="T31" fmla="*/ 111 h 111"/>
                  <a:gd name="T32" fmla="*/ 42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7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2 w 98"/>
                  <a:gd name="T55" fmla="*/ 0 h 111"/>
                  <a:gd name="T56" fmla="*/ 62 w 98"/>
                  <a:gd name="T57" fmla="*/ 2 h 111"/>
                  <a:gd name="T58" fmla="*/ 78 w 98"/>
                  <a:gd name="T59" fmla="*/ 8 h 111"/>
                  <a:gd name="T60" fmla="*/ 85 w 98"/>
                  <a:gd name="T61" fmla="*/ 15 h 111"/>
                  <a:gd name="T62" fmla="*/ 91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1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2 w 98"/>
                  <a:gd name="T77" fmla="*/ 15 h 111"/>
                  <a:gd name="T78" fmla="*/ 37 w 98"/>
                  <a:gd name="T79" fmla="*/ 16 h 111"/>
                  <a:gd name="T80" fmla="*/ 29 w 98"/>
                  <a:gd name="T81" fmla="*/ 23 h 111"/>
                  <a:gd name="T82" fmla="*/ 21 w 98"/>
                  <a:gd name="T83" fmla="*/ 33 h 111"/>
                  <a:gd name="T84" fmla="*/ 19 w 98"/>
                  <a:gd name="T85" fmla="*/ 46 h 111"/>
                  <a:gd name="T86" fmla="*/ 81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 extrusionOk="0">
                    <a:moveTo>
                      <a:pt x="98" y="51"/>
                    </a:moveTo>
                    <a:lnTo>
                      <a:pt x="98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9" y="87"/>
                    </a:lnTo>
                    <a:lnTo>
                      <a:pt x="39" y="95"/>
                    </a:lnTo>
                    <a:lnTo>
                      <a:pt x="55" y="97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4" y="87"/>
                    </a:lnTo>
                    <a:lnTo>
                      <a:pt x="94" y="103"/>
                    </a:lnTo>
                    <a:lnTo>
                      <a:pt x="83" y="107"/>
                    </a:lnTo>
                    <a:lnTo>
                      <a:pt x="75" y="108"/>
                    </a:lnTo>
                    <a:lnTo>
                      <a:pt x="65" y="111"/>
                    </a:lnTo>
                    <a:lnTo>
                      <a:pt x="55" y="111"/>
                    </a:lnTo>
                    <a:lnTo>
                      <a:pt x="42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8" y="8"/>
                    </a:lnTo>
                    <a:lnTo>
                      <a:pt x="85" y="15"/>
                    </a:lnTo>
                    <a:lnTo>
                      <a:pt x="91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1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9" y="23"/>
                    </a:lnTo>
                    <a:lnTo>
                      <a:pt x="21" y="33"/>
                    </a:lnTo>
                    <a:lnTo>
                      <a:pt x="19" y="46"/>
                    </a:lnTo>
                    <a:lnTo>
                      <a:pt x="81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3" name="Freeform 375"/>
              <p:cNvSpPr/>
              <p:nvPr/>
            </p:nvSpPr>
            <p:spPr bwMode="auto">
              <a:xfrm>
                <a:off x="4190" y="1586"/>
                <a:ext cx="21" cy="36"/>
              </a:xfrm>
              <a:custGeom>
                <a:avLst/>
                <a:gdLst>
                  <a:gd name="T0" fmla="*/ 61 w 61"/>
                  <a:gd name="T1" fmla="*/ 19 h 108"/>
                  <a:gd name="T2" fmla="*/ 58 w 61"/>
                  <a:gd name="T3" fmla="*/ 18 h 108"/>
                  <a:gd name="T4" fmla="*/ 55 w 61"/>
                  <a:gd name="T5" fmla="*/ 18 h 108"/>
                  <a:gd name="T6" fmla="*/ 52 w 61"/>
                  <a:gd name="T7" fmla="*/ 16 h 108"/>
                  <a:gd name="T8" fmla="*/ 48 w 61"/>
                  <a:gd name="T9" fmla="*/ 16 h 108"/>
                  <a:gd name="T10" fmla="*/ 33 w 61"/>
                  <a:gd name="T11" fmla="*/ 18 h 108"/>
                  <a:gd name="T12" fmla="*/ 25 w 61"/>
                  <a:gd name="T13" fmla="*/ 26 h 108"/>
                  <a:gd name="T14" fmla="*/ 19 w 61"/>
                  <a:gd name="T15" fmla="*/ 36 h 108"/>
                  <a:gd name="T16" fmla="*/ 18 w 61"/>
                  <a:gd name="T17" fmla="*/ 54 h 108"/>
                  <a:gd name="T18" fmla="*/ 18 w 61"/>
                  <a:gd name="T19" fmla="*/ 108 h 108"/>
                  <a:gd name="T20" fmla="*/ 0 w 61"/>
                  <a:gd name="T21" fmla="*/ 108 h 108"/>
                  <a:gd name="T22" fmla="*/ 0 w 61"/>
                  <a:gd name="T23" fmla="*/ 3 h 108"/>
                  <a:gd name="T24" fmla="*/ 18 w 61"/>
                  <a:gd name="T25" fmla="*/ 3 h 108"/>
                  <a:gd name="T26" fmla="*/ 18 w 61"/>
                  <a:gd name="T27" fmla="*/ 19 h 108"/>
                  <a:gd name="T28" fmla="*/ 23 w 61"/>
                  <a:gd name="T29" fmla="*/ 10 h 108"/>
                  <a:gd name="T30" fmla="*/ 32 w 61"/>
                  <a:gd name="T31" fmla="*/ 6 h 108"/>
                  <a:gd name="T32" fmla="*/ 41 w 61"/>
                  <a:gd name="T33" fmla="*/ 2 h 108"/>
                  <a:gd name="T34" fmla="*/ 52 w 61"/>
                  <a:gd name="T35" fmla="*/ 0 h 108"/>
                  <a:gd name="T36" fmla="*/ 55 w 61"/>
                  <a:gd name="T37" fmla="*/ 0 h 108"/>
                  <a:gd name="T38" fmla="*/ 56 w 61"/>
                  <a:gd name="T39" fmla="*/ 0 h 108"/>
                  <a:gd name="T40" fmla="*/ 59 w 61"/>
                  <a:gd name="T41" fmla="*/ 2 h 108"/>
                  <a:gd name="T42" fmla="*/ 61 w 61"/>
                  <a:gd name="T43" fmla="*/ 2 h 108"/>
                  <a:gd name="T44" fmla="*/ 61 w 61"/>
                  <a:gd name="T45" fmla="*/ 1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1" h="108" extrusionOk="0">
                    <a:moveTo>
                      <a:pt x="61" y="19"/>
                    </a:moveTo>
                    <a:lnTo>
                      <a:pt x="58" y="18"/>
                    </a:lnTo>
                    <a:lnTo>
                      <a:pt x="55" y="18"/>
                    </a:lnTo>
                    <a:lnTo>
                      <a:pt x="52" y="16"/>
                    </a:lnTo>
                    <a:lnTo>
                      <a:pt x="48" y="16"/>
                    </a:lnTo>
                    <a:lnTo>
                      <a:pt x="33" y="18"/>
                    </a:lnTo>
                    <a:lnTo>
                      <a:pt x="25" y="26"/>
                    </a:lnTo>
                    <a:lnTo>
                      <a:pt x="19" y="36"/>
                    </a:lnTo>
                    <a:lnTo>
                      <a:pt x="18" y="54"/>
                    </a:lnTo>
                    <a:lnTo>
                      <a:pt x="18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8" y="3"/>
                    </a:lnTo>
                    <a:lnTo>
                      <a:pt x="18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61" y="2"/>
                    </a:lnTo>
                    <a:lnTo>
                      <a:pt x="61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4" name="Freeform 376"/>
              <p:cNvSpPr>
                <a:spLocks noEditPoints="1"/>
              </p:cNvSpPr>
              <p:nvPr/>
            </p:nvSpPr>
            <p:spPr bwMode="auto">
              <a:xfrm>
                <a:off x="4217" y="1574"/>
                <a:ext cx="6" cy="48"/>
              </a:xfrm>
              <a:custGeom>
                <a:avLst/>
                <a:gdLst>
                  <a:gd name="T0" fmla="*/ 0 w 17"/>
                  <a:gd name="T1" fmla="*/ 40 h 145"/>
                  <a:gd name="T2" fmla="*/ 17 w 17"/>
                  <a:gd name="T3" fmla="*/ 40 h 145"/>
                  <a:gd name="T4" fmla="*/ 17 w 17"/>
                  <a:gd name="T5" fmla="*/ 145 h 145"/>
                  <a:gd name="T6" fmla="*/ 0 w 17"/>
                  <a:gd name="T7" fmla="*/ 145 h 145"/>
                  <a:gd name="T8" fmla="*/ 0 w 17"/>
                  <a:gd name="T9" fmla="*/ 40 h 145"/>
                  <a:gd name="T10" fmla="*/ 0 w 17"/>
                  <a:gd name="T11" fmla="*/ 0 h 145"/>
                  <a:gd name="T12" fmla="*/ 17 w 17"/>
                  <a:gd name="T13" fmla="*/ 0 h 145"/>
                  <a:gd name="T14" fmla="*/ 17 w 17"/>
                  <a:gd name="T15" fmla="*/ 21 h 145"/>
                  <a:gd name="T16" fmla="*/ 0 w 17"/>
                  <a:gd name="T17" fmla="*/ 21 h 145"/>
                  <a:gd name="T18" fmla="*/ 0 w 17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5" extrusionOk="0">
                    <a:moveTo>
                      <a:pt x="0" y="40"/>
                    </a:moveTo>
                    <a:lnTo>
                      <a:pt x="17" y="40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5" name="Freeform 377"/>
              <p:cNvSpPr>
                <a:spLocks noEditPoints="1"/>
              </p:cNvSpPr>
              <p:nvPr/>
            </p:nvSpPr>
            <p:spPr bwMode="auto">
              <a:xfrm>
                <a:off x="4232" y="1586"/>
                <a:ext cx="32" cy="37"/>
              </a:xfrm>
              <a:custGeom>
                <a:avLst/>
                <a:gdLst>
                  <a:gd name="T0" fmla="*/ 96 w 96"/>
                  <a:gd name="T1" fmla="*/ 51 h 111"/>
                  <a:gd name="T2" fmla="*/ 96 w 96"/>
                  <a:gd name="T3" fmla="*/ 59 h 111"/>
                  <a:gd name="T4" fmla="*/ 17 w 96"/>
                  <a:gd name="T5" fmla="*/ 59 h 111"/>
                  <a:gd name="T6" fmla="*/ 20 w 96"/>
                  <a:gd name="T7" fmla="*/ 77 h 111"/>
                  <a:gd name="T8" fmla="*/ 28 w 96"/>
                  <a:gd name="T9" fmla="*/ 87 h 111"/>
                  <a:gd name="T10" fmla="*/ 39 w 96"/>
                  <a:gd name="T11" fmla="*/ 95 h 111"/>
                  <a:gd name="T12" fmla="*/ 54 w 96"/>
                  <a:gd name="T13" fmla="*/ 97 h 111"/>
                  <a:gd name="T14" fmla="*/ 64 w 96"/>
                  <a:gd name="T15" fmla="*/ 95 h 111"/>
                  <a:gd name="T16" fmla="*/ 75 w 96"/>
                  <a:gd name="T17" fmla="*/ 94 h 111"/>
                  <a:gd name="T18" fmla="*/ 83 w 96"/>
                  <a:gd name="T19" fmla="*/ 91 h 111"/>
                  <a:gd name="T20" fmla="*/ 93 w 96"/>
                  <a:gd name="T21" fmla="*/ 87 h 111"/>
                  <a:gd name="T22" fmla="*/ 93 w 96"/>
                  <a:gd name="T23" fmla="*/ 103 h 111"/>
                  <a:gd name="T24" fmla="*/ 83 w 96"/>
                  <a:gd name="T25" fmla="*/ 107 h 111"/>
                  <a:gd name="T26" fmla="*/ 73 w 96"/>
                  <a:gd name="T27" fmla="*/ 108 h 111"/>
                  <a:gd name="T28" fmla="*/ 64 w 96"/>
                  <a:gd name="T29" fmla="*/ 111 h 111"/>
                  <a:gd name="T30" fmla="*/ 54 w 96"/>
                  <a:gd name="T31" fmla="*/ 111 h 111"/>
                  <a:gd name="T32" fmla="*/ 41 w 96"/>
                  <a:gd name="T33" fmla="*/ 110 h 111"/>
                  <a:gd name="T34" fmla="*/ 21 w 96"/>
                  <a:gd name="T35" fmla="*/ 103 h 111"/>
                  <a:gd name="T36" fmla="*/ 14 w 96"/>
                  <a:gd name="T37" fmla="*/ 97 h 111"/>
                  <a:gd name="T38" fmla="*/ 7 w 96"/>
                  <a:gd name="T39" fmla="*/ 88 h 111"/>
                  <a:gd name="T40" fmla="*/ 0 w 96"/>
                  <a:gd name="T41" fmla="*/ 69 h 111"/>
                  <a:gd name="T42" fmla="*/ 0 w 96"/>
                  <a:gd name="T43" fmla="*/ 56 h 111"/>
                  <a:gd name="T44" fmla="*/ 0 w 96"/>
                  <a:gd name="T45" fmla="*/ 45 h 111"/>
                  <a:gd name="T46" fmla="*/ 7 w 96"/>
                  <a:gd name="T47" fmla="*/ 23 h 111"/>
                  <a:gd name="T48" fmla="*/ 14 w 96"/>
                  <a:gd name="T49" fmla="*/ 16 h 111"/>
                  <a:gd name="T50" fmla="*/ 21 w 96"/>
                  <a:gd name="T51" fmla="*/ 9 h 111"/>
                  <a:gd name="T52" fmla="*/ 40 w 96"/>
                  <a:gd name="T53" fmla="*/ 2 h 111"/>
                  <a:gd name="T54" fmla="*/ 52 w 96"/>
                  <a:gd name="T55" fmla="*/ 0 h 111"/>
                  <a:gd name="T56" fmla="*/ 62 w 96"/>
                  <a:gd name="T57" fmla="*/ 2 h 111"/>
                  <a:gd name="T58" fmla="*/ 77 w 96"/>
                  <a:gd name="T59" fmla="*/ 8 h 111"/>
                  <a:gd name="T60" fmla="*/ 85 w 96"/>
                  <a:gd name="T61" fmla="*/ 15 h 111"/>
                  <a:gd name="T62" fmla="*/ 90 w 96"/>
                  <a:gd name="T63" fmla="*/ 22 h 111"/>
                  <a:gd name="T64" fmla="*/ 96 w 96"/>
                  <a:gd name="T65" fmla="*/ 41 h 111"/>
                  <a:gd name="T66" fmla="*/ 96 w 96"/>
                  <a:gd name="T67" fmla="*/ 51 h 111"/>
                  <a:gd name="T68" fmla="*/ 79 w 96"/>
                  <a:gd name="T69" fmla="*/ 46 h 111"/>
                  <a:gd name="T70" fmla="*/ 77 w 96"/>
                  <a:gd name="T71" fmla="*/ 33 h 111"/>
                  <a:gd name="T72" fmla="*/ 72 w 96"/>
                  <a:gd name="T73" fmla="*/ 23 h 111"/>
                  <a:gd name="T74" fmla="*/ 63 w 96"/>
                  <a:gd name="T75" fmla="*/ 16 h 111"/>
                  <a:gd name="T76" fmla="*/ 52 w 96"/>
                  <a:gd name="T77" fmla="*/ 15 h 111"/>
                  <a:gd name="T78" fmla="*/ 37 w 96"/>
                  <a:gd name="T79" fmla="*/ 16 h 111"/>
                  <a:gd name="T80" fmla="*/ 28 w 96"/>
                  <a:gd name="T81" fmla="*/ 23 h 111"/>
                  <a:gd name="T82" fmla="*/ 21 w 96"/>
                  <a:gd name="T83" fmla="*/ 33 h 111"/>
                  <a:gd name="T84" fmla="*/ 18 w 96"/>
                  <a:gd name="T85" fmla="*/ 46 h 111"/>
                  <a:gd name="T86" fmla="*/ 79 w 96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111" extrusionOk="0">
                    <a:moveTo>
                      <a:pt x="96" y="51"/>
                    </a:moveTo>
                    <a:lnTo>
                      <a:pt x="96" y="59"/>
                    </a:lnTo>
                    <a:lnTo>
                      <a:pt x="17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9" y="95"/>
                    </a:lnTo>
                    <a:lnTo>
                      <a:pt x="54" y="97"/>
                    </a:lnTo>
                    <a:lnTo>
                      <a:pt x="64" y="95"/>
                    </a:lnTo>
                    <a:lnTo>
                      <a:pt x="75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3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1" y="103"/>
                    </a:lnTo>
                    <a:lnTo>
                      <a:pt x="14" y="97"/>
                    </a:lnTo>
                    <a:lnTo>
                      <a:pt x="7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6" y="51"/>
                    </a:lnTo>
                    <a:close/>
                    <a:moveTo>
                      <a:pt x="79" y="46"/>
                    </a:moveTo>
                    <a:lnTo>
                      <a:pt x="77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5"/>
                    </a:lnTo>
                    <a:lnTo>
                      <a:pt x="37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6" name="Freeform 378"/>
              <p:cNvSpPr/>
              <p:nvPr/>
            </p:nvSpPr>
            <p:spPr bwMode="auto">
              <a:xfrm>
                <a:off x="4274" y="1586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1 w 88"/>
                  <a:gd name="T5" fmla="*/ 108 h 108"/>
                  <a:gd name="T6" fmla="*/ 71 w 88"/>
                  <a:gd name="T7" fmla="*/ 45 h 108"/>
                  <a:gd name="T8" fmla="*/ 69 w 88"/>
                  <a:gd name="T9" fmla="*/ 32 h 108"/>
                  <a:gd name="T10" fmla="*/ 65 w 88"/>
                  <a:gd name="T11" fmla="*/ 23 h 108"/>
                  <a:gd name="T12" fmla="*/ 58 w 88"/>
                  <a:gd name="T13" fmla="*/ 18 h 108"/>
                  <a:gd name="T14" fmla="*/ 48 w 88"/>
                  <a:gd name="T15" fmla="*/ 16 h 108"/>
                  <a:gd name="T16" fmla="*/ 35 w 88"/>
                  <a:gd name="T17" fmla="*/ 18 h 108"/>
                  <a:gd name="T18" fmla="*/ 25 w 88"/>
                  <a:gd name="T19" fmla="*/ 25 h 108"/>
                  <a:gd name="T20" fmla="*/ 19 w 88"/>
                  <a:gd name="T21" fmla="*/ 35 h 108"/>
                  <a:gd name="T22" fmla="*/ 17 w 88"/>
                  <a:gd name="T23" fmla="*/ 49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3 w 88"/>
                  <a:gd name="T35" fmla="*/ 10 h 108"/>
                  <a:gd name="T36" fmla="*/ 32 w 88"/>
                  <a:gd name="T37" fmla="*/ 6 h 108"/>
                  <a:gd name="T38" fmla="*/ 40 w 88"/>
                  <a:gd name="T39" fmla="*/ 2 h 108"/>
                  <a:gd name="T40" fmla="*/ 50 w 88"/>
                  <a:gd name="T41" fmla="*/ 0 h 108"/>
                  <a:gd name="T42" fmla="*/ 68 w 88"/>
                  <a:gd name="T43" fmla="*/ 3 h 108"/>
                  <a:gd name="T44" fmla="*/ 78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 extrusionOk="0">
                    <a:moveTo>
                      <a:pt x="88" y="45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45"/>
                    </a:lnTo>
                    <a:lnTo>
                      <a:pt x="69" y="32"/>
                    </a:lnTo>
                    <a:lnTo>
                      <a:pt x="65" y="23"/>
                    </a:lnTo>
                    <a:lnTo>
                      <a:pt x="58" y="18"/>
                    </a:lnTo>
                    <a:lnTo>
                      <a:pt x="48" y="16"/>
                    </a:lnTo>
                    <a:lnTo>
                      <a:pt x="35" y="18"/>
                    </a:lnTo>
                    <a:lnTo>
                      <a:pt x="25" y="25"/>
                    </a:lnTo>
                    <a:lnTo>
                      <a:pt x="19" y="35"/>
                    </a:lnTo>
                    <a:lnTo>
                      <a:pt x="17" y="49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2" y="6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68" y="3"/>
                    </a:lnTo>
                    <a:lnTo>
                      <a:pt x="78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7" name="Freeform 379"/>
              <p:cNvSpPr/>
              <p:nvPr/>
            </p:nvSpPr>
            <p:spPr bwMode="auto">
              <a:xfrm>
                <a:off x="4312" y="1586"/>
                <a:ext cx="28" cy="37"/>
              </a:xfrm>
              <a:custGeom>
                <a:avLst/>
                <a:gdLst>
                  <a:gd name="T0" fmla="*/ 82 w 82"/>
                  <a:gd name="T1" fmla="*/ 8 h 111"/>
                  <a:gd name="T2" fmla="*/ 82 w 82"/>
                  <a:gd name="T3" fmla="*/ 23 h 111"/>
                  <a:gd name="T4" fmla="*/ 75 w 82"/>
                  <a:gd name="T5" fmla="*/ 19 h 111"/>
                  <a:gd name="T6" fmla="*/ 68 w 82"/>
                  <a:gd name="T7" fmla="*/ 18 h 111"/>
                  <a:gd name="T8" fmla="*/ 61 w 82"/>
                  <a:gd name="T9" fmla="*/ 16 h 111"/>
                  <a:gd name="T10" fmla="*/ 54 w 82"/>
                  <a:gd name="T11" fmla="*/ 15 h 111"/>
                  <a:gd name="T12" fmla="*/ 38 w 82"/>
                  <a:gd name="T13" fmla="*/ 18 h 111"/>
                  <a:gd name="T14" fmla="*/ 28 w 82"/>
                  <a:gd name="T15" fmla="*/ 26 h 111"/>
                  <a:gd name="T16" fmla="*/ 19 w 82"/>
                  <a:gd name="T17" fmla="*/ 38 h 111"/>
                  <a:gd name="T18" fmla="*/ 18 w 82"/>
                  <a:gd name="T19" fmla="*/ 56 h 111"/>
                  <a:gd name="T20" fmla="*/ 19 w 82"/>
                  <a:gd name="T21" fmla="*/ 74 h 111"/>
                  <a:gd name="T22" fmla="*/ 28 w 82"/>
                  <a:gd name="T23" fmla="*/ 85 h 111"/>
                  <a:gd name="T24" fmla="*/ 38 w 82"/>
                  <a:gd name="T25" fmla="*/ 94 h 111"/>
                  <a:gd name="T26" fmla="*/ 54 w 82"/>
                  <a:gd name="T27" fmla="*/ 97 h 111"/>
                  <a:gd name="T28" fmla="*/ 61 w 82"/>
                  <a:gd name="T29" fmla="*/ 95 h 111"/>
                  <a:gd name="T30" fmla="*/ 68 w 82"/>
                  <a:gd name="T31" fmla="*/ 94 h 111"/>
                  <a:gd name="T32" fmla="*/ 75 w 82"/>
                  <a:gd name="T33" fmla="*/ 92 h 111"/>
                  <a:gd name="T34" fmla="*/ 82 w 82"/>
                  <a:gd name="T35" fmla="*/ 88 h 111"/>
                  <a:gd name="T36" fmla="*/ 82 w 82"/>
                  <a:gd name="T37" fmla="*/ 104 h 111"/>
                  <a:gd name="T38" fmla="*/ 75 w 82"/>
                  <a:gd name="T39" fmla="*/ 107 h 111"/>
                  <a:gd name="T40" fmla="*/ 68 w 82"/>
                  <a:gd name="T41" fmla="*/ 110 h 111"/>
                  <a:gd name="T42" fmla="*/ 59 w 82"/>
                  <a:gd name="T43" fmla="*/ 111 h 111"/>
                  <a:gd name="T44" fmla="*/ 51 w 82"/>
                  <a:gd name="T45" fmla="*/ 111 h 111"/>
                  <a:gd name="T46" fmla="*/ 39 w 82"/>
                  <a:gd name="T47" fmla="*/ 110 h 111"/>
                  <a:gd name="T48" fmla="*/ 21 w 82"/>
                  <a:gd name="T49" fmla="*/ 103 h 111"/>
                  <a:gd name="T50" fmla="*/ 13 w 82"/>
                  <a:gd name="T51" fmla="*/ 95 h 111"/>
                  <a:gd name="T52" fmla="*/ 8 w 82"/>
                  <a:gd name="T53" fmla="*/ 88 h 111"/>
                  <a:gd name="T54" fmla="*/ 0 w 82"/>
                  <a:gd name="T55" fmla="*/ 68 h 111"/>
                  <a:gd name="T56" fmla="*/ 0 w 82"/>
                  <a:gd name="T57" fmla="*/ 56 h 111"/>
                  <a:gd name="T58" fmla="*/ 0 w 82"/>
                  <a:gd name="T59" fmla="*/ 44 h 111"/>
                  <a:gd name="T60" fmla="*/ 8 w 82"/>
                  <a:gd name="T61" fmla="*/ 23 h 111"/>
                  <a:gd name="T62" fmla="*/ 13 w 82"/>
                  <a:gd name="T63" fmla="*/ 15 h 111"/>
                  <a:gd name="T64" fmla="*/ 22 w 82"/>
                  <a:gd name="T65" fmla="*/ 9 h 111"/>
                  <a:gd name="T66" fmla="*/ 41 w 82"/>
                  <a:gd name="T67" fmla="*/ 2 h 111"/>
                  <a:gd name="T68" fmla="*/ 52 w 82"/>
                  <a:gd name="T69" fmla="*/ 0 h 111"/>
                  <a:gd name="T70" fmla="*/ 61 w 82"/>
                  <a:gd name="T71" fmla="*/ 0 h 111"/>
                  <a:gd name="T72" fmla="*/ 68 w 82"/>
                  <a:gd name="T73" fmla="*/ 2 h 111"/>
                  <a:gd name="T74" fmla="*/ 75 w 82"/>
                  <a:gd name="T75" fmla="*/ 5 h 111"/>
                  <a:gd name="T76" fmla="*/ 82 w 82"/>
                  <a:gd name="T77" fmla="*/ 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111" extrusionOk="0">
                    <a:moveTo>
                      <a:pt x="82" y="8"/>
                    </a:moveTo>
                    <a:lnTo>
                      <a:pt x="82" y="23"/>
                    </a:lnTo>
                    <a:lnTo>
                      <a:pt x="75" y="19"/>
                    </a:lnTo>
                    <a:lnTo>
                      <a:pt x="68" y="18"/>
                    </a:lnTo>
                    <a:lnTo>
                      <a:pt x="61" y="16"/>
                    </a:lnTo>
                    <a:lnTo>
                      <a:pt x="54" y="15"/>
                    </a:lnTo>
                    <a:lnTo>
                      <a:pt x="38" y="18"/>
                    </a:lnTo>
                    <a:lnTo>
                      <a:pt x="28" y="26"/>
                    </a:lnTo>
                    <a:lnTo>
                      <a:pt x="19" y="38"/>
                    </a:lnTo>
                    <a:lnTo>
                      <a:pt x="18" y="56"/>
                    </a:lnTo>
                    <a:lnTo>
                      <a:pt x="19" y="74"/>
                    </a:lnTo>
                    <a:lnTo>
                      <a:pt x="28" y="85"/>
                    </a:lnTo>
                    <a:lnTo>
                      <a:pt x="38" y="94"/>
                    </a:lnTo>
                    <a:lnTo>
                      <a:pt x="54" y="97"/>
                    </a:lnTo>
                    <a:lnTo>
                      <a:pt x="61" y="95"/>
                    </a:lnTo>
                    <a:lnTo>
                      <a:pt x="68" y="94"/>
                    </a:lnTo>
                    <a:lnTo>
                      <a:pt x="75" y="92"/>
                    </a:lnTo>
                    <a:lnTo>
                      <a:pt x="82" y="88"/>
                    </a:lnTo>
                    <a:lnTo>
                      <a:pt x="82" y="104"/>
                    </a:lnTo>
                    <a:lnTo>
                      <a:pt x="75" y="107"/>
                    </a:lnTo>
                    <a:lnTo>
                      <a:pt x="68" y="110"/>
                    </a:lnTo>
                    <a:lnTo>
                      <a:pt x="59" y="111"/>
                    </a:lnTo>
                    <a:lnTo>
                      <a:pt x="51" y="111"/>
                    </a:lnTo>
                    <a:lnTo>
                      <a:pt x="39" y="110"/>
                    </a:lnTo>
                    <a:lnTo>
                      <a:pt x="21" y="103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8" y="23"/>
                    </a:lnTo>
                    <a:lnTo>
                      <a:pt x="13" y="15"/>
                    </a:lnTo>
                    <a:lnTo>
                      <a:pt x="22" y="9"/>
                    </a:lnTo>
                    <a:lnTo>
                      <a:pt x="41" y="2"/>
                    </a:lnTo>
                    <a:lnTo>
                      <a:pt x="52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5"/>
                    </a:lnTo>
                    <a:lnTo>
                      <a:pt x="82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8" name="Freeform 380"/>
              <p:cNvSpPr>
                <a:spLocks noEditPoints="1"/>
              </p:cNvSpPr>
              <p:nvPr/>
            </p:nvSpPr>
            <p:spPr bwMode="auto">
              <a:xfrm>
                <a:off x="4348" y="1586"/>
                <a:ext cx="32" cy="37"/>
              </a:xfrm>
              <a:custGeom>
                <a:avLst/>
                <a:gdLst>
                  <a:gd name="T0" fmla="*/ 98 w 98"/>
                  <a:gd name="T1" fmla="*/ 51 h 111"/>
                  <a:gd name="T2" fmla="*/ 98 w 98"/>
                  <a:gd name="T3" fmla="*/ 59 h 111"/>
                  <a:gd name="T4" fmla="*/ 18 w 98"/>
                  <a:gd name="T5" fmla="*/ 59 h 111"/>
                  <a:gd name="T6" fmla="*/ 20 w 98"/>
                  <a:gd name="T7" fmla="*/ 77 h 111"/>
                  <a:gd name="T8" fmla="*/ 28 w 98"/>
                  <a:gd name="T9" fmla="*/ 87 h 111"/>
                  <a:gd name="T10" fmla="*/ 38 w 98"/>
                  <a:gd name="T11" fmla="*/ 95 h 111"/>
                  <a:gd name="T12" fmla="*/ 56 w 98"/>
                  <a:gd name="T13" fmla="*/ 97 h 111"/>
                  <a:gd name="T14" fmla="*/ 64 w 98"/>
                  <a:gd name="T15" fmla="*/ 95 h 111"/>
                  <a:gd name="T16" fmla="*/ 74 w 98"/>
                  <a:gd name="T17" fmla="*/ 94 h 111"/>
                  <a:gd name="T18" fmla="*/ 83 w 98"/>
                  <a:gd name="T19" fmla="*/ 91 h 111"/>
                  <a:gd name="T20" fmla="*/ 93 w 98"/>
                  <a:gd name="T21" fmla="*/ 87 h 111"/>
                  <a:gd name="T22" fmla="*/ 93 w 98"/>
                  <a:gd name="T23" fmla="*/ 103 h 111"/>
                  <a:gd name="T24" fmla="*/ 83 w 98"/>
                  <a:gd name="T25" fmla="*/ 107 h 111"/>
                  <a:gd name="T26" fmla="*/ 74 w 98"/>
                  <a:gd name="T27" fmla="*/ 108 h 111"/>
                  <a:gd name="T28" fmla="*/ 64 w 98"/>
                  <a:gd name="T29" fmla="*/ 111 h 111"/>
                  <a:gd name="T30" fmla="*/ 54 w 98"/>
                  <a:gd name="T31" fmla="*/ 111 h 111"/>
                  <a:gd name="T32" fmla="*/ 41 w 98"/>
                  <a:gd name="T33" fmla="*/ 110 h 111"/>
                  <a:gd name="T34" fmla="*/ 23 w 98"/>
                  <a:gd name="T35" fmla="*/ 103 h 111"/>
                  <a:gd name="T36" fmla="*/ 14 w 98"/>
                  <a:gd name="T37" fmla="*/ 97 h 111"/>
                  <a:gd name="T38" fmla="*/ 8 w 98"/>
                  <a:gd name="T39" fmla="*/ 88 h 111"/>
                  <a:gd name="T40" fmla="*/ 0 w 98"/>
                  <a:gd name="T41" fmla="*/ 69 h 111"/>
                  <a:gd name="T42" fmla="*/ 0 w 98"/>
                  <a:gd name="T43" fmla="*/ 56 h 111"/>
                  <a:gd name="T44" fmla="*/ 0 w 98"/>
                  <a:gd name="T45" fmla="*/ 45 h 111"/>
                  <a:gd name="T46" fmla="*/ 7 w 98"/>
                  <a:gd name="T47" fmla="*/ 23 h 111"/>
                  <a:gd name="T48" fmla="*/ 14 w 98"/>
                  <a:gd name="T49" fmla="*/ 16 h 111"/>
                  <a:gd name="T50" fmla="*/ 21 w 98"/>
                  <a:gd name="T51" fmla="*/ 9 h 111"/>
                  <a:gd name="T52" fmla="*/ 40 w 98"/>
                  <a:gd name="T53" fmla="*/ 2 h 111"/>
                  <a:gd name="T54" fmla="*/ 51 w 98"/>
                  <a:gd name="T55" fmla="*/ 0 h 111"/>
                  <a:gd name="T56" fmla="*/ 62 w 98"/>
                  <a:gd name="T57" fmla="*/ 2 h 111"/>
                  <a:gd name="T58" fmla="*/ 77 w 98"/>
                  <a:gd name="T59" fmla="*/ 8 h 111"/>
                  <a:gd name="T60" fmla="*/ 85 w 98"/>
                  <a:gd name="T61" fmla="*/ 15 h 111"/>
                  <a:gd name="T62" fmla="*/ 90 w 98"/>
                  <a:gd name="T63" fmla="*/ 22 h 111"/>
                  <a:gd name="T64" fmla="*/ 96 w 98"/>
                  <a:gd name="T65" fmla="*/ 41 h 111"/>
                  <a:gd name="T66" fmla="*/ 98 w 98"/>
                  <a:gd name="T67" fmla="*/ 51 h 111"/>
                  <a:gd name="T68" fmla="*/ 80 w 98"/>
                  <a:gd name="T69" fmla="*/ 46 h 111"/>
                  <a:gd name="T70" fmla="*/ 79 w 98"/>
                  <a:gd name="T71" fmla="*/ 33 h 111"/>
                  <a:gd name="T72" fmla="*/ 72 w 98"/>
                  <a:gd name="T73" fmla="*/ 23 h 111"/>
                  <a:gd name="T74" fmla="*/ 63 w 98"/>
                  <a:gd name="T75" fmla="*/ 16 h 111"/>
                  <a:gd name="T76" fmla="*/ 51 w 98"/>
                  <a:gd name="T77" fmla="*/ 15 h 111"/>
                  <a:gd name="T78" fmla="*/ 38 w 98"/>
                  <a:gd name="T79" fmla="*/ 16 h 111"/>
                  <a:gd name="T80" fmla="*/ 28 w 98"/>
                  <a:gd name="T81" fmla="*/ 23 h 111"/>
                  <a:gd name="T82" fmla="*/ 21 w 98"/>
                  <a:gd name="T83" fmla="*/ 33 h 111"/>
                  <a:gd name="T84" fmla="*/ 18 w 98"/>
                  <a:gd name="T85" fmla="*/ 46 h 111"/>
                  <a:gd name="T86" fmla="*/ 80 w 98"/>
                  <a:gd name="T87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11" extrusionOk="0">
                    <a:moveTo>
                      <a:pt x="98" y="51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0" y="77"/>
                    </a:lnTo>
                    <a:lnTo>
                      <a:pt x="28" y="87"/>
                    </a:lnTo>
                    <a:lnTo>
                      <a:pt x="38" y="95"/>
                    </a:lnTo>
                    <a:lnTo>
                      <a:pt x="56" y="97"/>
                    </a:lnTo>
                    <a:lnTo>
                      <a:pt x="64" y="95"/>
                    </a:lnTo>
                    <a:lnTo>
                      <a:pt x="74" y="94"/>
                    </a:lnTo>
                    <a:lnTo>
                      <a:pt x="83" y="91"/>
                    </a:lnTo>
                    <a:lnTo>
                      <a:pt x="93" y="87"/>
                    </a:lnTo>
                    <a:lnTo>
                      <a:pt x="93" y="103"/>
                    </a:lnTo>
                    <a:lnTo>
                      <a:pt x="83" y="107"/>
                    </a:lnTo>
                    <a:lnTo>
                      <a:pt x="74" y="108"/>
                    </a:lnTo>
                    <a:lnTo>
                      <a:pt x="64" y="111"/>
                    </a:lnTo>
                    <a:lnTo>
                      <a:pt x="54" y="111"/>
                    </a:lnTo>
                    <a:lnTo>
                      <a:pt x="41" y="110"/>
                    </a:lnTo>
                    <a:lnTo>
                      <a:pt x="23" y="103"/>
                    </a:lnTo>
                    <a:lnTo>
                      <a:pt x="14" y="97"/>
                    </a:lnTo>
                    <a:lnTo>
                      <a:pt x="8" y="88"/>
                    </a:lnTo>
                    <a:lnTo>
                      <a:pt x="0" y="69"/>
                    </a:lnTo>
                    <a:lnTo>
                      <a:pt x="0" y="56"/>
                    </a:lnTo>
                    <a:lnTo>
                      <a:pt x="0" y="45"/>
                    </a:lnTo>
                    <a:lnTo>
                      <a:pt x="7" y="23"/>
                    </a:lnTo>
                    <a:lnTo>
                      <a:pt x="14" y="16"/>
                    </a:lnTo>
                    <a:lnTo>
                      <a:pt x="21" y="9"/>
                    </a:lnTo>
                    <a:lnTo>
                      <a:pt x="40" y="2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7" y="8"/>
                    </a:lnTo>
                    <a:lnTo>
                      <a:pt x="85" y="15"/>
                    </a:lnTo>
                    <a:lnTo>
                      <a:pt x="90" y="22"/>
                    </a:lnTo>
                    <a:lnTo>
                      <a:pt x="96" y="41"/>
                    </a:lnTo>
                    <a:lnTo>
                      <a:pt x="98" y="51"/>
                    </a:lnTo>
                    <a:close/>
                    <a:moveTo>
                      <a:pt x="80" y="46"/>
                    </a:moveTo>
                    <a:lnTo>
                      <a:pt x="79" y="33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1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1" y="33"/>
                    </a:lnTo>
                    <a:lnTo>
                      <a:pt x="18" y="46"/>
                    </a:lnTo>
                    <a:lnTo>
                      <a:pt x="8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9" name="Freeform 381"/>
              <p:cNvSpPr>
                <a:spLocks noEditPoints="1"/>
              </p:cNvSpPr>
              <p:nvPr/>
            </p:nvSpPr>
            <p:spPr bwMode="auto">
              <a:xfrm>
                <a:off x="3769" y="2631"/>
                <a:ext cx="39" cy="47"/>
              </a:xfrm>
              <a:custGeom>
                <a:avLst/>
                <a:gdLst>
                  <a:gd name="T0" fmla="*/ 19 w 117"/>
                  <a:gd name="T1" fmla="*/ 16 h 141"/>
                  <a:gd name="T2" fmla="*/ 19 w 117"/>
                  <a:gd name="T3" fmla="*/ 125 h 141"/>
                  <a:gd name="T4" fmla="*/ 42 w 117"/>
                  <a:gd name="T5" fmla="*/ 125 h 141"/>
                  <a:gd name="T6" fmla="*/ 55 w 117"/>
                  <a:gd name="T7" fmla="*/ 124 h 141"/>
                  <a:gd name="T8" fmla="*/ 77 w 117"/>
                  <a:gd name="T9" fmla="*/ 118 h 141"/>
                  <a:gd name="T10" fmla="*/ 84 w 117"/>
                  <a:gd name="T11" fmla="*/ 112 h 141"/>
                  <a:gd name="T12" fmla="*/ 90 w 117"/>
                  <a:gd name="T13" fmla="*/ 105 h 141"/>
                  <a:gd name="T14" fmla="*/ 97 w 117"/>
                  <a:gd name="T15" fmla="*/ 84 h 141"/>
                  <a:gd name="T16" fmla="*/ 98 w 117"/>
                  <a:gd name="T17" fmla="*/ 71 h 141"/>
                  <a:gd name="T18" fmla="*/ 97 w 117"/>
                  <a:gd name="T19" fmla="*/ 56 h 141"/>
                  <a:gd name="T20" fmla="*/ 90 w 117"/>
                  <a:gd name="T21" fmla="*/ 36 h 141"/>
                  <a:gd name="T22" fmla="*/ 84 w 117"/>
                  <a:gd name="T23" fmla="*/ 29 h 141"/>
                  <a:gd name="T24" fmla="*/ 77 w 117"/>
                  <a:gd name="T25" fmla="*/ 23 h 141"/>
                  <a:gd name="T26" fmla="*/ 55 w 117"/>
                  <a:gd name="T27" fmla="*/ 17 h 141"/>
                  <a:gd name="T28" fmla="*/ 42 w 117"/>
                  <a:gd name="T29" fmla="*/ 16 h 141"/>
                  <a:gd name="T30" fmla="*/ 19 w 117"/>
                  <a:gd name="T31" fmla="*/ 16 h 141"/>
                  <a:gd name="T32" fmla="*/ 0 w 117"/>
                  <a:gd name="T33" fmla="*/ 0 h 141"/>
                  <a:gd name="T34" fmla="*/ 39 w 117"/>
                  <a:gd name="T35" fmla="*/ 0 h 141"/>
                  <a:gd name="T36" fmla="*/ 58 w 117"/>
                  <a:gd name="T37" fmla="*/ 2 h 141"/>
                  <a:gd name="T38" fmla="*/ 88 w 117"/>
                  <a:gd name="T39" fmla="*/ 10 h 141"/>
                  <a:gd name="T40" fmla="*/ 98 w 117"/>
                  <a:gd name="T41" fmla="*/ 17 h 141"/>
                  <a:gd name="T42" fmla="*/ 107 w 117"/>
                  <a:gd name="T43" fmla="*/ 27 h 141"/>
                  <a:gd name="T44" fmla="*/ 117 w 117"/>
                  <a:gd name="T45" fmla="*/ 53 h 141"/>
                  <a:gd name="T46" fmla="*/ 117 w 117"/>
                  <a:gd name="T47" fmla="*/ 71 h 141"/>
                  <a:gd name="T48" fmla="*/ 117 w 117"/>
                  <a:gd name="T49" fmla="*/ 88 h 141"/>
                  <a:gd name="T50" fmla="*/ 107 w 117"/>
                  <a:gd name="T51" fmla="*/ 114 h 141"/>
                  <a:gd name="T52" fmla="*/ 98 w 117"/>
                  <a:gd name="T53" fmla="*/ 124 h 141"/>
                  <a:gd name="T54" fmla="*/ 88 w 117"/>
                  <a:gd name="T55" fmla="*/ 131 h 141"/>
                  <a:gd name="T56" fmla="*/ 58 w 117"/>
                  <a:gd name="T57" fmla="*/ 140 h 141"/>
                  <a:gd name="T58" fmla="*/ 39 w 117"/>
                  <a:gd name="T59" fmla="*/ 141 h 141"/>
                  <a:gd name="T60" fmla="*/ 0 w 117"/>
                  <a:gd name="T61" fmla="*/ 141 h 141"/>
                  <a:gd name="T62" fmla="*/ 0 w 117"/>
                  <a:gd name="T6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7" h="141" extrusionOk="0">
                    <a:moveTo>
                      <a:pt x="19" y="16"/>
                    </a:moveTo>
                    <a:lnTo>
                      <a:pt x="19" y="125"/>
                    </a:lnTo>
                    <a:lnTo>
                      <a:pt x="42" y="125"/>
                    </a:lnTo>
                    <a:lnTo>
                      <a:pt x="55" y="124"/>
                    </a:lnTo>
                    <a:lnTo>
                      <a:pt x="77" y="118"/>
                    </a:lnTo>
                    <a:lnTo>
                      <a:pt x="84" y="112"/>
                    </a:lnTo>
                    <a:lnTo>
                      <a:pt x="90" y="105"/>
                    </a:lnTo>
                    <a:lnTo>
                      <a:pt x="97" y="84"/>
                    </a:lnTo>
                    <a:lnTo>
                      <a:pt x="98" y="71"/>
                    </a:lnTo>
                    <a:lnTo>
                      <a:pt x="97" y="56"/>
                    </a:lnTo>
                    <a:lnTo>
                      <a:pt x="90" y="36"/>
                    </a:lnTo>
                    <a:lnTo>
                      <a:pt x="84" y="29"/>
                    </a:lnTo>
                    <a:lnTo>
                      <a:pt x="77" y="23"/>
                    </a:lnTo>
                    <a:lnTo>
                      <a:pt x="55" y="17"/>
                    </a:lnTo>
                    <a:lnTo>
                      <a:pt x="42" y="16"/>
                    </a:lnTo>
                    <a:lnTo>
                      <a:pt x="19" y="16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58" y="2"/>
                    </a:lnTo>
                    <a:lnTo>
                      <a:pt x="88" y="10"/>
                    </a:lnTo>
                    <a:lnTo>
                      <a:pt x="98" y="17"/>
                    </a:lnTo>
                    <a:lnTo>
                      <a:pt x="107" y="27"/>
                    </a:lnTo>
                    <a:lnTo>
                      <a:pt x="117" y="53"/>
                    </a:lnTo>
                    <a:lnTo>
                      <a:pt x="117" y="71"/>
                    </a:lnTo>
                    <a:lnTo>
                      <a:pt x="117" y="88"/>
                    </a:lnTo>
                    <a:lnTo>
                      <a:pt x="107" y="114"/>
                    </a:lnTo>
                    <a:lnTo>
                      <a:pt x="98" y="124"/>
                    </a:lnTo>
                    <a:lnTo>
                      <a:pt x="88" y="131"/>
                    </a:lnTo>
                    <a:lnTo>
                      <a:pt x="58" y="140"/>
                    </a:lnTo>
                    <a:lnTo>
                      <a:pt x="39" y="141"/>
                    </a:lnTo>
                    <a:lnTo>
                      <a:pt x="0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0" name="Freeform 382"/>
              <p:cNvSpPr>
                <a:spLocks noEditPoints="1"/>
              </p:cNvSpPr>
              <p:nvPr/>
            </p:nvSpPr>
            <p:spPr bwMode="auto">
              <a:xfrm>
                <a:off x="3816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3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3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7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 extrusionOk="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3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3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7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1" name="Freeform 383"/>
              <p:cNvSpPr/>
              <p:nvPr/>
            </p:nvSpPr>
            <p:spPr bwMode="auto">
              <a:xfrm>
                <a:off x="3853" y="2643"/>
                <a:ext cx="34" cy="35"/>
              </a:xfrm>
              <a:custGeom>
                <a:avLst/>
                <a:gdLst>
                  <a:gd name="T0" fmla="*/ 0 w 103"/>
                  <a:gd name="T1" fmla="*/ 0 h 105"/>
                  <a:gd name="T2" fmla="*/ 19 w 103"/>
                  <a:gd name="T3" fmla="*/ 0 h 105"/>
                  <a:gd name="T4" fmla="*/ 52 w 103"/>
                  <a:gd name="T5" fmla="*/ 88 h 105"/>
                  <a:gd name="T6" fmla="*/ 85 w 103"/>
                  <a:gd name="T7" fmla="*/ 0 h 105"/>
                  <a:gd name="T8" fmla="*/ 103 w 103"/>
                  <a:gd name="T9" fmla="*/ 0 h 105"/>
                  <a:gd name="T10" fmla="*/ 64 w 103"/>
                  <a:gd name="T11" fmla="*/ 105 h 105"/>
                  <a:gd name="T12" fmla="*/ 41 w 103"/>
                  <a:gd name="T13" fmla="*/ 105 h 105"/>
                  <a:gd name="T14" fmla="*/ 0 w 103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05" extrusionOk="0">
                    <a:moveTo>
                      <a:pt x="0" y="0"/>
                    </a:moveTo>
                    <a:lnTo>
                      <a:pt x="19" y="0"/>
                    </a:lnTo>
                    <a:lnTo>
                      <a:pt x="52" y="88"/>
                    </a:lnTo>
                    <a:lnTo>
                      <a:pt x="85" y="0"/>
                    </a:lnTo>
                    <a:lnTo>
                      <a:pt x="103" y="0"/>
                    </a:lnTo>
                    <a:lnTo>
                      <a:pt x="64" y="105"/>
                    </a:lnTo>
                    <a:lnTo>
                      <a:pt x="41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2" name="Freeform 384"/>
              <p:cNvSpPr>
                <a:spLocks noEditPoints="1"/>
              </p:cNvSpPr>
              <p:nvPr/>
            </p:nvSpPr>
            <p:spPr bwMode="auto">
              <a:xfrm>
                <a:off x="3893" y="2642"/>
                <a:ext cx="32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7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4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3 w 97"/>
                  <a:gd name="T29" fmla="*/ 110 h 110"/>
                  <a:gd name="T30" fmla="*/ 53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4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0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89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3 w 97"/>
                  <a:gd name="T75" fmla="*/ 16 h 110"/>
                  <a:gd name="T76" fmla="*/ 50 w 97"/>
                  <a:gd name="T77" fmla="*/ 15 h 110"/>
                  <a:gd name="T78" fmla="*/ 38 w 97"/>
                  <a:gd name="T79" fmla="*/ 16 h 110"/>
                  <a:gd name="T80" fmla="*/ 27 w 97"/>
                  <a:gd name="T81" fmla="*/ 23 h 110"/>
                  <a:gd name="T82" fmla="*/ 20 w 97"/>
                  <a:gd name="T83" fmla="*/ 32 h 110"/>
                  <a:gd name="T84" fmla="*/ 17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 extrusionOk="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7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4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3" y="110"/>
                    </a:lnTo>
                    <a:lnTo>
                      <a:pt x="53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89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0" y="15"/>
                    </a:lnTo>
                    <a:lnTo>
                      <a:pt x="38" y="16"/>
                    </a:lnTo>
                    <a:lnTo>
                      <a:pt x="27" y="23"/>
                    </a:lnTo>
                    <a:lnTo>
                      <a:pt x="20" y="32"/>
                    </a:lnTo>
                    <a:lnTo>
                      <a:pt x="17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3" name="Rectangle 385"/>
              <p:cNvSpPr>
                <a:spLocks noChangeArrowheads="1"/>
              </p:cNvSpPr>
              <p:nvPr/>
            </p:nvSpPr>
            <p:spPr bwMode="auto">
              <a:xfrm>
                <a:off x="3935" y="2629"/>
                <a:ext cx="6" cy="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4" name="Freeform 386"/>
              <p:cNvSpPr>
                <a:spLocks noEditPoints="1"/>
              </p:cNvSpPr>
              <p:nvPr/>
            </p:nvSpPr>
            <p:spPr bwMode="auto">
              <a:xfrm>
                <a:off x="3950" y="2642"/>
                <a:ext cx="32" cy="36"/>
              </a:xfrm>
              <a:custGeom>
                <a:avLst/>
                <a:gdLst>
                  <a:gd name="T0" fmla="*/ 47 w 95"/>
                  <a:gd name="T1" fmla="*/ 15 h 110"/>
                  <a:gd name="T2" fmla="*/ 34 w 95"/>
                  <a:gd name="T3" fmla="*/ 16 h 110"/>
                  <a:gd name="T4" fmla="*/ 26 w 95"/>
                  <a:gd name="T5" fmla="*/ 26 h 110"/>
                  <a:gd name="T6" fmla="*/ 18 w 95"/>
                  <a:gd name="T7" fmla="*/ 38 h 110"/>
                  <a:gd name="T8" fmla="*/ 17 w 95"/>
                  <a:gd name="T9" fmla="*/ 55 h 110"/>
                  <a:gd name="T10" fmla="*/ 18 w 95"/>
                  <a:gd name="T11" fmla="*/ 72 h 110"/>
                  <a:gd name="T12" fmla="*/ 26 w 95"/>
                  <a:gd name="T13" fmla="*/ 85 h 110"/>
                  <a:gd name="T14" fmla="*/ 34 w 95"/>
                  <a:gd name="T15" fmla="*/ 94 h 110"/>
                  <a:gd name="T16" fmla="*/ 47 w 95"/>
                  <a:gd name="T17" fmla="*/ 95 h 110"/>
                  <a:gd name="T18" fmla="*/ 60 w 95"/>
                  <a:gd name="T19" fmla="*/ 94 h 110"/>
                  <a:gd name="T20" fmla="*/ 69 w 95"/>
                  <a:gd name="T21" fmla="*/ 85 h 110"/>
                  <a:gd name="T22" fmla="*/ 76 w 95"/>
                  <a:gd name="T23" fmla="*/ 72 h 110"/>
                  <a:gd name="T24" fmla="*/ 77 w 95"/>
                  <a:gd name="T25" fmla="*/ 55 h 110"/>
                  <a:gd name="T26" fmla="*/ 76 w 95"/>
                  <a:gd name="T27" fmla="*/ 38 h 110"/>
                  <a:gd name="T28" fmla="*/ 69 w 95"/>
                  <a:gd name="T29" fmla="*/ 26 h 110"/>
                  <a:gd name="T30" fmla="*/ 60 w 95"/>
                  <a:gd name="T31" fmla="*/ 16 h 110"/>
                  <a:gd name="T32" fmla="*/ 47 w 95"/>
                  <a:gd name="T33" fmla="*/ 15 h 110"/>
                  <a:gd name="T34" fmla="*/ 47 w 95"/>
                  <a:gd name="T35" fmla="*/ 0 h 110"/>
                  <a:gd name="T36" fmla="*/ 59 w 95"/>
                  <a:gd name="T37" fmla="*/ 0 h 110"/>
                  <a:gd name="T38" fmla="*/ 76 w 95"/>
                  <a:gd name="T39" fmla="*/ 7 h 110"/>
                  <a:gd name="T40" fmla="*/ 83 w 95"/>
                  <a:gd name="T41" fmla="*/ 15 h 110"/>
                  <a:gd name="T42" fmla="*/ 89 w 95"/>
                  <a:gd name="T43" fmla="*/ 22 h 110"/>
                  <a:gd name="T44" fmla="*/ 95 w 95"/>
                  <a:gd name="T45" fmla="*/ 42 h 110"/>
                  <a:gd name="T46" fmla="*/ 95 w 95"/>
                  <a:gd name="T47" fmla="*/ 55 h 110"/>
                  <a:gd name="T48" fmla="*/ 95 w 95"/>
                  <a:gd name="T49" fmla="*/ 68 h 110"/>
                  <a:gd name="T50" fmla="*/ 89 w 95"/>
                  <a:gd name="T51" fmla="*/ 88 h 110"/>
                  <a:gd name="T52" fmla="*/ 83 w 95"/>
                  <a:gd name="T53" fmla="*/ 95 h 110"/>
                  <a:gd name="T54" fmla="*/ 76 w 95"/>
                  <a:gd name="T55" fmla="*/ 102 h 110"/>
                  <a:gd name="T56" fmla="*/ 59 w 95"/>
                  <a:gd name="T57" fmla="*/ 110 h 110"/>
                  <a:gd name="T58" fmla="*/ 47 w 95"/>
                  <a:gd name="T59" fmla="*/ 110 h 110"/>
                  <a:gd name="T60" fmla="*/ 36 w 95"/>
                  <a:gd name="T61" fmla="*/ 110 h 110"/>
                  <a:gd name="T62" fmla="*/ 18 w 95"/>
                  <a:gd name="T63" fmla="*/ 102 h 110"/>
                  <a:gd name="T64" fmla="*/ 11 w 95"/>
                  <a:gd name="T65" fmla="*/ 95 h 110"/>
                  <a:gd name="T66" fmla="*/ 5 w 95"/>
                  <a:gd name="T67" fmla="*/ 88 h 110"/>
                  <a:gd name="T68" fmla="*/ 0 w 95"/>
                  <a:gd name="T69" fmla="*/ 68 h 110"/>
                  <a:gd name="T70" fmla="*/ 0 w 95"/>
                  <a:gd name="T71" fmla="*/ 55 h 110"/>
                  <a:gd name="T72" fmla="*/ 0 w 95"/>
                  <a:gd name="T73" fmla="*/ 42 h 110"/>
                  <a:gd name="T74" fmla="*/ 5 w 95"/>
                  <a:gd name="T75" fmla="*/ 22 h 110"/>
                  <a:gd name="T76" fmla="*/ 11 w 95"/>
                  <a:gd name="T77" fmla="*/ 15 h 110"/>
                  <a:gd name="T78" fmla="*/ 18 w 95"/>
                  <a:gd name="T79" fmla="*/ 7 h 110"/>
                  <a:gd name="T80" fmla="*/ 36 w 95"/>
                  <a:gd name="T81" fmla="*/ 0 h 110"/>
                  <a:gd name="T82" fmla="*/ 47 w 95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10" extrusionOk="0">
                    <a:moveTo>
                      <a:pt x="47" y="15"/>
                    </a:moveTo>
                    <a:lnTo>
                      <a:pt x="34" y="16"/>
                    </a:lnTo>
                    <a:lnTo>
                      <a:pt x="26" y="26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6" y="85"/>
                    </a:lnTo>
                    <a:lnTo>
                      <a:pt x="34" y="94"/>
                    </a:lnTo>
                    <a:lnTo>
                      <a:pt x="47" y="95"/>
                    </a:lnTo>
                    <a:lnTo>
                      <a:pt x="60" y="94"/>
                    </a:lnTo>
                    <a:lnTo>
                      <a:pt x="69" y="85"/>
                    </a:lnTo>
                    <a:lnTo>
                      <a:pt x="76" y="72"/>
                    </a:lnTo>
                    <a:lnTo>
                      <a:pt x="77" y="55"/>
                    </a:lnTo>
                    <a:lnTo>
                      <a:pt x="76" y="38"/>
                    </a:lnTo>
                    <a:lnTo>
                      <a:pt x="69" y="26"/>
                    </a:lnTo>
                    <a:lnTo>
                      <a:pt x="60" y="16"/>
                    </a:lnTo>
                    <a:lnTo>
                      <a:pt x="47" y="15"/>
                    </a:lnTo>
                    <a:close/>
                    <a:moveTo>
                      <a:pt x="47" y="0"/>
                    </a:moveTo>
                    <a:lnTo>
                      <a:pt x="59" y="0"/>
                    </a:lnTo>
                    <a:lnTo>
                      <a:pt x="76" y="7"/>
                    </a:lnTo>
                    <a:lnTo>
                      <a:pt x="83" y="15"/>
                    </a:lnTo>
                    <a:lnTo>
                      <a:pt x="89" y="22"/>
                    </a:lnTo>
                    <a:lnTo>
                      <a:pt x="95" y="42"/>
                    </a:lnTo>
                    <a:lnTo>
                      <a:pt x="95" y="55"/>
                    </a:lnTo>
                    <a:lnTo>
                      <a:pt x="95" y="68"/>
                    </a:lnTo>
                    <a:lnTo>
                      <a:pt x="89" y="88"/>
                    </a:lnTo>
                    <a:lnTo>
                      <a:pt x="83" y="95"/>
                    </a:lnTo>
                    <a:lnTo>
                      <a:pt x="76" y="102"/>
                    </a:lnTo>
                    <a:lnTo>
                      <a:pt x="59" y="110"/>
                    </a:lnTo>
                    <a:lnTo>
                      <a:pt x="47" y="110"/>
                    </a:lnTo>
                    <a:lnTo>
                      <a:pt x="36" y="110"/>
                    </a:lnTo>
                    <a:lnTo>
                      <a:pt x="18" y="102"/>
                    </a:lnTo>
                    <a:lnTo>
                      <a:pt x="11" y="95"/>
                    </a:lnTo>
                    <a:lnTo>
                      <a:pt x="5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5" y="22"/>
                    </a:lnTo>
                    <a:lnTo>
                      <a:pt x="11" y="15"/>
                    </a:lnTo>
                    <a:lnTo>
                      <a:pt x="18" y="7"/>
                    </a:lnTo>
                    <a:lnTo>
                      <a:pt x="36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5" name="Freeform 387"/>
              <p:cNvSpPr>
                <a:spLocks noEditPoints="1"/>
              </p:cNvSpPr>
              <p:nvPr/>
            </p:nvSpPr>
            <p:spPr bwMode="auto">
              <a:xfrm>
                <a:off x="3992" y="2642"/>
                <a:ext cx="31" cy="49"/>
              </a:xfrm>
              <a:custGeom>
                <a:avLst/>
                <a:gdLst>
                  <a:gd name="T0" fmla="*/ 17 w 93"/>
                  <a:gd name="T1" fmla="*/ 92 h 147"/>
                  <a:gd name="T2" fmla="*/ 17 w 93"/>
                  <a:gd name="T3" fmla="*/ 147 h 147"/>
                  <a:gd name="T4" fmla="*/ 0 w 93"/>
                  <a:gd name="T5" fmla="*/ 147 h 147"/>
                  <a:gd name="T6" fmla="*/ 0 w 93"/>
                  <a:gd name="T7" fmla="*/ 3 h 147"/>
                  <a:gd name="T8" fmla="*/ 17 w 93"/>
                  <a:gd name="T9" fmla="*/ 3 h 147"/>
                  <a:gd name="T10" fmla="*/ 17 w 93"/>
                  <a:gd name="T11" fmla="*/ 19 h 147"/>
                  <a:gd name="T12" fmla="*/ 23 w 93"/>
                  <a:gd name="T13" fmla="*/ 10 h 147"/>
                  <a:gd name="T14" fmla="*/ 30 w 93"/>
                  <a:gd name="T15" fmla="*/ 5 h 147"/>
                  <a:gd name="T16" fmla="*/ 40 w 93"/>
                  <a:gd name="T17" fmla="*/ 0 h 147"/>
                  <a:gd name="T18" fmla="*/ 50 w 93"/>
                  <a:gd name="T19" fmla="*/ 0 h 147"/>
                  <a:gd name="T20" fmla="*/ 60 w 93"/>
                  <a:gd name="T21" fmla="*/ 0 h 147"/>
                  <a:gd name="T22" fmla="*/ 74 w 93"/>
                  <a:gd name="T23" fmla="*/ 9 h 147"/>
                  <a:gd name="T24" fmla="*/ 82 w 93"/>
                  <a:gd name="T25" fmla="*/ 15 h 147"/>
                  <a:gd name="T26" fmla="*/ 92 w 93"/>
                  <a:gd name="T27" fmla="*/ 32 h 147"/>
                  <a:gd name="T28" fmla="*/ 93 w 93"/>
                  <a:gd name="T29" fmla="*/ 55 h 147"/>
                  <a:gd name="T30" fmla="*/ 92 w 93"/>
                  <a:gd name="T31" fmla="*/ 78 h 147"/>
                  <a:gd name="T32" fmla="*/ 82 w 93"/>
                  <a:gd name="T33" fmla="*/ 95 h 147"/>
                  <a:gd name="T34" fmla="*/ 74 w 93"/>
                  <a:gd name="T35" fmla="*/ 102 h 147"/>
                  <a:gd name="T36" fmla="*/ 60 w 93"/>
                  <a:gd name="T37" fmla="*/ 110 h 147"/>
                  <a:gd name="T38" fmla="*/ 50 w 93"/>
                  <a:gd name="T39" fmla="*/ 110 h 147"/>
                  <a:gd name="T40" fmla="*/ 40 w 93"/>
                  <a:gd name="T41" fmla="*/ 110 h 147"/>
                  <a:gd name="T42" fmla="*/ 30 w 93"/>
                  <a:gd name="T43" fmla="*/ 105 h 147"/>
                  <a:gd name="T44" fmla="*/ 23 w 93"/>
                  <a:gd name="T45" fmla="*/ 101 h 147"/>
                  <a:gd name="T46" fmla="*/ 17 w 93"/>
                  <a:gd name="T47" fmla="*/ 92 h 147"/>
                  <a:gd name="T48" fmla="*/ 76 w 93"/>
                  <a:gd name="T49" fmla="*/ 55 h 147"/>
                  <a:gd name="T50" fmla="*/ 74 w 93"/>
                  <a:gd name="T51" fmla="*/ 38 h 147"/>
                  <a:gd name="T52" fmla="*/ 67 w 93"/>
                  <a:gd name="T53" fmla="*/ 25 h 147"/>
                  <a:gd name="T54" fmla="*/ 59 w 93"/>
                  <a:gd name="T55" fmla="*/ 16 h 147"/>
                  <a:gd name="T56" fmla="*/ 46 w 93"/>
                  <a:gd name="T57" fmla="*/ 15 h 147"/>
                  <a:gd name="T58" fmla="*/ 33 w 93"/>
                  <a:gd name="T59" fmla="*/ 16 h 147"/>
                  <a:gd name="T60" fmla="*/ 24 w 93"/>
                  <a:gd name="T61" fmla="*/ 25 h 147"/>
                  <a:gd name="T62" fmla="*/ 18 w 93"/>
                  <a:gd name="T63" fmla="*/ 38 h 147"/>
                  <a:gd name="T64" fmla="*/ 17 w 93"/>
                  <a:gd name="T65" fmla="*/ 55 h 147"/>
                  <a:gd name="T66" fmla="*/ 18 w 93"/>
                  <a:gd name="T67" fmla="*/ 72 h 147"/>
                  <a:gd name="T68" fmla="*/ 24 w 93"/>
                  <a:gd name="T69" fmla="*/ 85 h 147"/>
                  <a:gd name="T70" fmla="*/ 33 w 93"/>
                  <a:gd name="T71" fmla="*/ 94 h 147"/>
                  <a:gd name="T72" fmla="*/ 46 w 93"/>
                  <a:gd name="T73" fmla="*/ 95 h 147"/>
                  <a:gd name="T74" fmla="*/ 59 w 93"/>
                  <a:gd name="T75" fmla="*/ 94 h 147"/>
                  <a:gd name="T76" fmla="*/ 67 w 93"/>
                  <a:gd name="T77" fmla="*/ 85 h 147"/>
                  <a:gd name="T78" fmla="*/ 74 w 93"/>
                  <a:gd name="T79" fmla="*/ 72 h 147"/>
                  <a:gd name="T80" fmla="*/ 76 w 93"/>
                  <a:gd name="T81" fmla="*/ 5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" h="147" extrusionOk="0">
                    <a:moveTo>
                      <a:pt x="17" y="92"/>
                    </a:moveTo>
                    <a:lnTo>
                      <a:pt x="17" y="147"/>
                    </a:lnTo>
                    <a:lnTo>
                      <a:pt x="0" y="147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3" y="10"/>
                    </a:lnTo>
                    <a:lnTo>
                      <a:pt x="30" y="5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74" y="9"/>
                    </a:lnTo>
                    <a:lnTo>
                      <a:pt x="82" y="15"/>
                    </a:lnTo>
                    <a:lnTo>
                      <a:pt x="92" y="32"/>
                    </a:lnTo>
                    <a:lnTo>
                      <a:pt x="93" y="55"/>
                    </a:lnTo>
                    <a:lnTo>
                      <a:pt x="92" y="78"/>
                    </a:lnTo>
                    <a:lnTo>
                      <a:pt x="82" y="95"/>
                    </a:lnTo>
                    <a:lnTo>
                      <a:pt x="74" y="102"/>
                    </a:lnTo>
                    <a:lnTo>
                      <a:pt x="60" y="110"/>
                    </a:lnTo>
                    <a:lnTo>
                      <a:pt x="50" y="110"/>
                    </a:lnTo>
                    <a:lnTo>
                      <a:pt x="40" y="110"/>
                    </a:lnTo>
                    <a:lnTo>
                      <a:pt x="30" y="105"/>
                    </a:lnTo>
                    <a:lnTo>
                      <a:pt x="23" y="101"/>
                    </a:lnTo>
                    <a:lnTo>
                      <a:pt x="17" y="92"/>
                    </a:lnTo>
                    <a:close/>
                    <a:moveTo>
                      <a:pt x="76" y="55"/>
                    </a:moveTo>
                    <a:lnTo>
                      <a:pt x="74" y="38"/>
                    </a:lnTo>
                    <a:lnTo>
                      <a:pt x="67" y="25"/>
                    </a:lnTo>
                    <a:lnTo>
                      <a:pt x="59" y="16"/>
                    </a:lnTo>
                    <a:lnTo>
                      <a:pt x="46" y="15"/>
                    </a:lnTo>
                    <a:lnTo>
                      <a:pt x="33" y="16"/>
                    </a:lnTo>
                    <a:lnTo>
                      <a:pt x="24" y="25"/>
                    </a:lnTo>
                    <a:lnTo>
                      <a:pt x="18" y="38"/>
                    </a:lnTo>
                    <a:lnTo>
                      <a:pt x="17" y="55"/>
                    </a:lnTo>
                    <a:lnTo>
                      <a:pt x="18" y="72"/>
                    </a:lnTo>
                    <a:lnTo>
                      <a:pt x="24" y="85"/>
                    </a:lnTo>
                    <a:lnTo>
                      <a:pt x="33" y="94"/>
                    </a:lnTo>
                    <a:lnTo>
                      <a:pt x="46" y="95"/>
                    </a:lnTo>
                    <a:lnTo>
                      <a:pt x="59" y="94"/>
                    </a:lnTo>
                    <a:lnTo>
                      <a:pt x="67" y="85"/>
                    </a:lnTo>
                    <a:lnTo>
                      <a:pt x="74" y="72"/>
                    </a:lnTo>
                    <a:lnTo>
                      <a:pt x="76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6" name="Freeform 388"/>
              <p:cNvSpPr/>
              <p:nvPr/>
            </p:nvSpPr>
            <p:spPr bwMode="auto">
              <a:xfrm>
                <a:off x="4032" y="2642"/>
                <a:ext cx="51" cy="36"/>
              </a:xfrm>
              <a:custGeom>
                <a:avLst/>
                <a:gdLst>
                  <a:gd name="T0" fmla="*/ 83 w 154"/>
                  <a:gd name="T1" fmla="*/ 23 h 108"/>
                  <a:gd name="T2" fmla="*/ 89 w 154"/>
                  <a:gd name="T3" fmla="*/ 12 h 108"/>
                  <a:gd name="T4" fmla="*/ 98 w 154"/>
                  <a:gd name="T5" fmla="*/ 6 h 108"/>
                  <a:gd name="T6" fmla="*/ 108 w 154"/>
                  <a:gd name="T7" fmla="*/ 0 h 108"/>
                  <a:gd name="T8" fmla="*/ 119 w 154"/>
                  <a:gd name="T9" fmla="*/ 0 h 108"/>
                  <a:gd name="T10" fmla="*/ 135 w 154"/>
                  <a:gd name="T11" fmla="*/ 2 h 108"/>
                  <a:gd name="T12" fmla="*/ 145 w 154"/>
                  <a:gd name="T13" fmla="*/ 12 h 108"/>
                  <a:gd name="T14" fmla="*/ 152 w 154"/>
                  <a:gd name="T15" fmla="*/ 25 h 108"/>
                  <a:gd name="T16" fmla="*/ 154 w 154"/>
                  <a:gd name="T17" fmla="*/ 45 h 108"/>
                  <a:gd name="T18" fmla="*/ 154 w 154"/>
                  <a:gd name="T19" fmla="*/ 108 h 108"/>
                  <a:gd name="T20" fmla="*/ 137 w 154"/>
                  <a:gd name="T21" fmla="*/ 108 h 108"/>
                  <a:gd name="T22" fmla="*/ 137 w 154"/>
                  <a:gd name="T23" fmla="*/ 45 h 108"/>
                  <a:gd name="T24" fmla="*/ 135 w 154"/>
                  <a:gd name="T25" fmla="*/ 30 h 108"/>
                  <a:gd name="T26" fmla="*/ 131 w 154"/>
                  <a:gd name="T27" fmla="*/ 22 h 108"/>
                  <a:gd name="T28" fmla="*/ 125 w 154"/>
                  <a:gd name="T29" fmla="*/ 16 h 108"/>
                  <a:gd name="T30" fmla="*/ 115 w 154"/>
                  <a:gd name="T31" fmla="*/ 15 h 108"/>
                  <a:gd name="T32" fmla="*/ 102 w 154"/>
                  <a:gd name="T33" fmla="*/ 16 h 108"/>
                  <a:gd name="T34" fmla="*/ 93 w 154"/>
                  <a:gd name="T35" fmla="*/ 23 h 108"/>
                  <a:gd name="T36" fmla="*/ 88 w 154"/>
                  <a:gd name="T37" fmla="*/ 33 h 108"/>
                  <a:gd name="T38" fmla="*/ 86 w 154"/>
                  <a:gd name="T39" fmla="*/ 48 h 108"/>
                  <a:gd name="T40" fmla="*/ 86 w 154"/>
                  <a:gd name="T41" fmla="*/ 108 h 108"/>
                  <a:gd name="T42" fmla="*/ 69 w 154"/>
                  <a:gd name="T43" fmla="*/ 108 h 108"/>
                  <a:gd name="T44" fmla="*/ 69 w 154"/>
                  <a:gd name="T45" fmla="*/ 45 h 108"/>
                  <a:gd name="T46" fmla="*/ 67 w 154"/>
                  <a:gd name="T47" fmla="*/ 30 h 108"/>
                  <a:gd name="T48" fmla="*/ 63 w 154"/>
                  <a:gd name="T49" fmla="*/ 22 h 108"/>
                  <a:gd name="T50" fmla="*/ 57 w 154"/>
                  <a:gd name="T51" fmla="*/ 16 h 108"/>
                  <a:gd name="T52" fmla="*/ 46 w 154"/>
                  <a:gd name="T53" fmla="*/ 15 h 108"/>
                  <a:gd name="T54" fmla="*/ 34 w 154"/>
                  <a:gd name="T55" fmla="*/ 16 h 108"/>
                  <a:gd name="T56" fmla="*/ 26 w 154"/>
                  <a:gd name="T57" fmla="*/ 25 h 108"/>
                  <a:gd name="T58" fmla="*/ 18 w 154"/>
                  <a:gd name="T59" fmla="*/ 33 h 108"/>
                  <a:gd name="T60" fmla="*/ 17 w 154"/>
                  <a:gd name="T61" fmla="*/ 48 h 108"/>
                  <a:gd name="T62" fmla="*/ 17 w 154"/>
                  <a:gd name="T63" fmla="*/ 108 h 108"/>
                  <a:gd name="T64" fmla="*/ 0 w 154"/>
                  <a:gd name="T65" fmla="*/ 108 h 108"/>
                  <a:gd name="T66" fmla="*/ 0 w 154"/>
                  <a:gd name="T67" fmla="*/ 3 h 108"/>
                  <a:gd name="T68" fmla="*/ 17 w 154"/>
                  <a:gd name="T69" fmla="*/ 3 h 108"/>
                  <a:gd name="T70" fmla="*/ 17 w 154"/>
                  <a:gd name="T71" fmla="*/ 19 h 108"/>
                  <a:gd name="T72" fmla="*/ 24 w 154"/>
                  <a:gd name="T73" fmla="*/ 10 h 108"/>
                  <a:gd name="T74" fmla="*/ 31 w 154"/>
                  <a:gd name="T75" fmla="*/ 5 h 108"/>
                  <a:gd name="T76" fmla="*/ 40 w 154"/>
                  <a:gd name="T77" fmla="*/ 0 h 108"/>
                  <a:gd name="T78" fmla="*/ 51 w 154"/>
                  <a:gd name="T79" fmla="*/ 0 h 108"/>
                  <a:gd name="T80" fmla="*/ 62 w 154"/>
                  <a:gd name="T81" fmla="*/ 2 h 108"/>
                  <a:gd name="T82" fmla="*/ 70 w 154"/>
                  <a:gd name="T83" fmla="*/ 6 h 108"/>
                  <a:gd name="T84" fmla="*/ 79 w 154"/>
                  <a:gd name="T85" fmla="*/ 13 h 108"/>
                  <a:gd name="T86" fmla="*/ 83 w 154"/>
                  <a:gd name="T87" fmla="*/ 2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8" extrusionOk="0">
                    <a:moveTo>
                      <a:pt x="83" y="23"/>
                    </a:moveTo>
                    <a:lnTo>
                      <a:pt x="89" y="12"/>
                    </a:lnTo>
                    <a:lnTo>
                      <a:pt x="98" y="6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35" y="2"/>
                    </a:lnTo>
                    <a:lnTo>
                      <a:pt x="145" y="12"/>
                    </a:lnTo>
                    <a:lnTo>
                      <a:pt x="152" y="25"/>
                    </a:lnTo>
                    <a:lnTo>
                      <a:pt x="154" y="45"/>
                    </a:lnTo>
                    <a:lnTo>
                      <a:pt x="154" y="108"/>
                    </a:lnTo>
                    <a:lnTo>
                      <a:pt x="137" y="108"/>
                    </a:lnTo>
                    <a:lnTo>
                      <a:pt x="137" y="45"/>
                    </a:lnTo>
                    <a:lnTo>
                      <a:pt x="135" y="30"/>
                    </a:lnTo>
                    <a:lnTo>
                      <a:pt x="131" y="22"/>
                    </a:lnTo>
                    <a:lnTo>
                      <a:pt x="125" y="16"/>
                    </a:lnTo>
                    <a:lnTo>
                      <a:pt x="115" y="15"/>
                    </a:lnTo>
                    <a:lnTo>
                      <a:pt x="102" y="16"/>
                    </a:lnTo>
                    <a:lnTo>
                      <a:pt x="93" y="23"/>
                    </a:lnTo>
                    <a:lnTo>
                      <a:pt x="88" y="33"/>
                    </a:lnTo>
                    <a:lnTo>
                      <a:pt x="86" y="48"/>
                    </a:lnTo>
                    <a:lnTo>
                      <a:pt x="86" y="108"/>
                    </a:lnTo>
                    <a:lnTo>
                      <a:pt x="69" y="108"/>
                    </a:lnTo>
                    <a:lnTo>
                      <a:pt x="69" y="45"/>
                    </a:lnTo>
                    <a:lnTo>
                      <a:pt x="67" y="30"/>
                    </a:lnTo>
                    <a:lnTo>
                      <a:pt x="63" y="22"/>
                    </a:lnTo>
                    <a:lnTo>
                      <a:pt x="57" y="16"/>
                    </a:lnTo>
                    <a:lnTo>
                      <a:pt x="46" y="15"/>
                    </a:lnTo>
                    <a:lnTo>
                      <a:pt x="34" y="16"/>
                    </a:lnTo>
                    <a:lnTo>
                      <a:pt x="26" y="25"/>
                    </a:lnTo>
                    <a:lnTo>
                      <a:pt x="18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4" y="10"/>
                    </a:lnTo>
                    <a:lnTo>
                      <a:pt x="31" y="5"/>
                    </a:lnTo>
                    <a:lnTo>
                      <a:pt x="40" y="0"/>
                    </a:lnTo>
                    <a:lnTo>
                      <a:pt x="51" y="0"/>
                    </a:lnTo>
                    <a:lnTo>
                      <a:pt x="62" y="2"/>
                    </a:lnTo>
                    <a:lnTo>
                      <a:pt x="70" y="6"/>
                    </a:lnTo>
                    <a:lnTo>
                      <a:pt x="79" y="13"/>
                    </a:lnTo>
                    <a:lnTo>
                      <a:pt x="8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7" name="Freeform 389"/>
              <p:cNvSpPr>
                <a:spLocks noEditPoints="1"/>
              </p:cNvSpPr>
              <p:nvPr/>
            </p:nvSpPr>
            <p:spPr bwMode="auto">
              <a:xfrm>
                <a:off x="4092" y="2642"/>
                <a:ext cx="33" cy="36"/>
              </a:xfrm>
              <a:custGeom>
                <a:avLst/>
                <a:gdLst>
                  <a:gd name="T0" fmla="*/ 97 w 97"/>
                  <a:gd name="T1" fmla="*/ 51 h 110"/>
                  <a:gd name="T2" fmla="*/ 97 w 97"/>
                  <a:gd name="T3" fmla="*/ 59 h 110"/>
                  <a:gd name="T4" fmla="*/ 17 w 97"/>
                  <a:gd name="T5" fmla="*/ 59 h 110"/>
                  <a:gd name="T6" fmla="*/ 20 w 97"/>
                  <a:gd name="T7" fmla="*/ 75 h 110"/>
                  <a:gd name="T8" fmla="*/ 29 w 97"/>
                  <a:gd name="T9" fmla="*/ 87 h 110"/>
                  <a:gd name="T10" fmla="*/ 39 w 97"/>
                  <a:gd name="T11" fmla="*/ 94 h 110"/>
                  <a:gd name="T12" fmla="*/ 55 w 97"/>
                  <a:gd name="T13" fmla="*/ 95 h 110"/>
                  <a:gd name="T14" fmla="*/ 65 w 97"/>
                  <a:gd name="T15" fmla="*/ 95 h 110"/>
                  <a:gd name="T16" fmla="*/ 75 w 97"/>
                  <a:gd name="T17" fmla="*/ 94 h 110"/>
                  <a:gd name="T18" fmla="*/ 84 w 97"/>
                  <a:gd name="T19" fmla="*/ 91 h 110"/>
                  <a:gd name="T20" fmla="*/ 92 w 97"/>
                  <a:gd name="T21" fmla="*/ 85 h 110"/>
                  <a:gd name="T22" fmla="*/ 92 w 97"/>
                  <a:gd name="T23" fmla="*/ 102 h 110"/>
                  <a:gd name="T24" fmla="*/ 84 w 97"/>
                  <a:gd name="T25" fmla="*/ 105 h 110"/>
                  <a:gd name="T26" fmla="*/ 74 w 97"/>
                  <a:gd name="T27" fmla="*/ 108 h 110"/>
                  <a:gd name="T28" fmla="*/ 64 w 97"/>
                  <a:gd name="T29" fmla="*/ 110 h 110"/>
                  <a:gd name="T30" fmla="*/ 54 w 97"/>
                  <a:gd name="T31" fmla="*/ 110 h 110"/>
                  <a:gd name="T32" fmla="*/ 42 w 97"/>
                  <a:gd name="T33" fmla="*/ 110 h 110"/>
                  <a:gd name="T34" fmla="*/ 22 w 97"/>
                  <a:gd name="T35" fmla="*/ 102 h 110"/>
                  <a:gd name="T36" fmla="*/ 15 w 97"/>
                  <a:gd name="T37" fmla="*/ 95 h 110"/>
                  <a:gd name="T38" fmla="*/ 7 w 97"/>
                  <a:gd name="T39" fmla="*/ 88 h 110"/>
                  <a:gd name="T40" fmla="*/ 0 w 97"/>
                  <a:gd name="T41" fmla="*/ 68 h 110"/>
                  <a:gd name="T42" fmla="*/ 0 w 97"/>
                  <a:gd name="T43" fmla="*/ 56 h 110"/>
                  <a:gd name="T44" fmla="*/ 0 w 97"/>
                  <a:gd name="T45" fmla="*/ 43 h 110"/>
                  <a:gd name="T46" fmla="*/ 7 w 97"/>
                  <a:gd name="T47" fmla="*/ 23 h 110"/>
                  <a:gd name="T48" fmla="*/ 13 w 97"/>
                  <a:gd name="T49" fmla="*/ 15 h 110"/>
                  <a:gd name="T50" fmla="*/ 20 w 97"/>
                  <a:gd name="T51" fmla="*/ 9 h 110"/>
                  <a:gd name="T52" fmla="*/ 39 w 97"/>
                  <a:gd name="T53" fmla="*/ 0 h 110"/>
                  <a:gd name="T54" fmla="*/ 51 w 97"/>
                  <a:gd name="T55" fmla="*/ 0 h 110"/>
                  <a:gd name="T56" fmla="*/ 61 w 97"/>
                  <a:gd name="T57" fmla="*/ 0 h 110"/>
                  <a:gd name="T58" fmla="*/ 78 w 97"/>
                  <a:gd name="T59" fmla="*/ 7 h 110"/>
                  <a:gd name="T60" fmla="*/ 85 w 97"/>
                  <a:gd name="T61" fmla="*/ 13 h 110"/>
                  <a:gd name="T62" fmla="*/ 91 w 97"/>
                  <a:gd name="T63" fmla="*/ 20 h 110"/>
                  <a:gd name="T64" fmla="*/ 97 w 97"/>
                  <a:gd name="T65" fmla="*/ 39 h 110"/>
                  <a:gd name="T66" fmla="*/ 97 w 97"/>
                  <a:gd name="T67" fmla="*/ 51 h 110"/>
                  <a:gd name="T68" fmla="*/ 79 w 97"/>
                  <a:gd name="T69" fmla="*/ 46 h 110"/>
                  <a:gd name="T70" fmla="*/ 78 w 97"/>
                  <a:gd name="T71" fmla="*/ 32 h 110"/>
                  <a:gd name="T72" fmla="*/ 72 w 97"/>
                  <a:gd name="T73" fmla="*/ 23 h 110"/>
                  <a:gd name="T74" fmla="*/ 64 w 97"/>
                  <a:gd name="T75" fmla="*/ 16 h 110"/>
                  <a:gd name="T76" fmla="*/ 52 w 97"/>
                  <a:gd name="T77" fmla="*/ 15 h 110"/>
                  <a:gd name="T78" fmla="*/ 38 w 97"/>
                  <a:gd name="T79" fmla="*/ 16 h 110"/>
                  <a:gd name="T80" fmla="*/ 28 w 97"/>
                  <a:gd name="T81" fmla="*/ 23 h 110"/>
                  <a:gd name="T82" fmla="*/ 20 w 97"/>
                  <a:gd name="T83" fmla="*/ 32 h 110"/>
                  <a:gd name="T84" fmla="*/ 19 w 97"/>
                  <a:gd name="T85" fmla="*/ 46 h 110"/>
                  <a:gd name="T86" fmla="*/ 79 w 97"/>
                  <a:gd name="T87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10" extrusionOk="0">
                    <a:moveTo>
                      <a:pt x="97" y="51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7"/>
                    </a:lnTo>
                    <a:lnTo>
                      <a:pt x="39" y="94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4"/>
                    </a:lnTo>
                    <a:lnTo>
                      <a:pt x="84" y="91"/>
                    </a:lnTo>
                    <a:lnTo>
                      <a:pt x="92" y="85"/>
                    </a:lnTo>
                    <a:lnTo>
                      <a:pt x="92" y="102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4" y="110"/>
                    </a:lnTo>
                    <a:lnTo>
                      <a:pt x="54" y="110"/>
                    </a:lnTo>
                    <a:lnTo>
                      <a:pt x="42" y="110"/>
                    </a:lnTo>
                    <a:lnTo>
                      <a:pt x="22" y="102"/>
                    </a:lnTo>
                    <a:lnTo>
                      <a:pt x="15" y="95"/>
                    </a:lnTo>
                    <a:lnTo>
                      <a:pt x="7" y="88"/>
                    </a:lnTo>
                    <a:lnTo>
                      <a:pt x="0" y="68"/>
                    </a:lnTo>
                    <a:lnTo>
                      <a:pt x="0" y="56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5"/>
                    </a:lnTo>
                    <a:lnTo>
                      <a:pt x="20" y="9"/>
                    </a:lnTo>
                    <a:lnTo>
                      <a:pt x="39" y="0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1"/>
                    </a:lnTo>
                    <a:close/>
                    <a:moveTo>
                      <a:pt x="79" y="46"/>
                    </a:moveTo>
                    <a:lnTo>
                      <a:pt x="78" y="32"/>
                    </a:lnTo>
                    <a:lnTo>
                      <a:pt x="72" y="23"/>
                    </a:lnTo>
                    <a:lnTo>
                      <a:pt x="64" y="16"/>
                    </a:lnTo>
                    <a:lnTo>
                      <a:pt x="52" y="15"/>
                    </a:lnTo>
                    <a:lnTo>
                      <a:pt x="38" y="16"/>
                    </a:lnTo>
                    <a:lnTo>
                      <a:pt x="28" y="23"/>
                    </a:lnTo>
                    <a:lnTo>
                      <a:pt x="20" y="32"/>
                    </a:lnTo>
                    <a:lnTo>
                      <a:pt x="19" y="46"/>
                    </a:lnTo>
                    <a:lnTo>
                      <a:pt x="7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8" name="Freeform 390"/>
              <p:cNvSpPr/>
              <p:nvPr/>
            </p:nvSpPr>
            <p:spPr bwMode="auto">
              <a:xfrm>
                <a:off x="4134" y="2642"/>
                <a:ext cx="29" cy="36"/>
              </a:xfrm>
              <a:custGeom>
                <a:avLst/>
                <a:gdLst>
                  <a:gd name="T0" fmla="*/ 88 w 88"/>
                  <a:gd name="T1" fmla="*/ 45 h 108"/>
                  <a:gd name="T2" fmla="*/ 88 w 88"/>
                  <a:gd name="T3" fmla="*/ 108 h 108"/>
                  <a:gd name="T4" fmla="*/ 72 w 88"/>
                  <a:gd name="T5" fmla="*/ 108 h 108"/>
                  <a:gd name="T6" fmla="*/ 72 w 88"/>
                  <a:gd name="T7" fmla="*/ 45 h 108"/>
                  <a:gd name="T8" fmla="*/ 71 w 88"/>
                  <a:gd name="T9" fmla="*/ 30 h 108"/>
                  <a:gd name="T10" fmla="*/ 65 w 88"/>
                  <a:gd name="T11" fmla="*/ 22 h 108"/>
                  <a:gd name="T12" fmla="*/ 59 w 88"/>
                  <a:gd name="T13" fmla="*/ 16 h 108"/>
                  <a:gd name="T14" fmla="*/ 48 w 88"/>
                  <a:gd name="T15" fmla="*/ 15 h 108"/>
                  <a:gd name="T16" fmla="*/ 35 w 88"/>
                  <a:gd name="T17" fmla="*/ 16 h 108"/>
                  <a:gd name="T18" fmla="*/ 26 w 88"/>
                  <a:gd name="T19" fmla="*/ 23 h 108"/>
                  <a:gd name="T20" fmla="*/ 19 w 88"/>
                  <a:gd name="T21" fmla="*/ 33 h 108"/>
                  <a:gd name="T22" fmla="*/ 17 w 88"/>
                  <a:gd name="T23" fmla="*/ 48 h 108"/>
                  <a:gd name="T24" fmla="*/ 17 w 88"/>
                  <a:gd name="T25" fmla="*/ 108 h 108"/>
                  <a:gd name="T26" fmla="*/ 0 w 88"/>
                  <a:gd name="T27" fmla="*/ 108 h 108"/>
                  <a:gd name="T28" fmla="*/ 0 w 88"/>
                  <a:gd name="T29" fmla="*/ 3 h 108"/>
                  <a:gd name="T30" fmla="*/ 17 w 88"/>
                  <a:gd name="T31" fmla="*/ 3 h 108"/>
                  <a:gd name="T32" fmla="*/ 17 w 88"/>
                  <a:gd name="T33" fmla="*/ 19 h 108"/>
                  <a:gd name="T34" fmla="*/ 25 w 88"/>
                  <a:gd name="T35" fmla="*/ 10 h 108"/>
                  <a:gd name="T36" fmla="*/ 33 w 88"/>
                  <a:gd name="T37" fmla="*/ 5 h 108"/>
                  <a:gd name="T38" fmla="*/ 42 w 88"/>
                  <a:gd name="T39" fmla="*/ 0 h 108"/>
                  <a:gd name="T40" fmla="*/ 52 w 88"/>
                  <a:gd name="T41" fmla="*/ 0 h 108"/>
                  <a:gd name="T42" fmla="*/ 69 w 88"/>
                  <a:gd name="T43" fmla="*/ 2 h 108"/>
                  <a:gd name="T44" fmla="*/ 79 w 88"/>
                  <a:gd name="T45" fmla="*/ 12 h 108"/>
                  <a:gd name="T46" fmla="*/ 87 w 88"/>
                  <a:gd name="T47" fmla="*/ 25 h 108"/>
                  <a:gd name="T48" fmla="*/ 88 w 88"/>
                  <a:gd name="T49" fmla="*/ 4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08" extrusionOk="0">
                    <a:moveTo>
                      <a:pt x="88" y="45"/>
                    </a:moveTo>
                    <a:lnTo>
                      <a:pt x="88" y="108"/>
                    </a:lnTo>
                    <a:lnTo>
                      <a:pt x="72" y="108"/>
                    </a:lnTo>
                    <a:lnTo>
                      <a:pt x="72" y="45"/>
                    </a:lnTo>
                    <a:lnTo>
                      <a:pt x="71" y="30"/>
                    </a:lnTo>
                    <a:lnTo>
                      <a:pt x="65" y="22"/>
                    </a:lnTo>
                    <a:lnTo>
                      <a:pt x="59" y="16"/>
                    </a:lnTo>
                    <a:lnTo>
                      <a:pt x="48" y="15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8"/>
                    </a:lnTo>
                    <a:lnTo>
                      <a:pt x="17" y="108"/>
                    </a:lnTo>
                    <a:lnTo>
                      <a:pt x="0" y="108"/>
                    </a:lnTo>
                    <a:lnTo>
                      <a:pt x="0" y="3"/>
                    </a:lnTo>
                    <a:lnTo>
                      <a:pt x="17" y="3"/>
                    </a:lnTo>
                    <a:lnTo>
                      <a:pt x="17" y="19"/>
                    </a:lnTo>
                    <a:lnTo>
                      <a:pt x="25" y="10"/>
                    </a:lnTo>
                    <a:lnTo>
                      <a:pt x="33" y="5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69" y="2"/>
                    </a:lnTo>
                    <a:lnTo>
                      <a:pt x="79" y="12"/>
                    </a:lnTo>
                    <a:lnTo>
                      <a:pt x="87" y="25"/>
                    </a:lnTo>
                    <a:lnTo>
                      <a:pt x="8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9" name="Freeform 391"/>
              <p:cNvSpPr/>
              <p:nvPr/>
            </p:nvSpPr>
            <p:spPr bwMode="auto">
              <a:xfrm>
                <a:off x="4171" y="2633"/>
                <a:ext cx="21" cy="45"/>
              </a:xfrm>
              <a:custGeom>
                <a:avLst/>
                <a:gdLst>
                  <a:gd name="T0" fmla="*/ 29 w 65"/>
                  <a:gd name="T1" fmla="*/ 0 h 135"/>
                  <a:gd name="T2" fmla="*/ 29 w 65"/>
                  <a:gd name="T3" fmla="*/ 30 h 135"/>
                  <a:gd name="T4" fmla="*/ 65 w 65"/>
                  <a:gd name="T5" fmla="*/ 30 h 135"/>
                  <a:gd name="T6" fmla="*/ 65 w 65"/>
                  <a:gd name="T7" fmla="*/ 43 h 135"/>
                  <a:gd name="T8" fmla="*/ 29 w 65"/>
                  <a:gd name="T9" fmla="*/ 43 h 135"/>
                  <a:gd name="T10" fmla="*/ 29 w 65"/>
                  <a:gd name="T11" fmla="*/ 99 h 135"/>
                  <a:gd name="T12" fmla="*/ 30 w 65"/>
                  <a:gd name="T13" fmla="*/ 111 h 135"/>
                  <a:gd name="T14" fmla="*/ 33 w 65"/>
                  <a:gd name="T15" fmla="*/ 116 h 135"/>
                  <a:gd name="T16" fmla="*/ 38 w 65"/>
                  <a:gd name="T17" fmla="*/ 119 h 135"/>
                  <a:gd name="T18" fmla="*/ 48 w 65"/>
                  <a:gd name="T19" fmla="*/ 119 h 135"/>
                  <a:gd name="T20" fmla="*/ 65 w 65"/>
                  <a:gd name="T21" fmla="*/ 119 h 135"/>
                  <a:gd name="T22" fmla="*/ 65 w 65"/>
                  <a:gd name="T23" fmla="*/ 135 h 135"/>
                  <a:gd name="T24" fmla="*/ 48 w 65"/>
                  <a:gd name="T25" fmla="*/ 135 h 135"/>
                  <a:gd name="T26" fmla="*/ 29 w 65"/>
                  <a:gd name="T27" fmla="*/ 134 h 135"/>
                  <a:gd name="T28" fmla="*/ 20 w 65"/>
                  <a:gd name="T29" fmla="*/ 127 h 135"/>
                  <a:gd name="T30" fmla="*/ 13 w 65"/>
                  <a:gd name="T31" fmla="*/ 118 h 135"/>
                  <a:gd name="T32" fmla="*/ 12 w 65"/>
                  <a:gd name="T33" fmla="*/ 99 h 135"/>
                  <a:gd name="T34" fmla="*/ 12 w 65"/>
                  <a:gd name="T35" fmla="*/ 43 h 135"/>
                  <a:gd name="T36" fmla="*/ 0 w 65"/>
                  <a:gd name="T37" fmla="*/ 43 h 135"/>
                  <a:gd name="T38" fmla="*/ 0 w 65"/>
                  <a:gd name="T39" fmla="*/ 30 h 135"/>
                  <a:gd name="T40" fmla="*/ 12 w 65"/>
                  <a:gd name="T41" fmla="*/ 30 h 135"/>
                  <a:gd name="T42" fmla="*/ 12 w 65"/>
                  <a:gd name="T43" fmla="*/ 0 h 135"/>
                  <a:gd name="T44" fmla="*/ 29 w 65"/>
                  <a:gd name="T4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 extrusionOk="0">
                    <a:moveTo>
                      <a:pt x="29" y="0"/>
                    </a:moveTo>
                    <a:lnTo>
                      <a:pt x="29" y="30"/>
                    </a:lnTo>
                    <a:lnTo>
                      <a:pt x="65" y="30"/>
                    </a:lnTo>
                    <a:lnTo>
                      <a:pt x="65" y="43"/>
                    </a:lnTo>
                    <a:lnTo>
                      <a:pt x="29" y="43"/>
                    </a:lnTo>
                    <a:lnTo>
                      <a:pt x="29" y="99"/>
                    </a:lnTo>
                    <a:lnTo>
                      <a:pt x="30" y="111"/>
                    </a:lnTo>
                    <a:lnTo>
                      <a:pt x="33" y="116"/>
                    </a:lnTo>
                    <a:lnTo>
                      <a:pt x="38" y="119"/>
                    </a:lnTo>
                    <a:lnTo>
                      <a:pt x="48" y="119"/>
                    </a:lnTo>
                    <a:lnTo>
                      <a:pt x="65" y="119"/>
                    </a:lnTo>
                    <a:lnTo>
                      <a:pt x="65" y="135"/>
                    </a:lnTo>
                    <a:lnTo>
                      <a:pt x="48" y="135"/>
                    </a:lnTo>
                    <a:lnTo>
                      <a:pt x="29" y="134"/>
                    </a:lnTo>
                    <a:lnTo>
                      <a:pt x="20" y="127"/>
                    </a:lnTo>
                    <a:lnTo>
                      <a:pt x="13" y="118"/>
                    </a:lnTo>
                    <a:lnTo>
                      <a:pt x="12" y="99"/>
                    </a:lnTo>
                    <a:lnTo>
                      <a:pt x="12" y="43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0" name="Freeform 392"/>
              <p:cNvSpPr>
                <a:spLocks noEditPoints="1"/>
              </p:cNvSpPr>
              <p:nvPr/>
            </p:nvSpPr>
            <p:spPr bwMode="auto">
              <a:xfrm>
                <a:off x="4218" y="2642"/>
                <a:ext cx="32" cy="36"/>
              </a:xfrm>
              <a:custGeom>
                <a:avLst/>
                <a:gdLst>
                  <a:gd name="T0" fmla="*/ 49 w 97"/>
                  <a:gd name="T1" fmla="*/ 15 h 110"/>
                  <a:gd name="T2" fmla="*/ 36 w 97"/>
                  <a:gd name="T3" fmla="*/ 16 h 110"/>
                  <a:gd name="T4" fmla="*/ 26 w 97"/>
                  <a:gd name="T5" fmla="*/ 26 h 110"/>
                  <a:gd name="T6" fmla="*/ 21 w 97"/>
                  <a:gd name="T7" fmla="*/ 38 h 110"/>
                  <a:gd name="T8" fmla="*/ 19 w 97"/>
                  <a:gd name="T9" fmla="*/ 55 h 110"/>
                  <a:gd name="T10" fmla="*/ 21 w 97"/>
                  <a:gd name="T11" fmla="*/ 72 h 110"/>
                  <a:gd name="T12" fmla="*/ 26 w 97"/>
                  <a:gd name="T13" fmla="*/ 85 h 110"/>
                  <a:gd name="T14" fmla="*/ 36 w 97"/>
                  <a:gd name="T15" fmla="*/ 94 h 110"/>
                  <a:gd name="T16" fmla="*/ 49 w 97"/>
                  <a:gd name="T17" fmla="*/ 95 h 110"/>
                  <a:gd name="T18" fmla="*/ 61 w 97"/>
                  <a:gd name="T19" fmla="*/ 94 h 110"/>
                  <a:gd name="T20" fmla="*/ 71 w 97"/>
                  <a:gd name="T21" fmla="*/ 85 h 110"/>
                  <a:gd name="T22" fmla="*/ 77 w 97"/>
                  <a:gd name="T23" fmla="*/ 72 h 110"/>
                  <a:gd name="T24" fmla="*/ 78 w 97"/>
                  <a:gd name="T25" fmla="*/ 55 h 110"/>
                  <a:gd name="T26" fmla="*/ 77 w 97"/>
                  <a:gd name="T27" fmla="*/ 38 h 110"/>
                  <a:gd name="T28" fmla="*/ 71 w 97"/>
                  <a:gd name="T29" fmla="*/ 26 h 110"/>
                  <a:gd name="T30" fmla="*/ 61 w 97"/>
                  <a:gd name="T31" fmla="*/ 16 h 110"/>
                  <a:gd name="T32" fmla="*/ 49 w 97"/>
                  <a:gd name="T33" fmla="*/ 15 h 110"/>
                  <a:gd name="T34" fmla="*/ 49 w 97"/>
                  <a:gd name="T35" fmla="*/ 0 h 110"/>
                  <a:gd name="T36" fmla="*/ 59 w 97"/>
                  <a:gd name="T37" fmla="*/ 0 h 110"/>
                  <a:gd name="T38" fmla="*/ 77 w 97"/>
                  <a:gd name="T39" fmla="*/ 7 h 110"/>
                  <a:gd name="T40" fmla="*/ 84 w 97"/>
                  <a:gd name="T41" fmla="*/ 15 h 110"/>
                  <a:gd name="T42" fmla="*/ 90 w 97"/>
                  <a:gd name="T43" fmla="*/ 22 h 110"/>
                  <a:gd name="T44" fmla="*/ 97 w 97"/>
                  <a:gd name="T45" fmla="*/ 42 h 110"/>
                  <a:gd name="T46" fmla="*/ 97 w 97"/>
                  <a:gd name="T47" fmla="*/ 55 h 110"/>
                  <a:gd name="T48" fmla="*/ 97 w 97"/>
                  <a:gd name="T49" fmla="*/ 68 h 110"/>
                  <a:gd name="T50" fmla="*/ 90 w 97"/>
                  <a:gd name="T51" fmla="*/ 88 h 110"/>
                  <a:gd name="T52" fmla="*/ 84 w 97"/>
                  <a:gd name="T53" fmla="*/ 95 h 110"/>
                  <a:gd name="T54" fmla="*/ 77 w 97"/>
                  <a:gd name="T55" fmla="*/ 102 h 110"/>
                  <a:gd name="T56" fmla="*/ 59 w 97"/>
                  <a:gd name="T57" fmla="*/ 110 h 110"/>
                  <a:gd name="T58" fmla="*/ 49 w 97"/>
                  <a:gd name="T59" fmla="*/ 110 h 110"/>
                  <a:gd name="T60" fmla="*/ 38 w 97"/>
                  <a:gd name="T61" fmla="*/ 110 h 110"/>
                  <a:gd name="T62" fmla="*/ 21 w 97"/>
                  <a:gd name="T63" fmla="*/ 102 h 110"/>
                  <a:gd name="T64" fmla="*/ 13 w 97"/>
                  <a:gd name="T65" fmla="*/ 95 h 110"/>
                  <a:gd name="T66" fmla="*/ 8 w 97"/>
                  <a:gd name="T67" fmla="*/ 88 h 110"/>
                  <a:gd name="T68" fmla="*/ 0 w 97"/>
                  <a:gd name="T69" fmla="*/ 68 h 110"/>
                  <a:gd name="T70" fmla="*/ 0 w 97"/>
                  <a:gd name="T71" fmla="*/ 55 h 110"/>
                  <a:gd name="T72" fmla="*/ 0 w 97"/>
                  <a:gd name="T73" fmla="*/ 42 h 110"/>
                  <a:gd name="T74" fmla="*/ 8 w 97"/>
                  <a:gd name="T75" fmla="*/ 22 h 110"/>
                  <a:gd name="T76" fmla="*/ 13 w 97"/>
                  <a:gd name="T77" fmla="*/ 15 h 110"/>
                  <a:gd name="T78" fmla="*/ 21 w 97"/>
                  <a:gd name="T79" fmla="*/ 7 h 110"/>
                  <a:gd name="T80" fmla="*/ 38 w 97"/>
                  <a:gd name="T81" fmla="*/ 0 h 110"/>
                  <a:gd name="T82" fmla="*/ 49 w 97"/>
                  <a:gd name="T8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" h="110" extrusionOk="0">
                    <a:moveTo>
                      <a:pt x="49" y="15"/>
                    </a:moveTo>
                    <a:lnTo>
                      <a:pt x="36" y="16"/>
                    </a:lnTo>
                    <a:lnTo>
                      <a:pt x="26" y="26"/>
                    </a:lnTo>
                    <a:lnTo>
                      <a:pt x="21" y="38"/>
                    </a:lnTo>
                    <a:lnTo>
                      <a:pt x="19" y="55"/>
                    </a:lnTo>
                    <a:lnTo>
                      <a:pt x="21" y="72"/>
                    </a:lnTo>
                    <a:lnTo>
                      <a:pt x="26" y="85"/>
                    </a:lnTo>
                    <a:lnTo>
                      <a:pt x="36" y="94"/>
                    </a:lnTo>
                    <a:lnTo>
                      <a:pt x="49" y="95"/>
                    </a:lnTo>
                    <a:lnTo>
                      <a:pt x="61" y="94"/>
                    </a:lnTo>
                    <a:lnTo>
                      <a:pt x="71" y="85"/>
                    </a:lnTo>
                    <a:lnTo>
                      <a:pt x="77" y="72"/>
                    </a:lnTo>
                    <a:lnTo>
                      <a:pt x="78" y="55"/>
                    </a:lnTo>
                    <a:lnTo>
                      <a:pt x="77" y="38"/>
                    </a:lnTo>
                    <a:lnTo>
                      <a:pt x="71" y="26"/>
                    </a:lnTo>
                    <a:lnTo>
                      <a:pt x="61" y="16"/>
                    </a:lnTo>
                    <a:lnTo>
                      <a:pt x="49" y="15"/>
                    </a:lnTo>
                    <a:close/>
                    <a:moveTo>
                      <a:pt x="49" y="0"/>
                    </a:moveTo>
                    <a:lnTo>
                      <a:pt x="59" y="0"/>
                    </a:lnTo>
                    <a:lnTo>
                      <a:pt x="77" y="7"/>
                    </a:lnTo>
                    <a:lnTo>
                      <a:pt x="84" y="15"/>
                    </a:lnTo>
                    <a:lnTo>
                      <a:pt x="90" y="22"/>
                    </a:lnTo>
                    <a:lnTo>
                      <a:pt x="97" y="42"/>
                    </a:lnTo>
                    <a:lnTo>
                      <a:pt x="97" y="55"/>
                    </a:lnTo>
                    <a:lnTo>
                      <a:pt x="97" y="68"/>
                    </a:lnTo>
                    <a:lnTo>
                      <a:pt x="90" y="88"/>
                    </a:lnTo>
                    <a:lnTo>
                      <a:pt x="84" y="95"/>
                    </a:lnTo>
                    <a:lnTo>
                      <a:pt x="77" y="102"/>
                    </a:lnTo>
                    <a:lnTo>
                      <a:pt x="59" y="110"/>
                    </a:lnTo>
                    <a:lnTo>
                      <a:pt x="49" y="110"/>
                    </a:lnTo>
                    <a:lnTo>
                      <a:pt x="38" y="110"/>
                    </a:lnTo>
                    <a:lnTo>
                      <a:pt x="21" y="102"/>
                    </a:lnTo>
                    <a:lnTo>
                      <a:pt x="13" y="95"/>
                    </a:lnTo>
                    <a:lnTo>
                      <a:pt x="8" y="88"/>
                    </a:lnTo>
                    <a:lnTo>
                      <a:pt x="0" y="68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8" y="22"/>
                    </a:lnTo>
                    <a:lnTo>
                      <a:pt x="13" y="15"/>
                    </a:lnTo>
                    <a:lnTo>
                      <a:pt x="21" y="7"/>
                    </a:lnTo>
                    <a:lnTo>
                      <a:pt x="38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1" name="Freeform 393"/>
              <p:cNvSpPr/>
              <p:nvPr/>
            </p:nvSpPr>
            <p:spPr bwMode="auto">
              <a:xfrm>
                <a:off x="4255" y="2629"/>
                <a:ext cx="22" cy="49"/>
              </a:xfrm>
              <a:custGeom>
                <a:avLst/>
                <a:gdLst>
                  <a:gd name="T0" fmla="*/ 68 w 68"/>
                  <a:gd name="T1" fmla="*/ 0 h 147"/>
                  <a:gd name="T2" fmla="*/ 68 w 68"/>
                  <a:gd name="T3" fmla="*/ 15 h 147"/>
                  <a:gd name="T4" fmla="*/ 51 w 68"/>
                  <a:gd name="T5" fmla="*/ 15 h 147"/>
                  <a:gd name="T6" fmla="*/ 42 w 68"/>
                  <a:gd name="T7" fmla="*/ 16 h 147"/>
                  <a:gd name="T8" fmla="*/ 38 w 68"/>
                  <a:gd name="T9" fmla="*/ 19 h 147"/>
                  <a:gd name="T10" fmla="*/ 35 w 68"/>
                  <a:gd name="T11" fmla="*/ 23 h 147"/>
                  <a:gd name="T12" fmla="*/ 35 w 68"/>
                  <a:gd name="T13" fmla="*/ 32 h 147"/>
                  <a:gd name="T14" fmla="*/ 35 w 68"/>
                  <a:gd name="T15" fmla="*/ 42 h 147"/>
                  <a:gd name="T16" fmla="*/ 64 w 68"/>
                  <a:gd name="T17" fmla="*/ 42 h 147"/>
                  <a:gd name="T18" fmla="*/ 64 w 68"/>
                  <a:gd name="T19" fmla="*/ 55 h 147"/>
                  <a:gd name="T20" fmla="*/ 35 w 68"/>
                  <a:gd name="T21" fmla="*/ 55 h 147"/>
                  <a:gd name="T22" fmla="*/ 35 w 68"/>
                  <a:gd name="T23" fmla="*/ 147 h 147"/>
                  <a:gd name="T24" fmla="*/ 18 w 68"/>
                  <a:gd name="T25" fmla="*/ 147 h 147"/>
                  <a:gd name="T26" fmla="*/ 18 w 68"/>
                  <a:gd name="T27" fmla="*/ 55 h 147"/>
                  <a:gd name="T28" fmla="*/ 0 w 68"/>
                  <a:gd name="T29" fmla="*/ 55 h 147"/>
                  <a:gd name="T30" fmla="*/ 0 w 68"/>
                  <a:gd name="T31" fmla="*/ 42 h 147"/>
                  <a:gd name="T32" fmla="*/ 18 w 68"/>
                  <a:gd name="T33" fmla="*/ 42 h 147"/>
                  <a:gd name="T34" fmla="*/ 18 w 68"/>
                  <a:gd name="T35" fmla="*/ 35 h 147"/>
                  <a:gd name="T36" fmla="*/ 19 w 68"/>
                  <a:gd name="T37" fmla="*/ 18 h 147"/>
                  <a:gd name="T38" fmla="*/ 25 w 68"/>
                  <a:gd name="T39" fmla="*/ 9 h 147"/>
                  <a:gd name="T40" fmla="*/ 35 w 68"/>
                  <a:gd name="T41" fmla="*/ 2 h 147"/>
                  <a:gd name="T42" fmla="*/ 51 w 68"/>
                  <a:gd name="T43" fmla="*/ 0 h 147"/>
                  <a:gd name="T44" fmla="*/ 68 w 68"/>
                  <a:gd name="T4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47" extrusionOk="0">
                    <a:moveTo>
                      <a:pt x="68" y="0"/>
                    </a:moveTo>
                    <a:lnTo>
                      <a:pt x="68" y="15"/>
                    </a:lnTo>
                    <a:lnTo>
                      <a:pt x="51" y="15"/>
                    </a:lnTo>
                    <a:lnTo>
                      <a:pt x="42" y="16"/>
                    </a:lnTo>
                    <a:lnTo>
                      <a:pt x="38" y="19"/>
                    </a:lnTo>
                    <a:lnTo>
                      <a:pt x="35" y="23"/>
                    </a:lnTo>
                    <a:lnTo>
                      <a:pt x="35" y="32"/>
                    </a:lnTo>
                    <a:lnTo>
                      <a:pt x="35" y="42"/>
                    </a:lnTo>
                    <a:lnTo>
                      <a:pt x="64" y="42"/>
                    </a:lnTo>
                    <a:lnTo>
                      <a:pt x="64" y="55"/>
                    </a:lnTo>
                    <a:lnTo>
                      <a:pt x="35" y="55"/>
                    </a:lnTo>
                    <a:lnTo>
                      <a:pt x="35" y="147"/>
                    </a:lnTo>
                    <a:lnTo>
                      <a:pt x="18" y="147"/>
                    </a:lnTo>
                    <a:lnTo>
                      <a:pt x="18" y="55"/>
                    </a:lnTo>
                    <a:lnTo>
                      <a:pt x="0" y="55"/>
                    </a:lnTo>
                    <a:lnTo>
                      <a:pt x="0" y="42"/>
                    </a:lnTo>
                    <a:lnTo>
                      <a:pt x="18" y="42"/>
                    </a:lnTo>
                    <a:lnTo>
                      <a:pt x="18" y="35"/>
                    </a:lnTo>
                    <a:lnTo>
                      <a:pt x="19" y="18"/>
                    </a:lnTo>
                    <a:lnTo>
                      <a:pt x="25" y="9"/>
                    </a:lnTo>
                    <a:lnTo>
                      <a:pt x="35" y="2"/>
                    </a:lnTo>
                    <a:lnTo>
                      <a:pt x="51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2" name="Freeform 394"/>
              <p:cNvSpPr>
                <a:spLocks noEditPoints="1"/>
              </p:cNvSpPr>
              <p:nvPr/>
            </p:nvSpPr>
            <p:spPr bwMode="auto">
              <a:xfrm>
                <a:off x="4300" y="2642"/>
                <a:ext cx="30" cy="36"/>
              </a:xfrm>
              <a:custGeom>
                <a:avLst/>
                <a:gdLst>
                  <a:gd name="T0" fmla="*/ 54 w 88"/>
                  <a:gd name="T1" fmla="*/ 55 h 110"/>
                  <a:gd name="T2" fmla="*/ 35 w 88"/>
                  <a:gd name="T3" fmla="*/ 55 h 110"/>
                  <a:gd name="T4" fmla="*/ 25 w 88"/>
                  <a:gd name="T5" fmla="*/ 59 h 110"/>
                  <a:gd name="T6" fmla="*/ 18 w 88"/>
                  <a:gd name="T7" fmla="*/ 65 h 110"/>
                  <a:gd name="T8" fmla="*/ 18 w 88"/>
                  <a:gd name="T9" fmla="*/ 77 h 110"/>
                  <a:gd name="T10" fmla="*/ 18 w 88"/>
                  <a:gd name="T11" fmla="*/ 84 h 110"/>
                  <a:gd name="T12" fmla="*/ 23 w 88"/>
                  <a:gd name="T13" fmla="*/ 91 h 110"/>
                  <a:gd name="T14" fmla="*/ 29 w 88"/>
                  <a:gd name="T15" fmla="*/ 95 h 110"/>
                  <a:gd name="T16" fmla="*/ 39 w 88"/>
                  <a:gd name="T17" fmla="*/ 95 h 110"/>
                  <a:gd name="T18" fmla="*/ 52 w 88"/>
                  <a:gd name="T19" fmla="*/ 94 h 110"/>
                  <a:gd name="T20" fmla="*/ 62 w 88"/>
                  <a:gd name="T21" fmla="*/ 85 h 110"/>
                  <a:gd name="T22" fmla="*/ 69 w 88"/>
                  <a:gd name="T23" fmla="*/ 74 h 110"/>
                  <a:gd name="T24" fmla="*/ 71 w 88"/>
                  <a:gd name="T25" fmla="*/ 59 h 110"/>
                  <a:gd name="T26" fmla="*/ 71 w 88"/>
                  <a:gd name="T27" fmla="*/ 55 h 110"/>
                  <a:gd name="T28" fmla="*/ 54 w 88"/>
                  <a:gd name="T29" fmla="*/ 55 h 110"/>
                  <a:gd name="T30" fmla="*/ 88 w 88"/>
                  <a:gd name="T31" fmla="*/ 48 h 110"/>
                  <a:gd name="T32" fmla="*/ 88 w 88"/>
                  <a:gd name="T33" fmla="*/ 108 h 110"/>
                  <a:gd name="T34" fmla="*/ 71 w 88"/>
                  <a:gd name="T35" fmla="*/ 108 h 110"/>
                  <a:gd name="T36" fmla="*/ 71 w 88"/>
                  <a:gd name="T37" fmla="*/ 91 h 110"/>
                  <a:gd name="T38" fmla="*/ 65 w 88"/>
                  <a:gd name="T39" fmla="*/ 101 h 110"/>
                  <a:gd name="T40" fmla="*/ 57 w 88"/>
                  <a:gd name="T41" fmla="*/ 105 h 110"/>
                  <a:gd name="T42" fmla="*/ 46 w 88"/>
                  <a:gd name="T43" fmla="*/ 110 h 110"/>
                  <a:gd name="T44" fmla="*/ 35 w 88"/>
                  <a:gd name="T45" fmla="*/ 110 h 110"/>
                  <a:gd name="T46" fmla="*/ 20 w 88"/>
                  <a:gd name="T47" fmla="*/ 108 h 110"/>
                  <a:gd name="T48" fmla="*/ 9 w 88"/>
                  <a:gd name="T49" fmla="*/ 101 h 110"/>
                  <a:gd name="T50" fmla="*/ 2 w 88"/>
                  <a:gd name="T51" fmla="*/ 91 h 110"/>
                  <a:gd name="T52" fmla="*/ 0 w 88"/>
                  <a:gd name="T53" fmla="*/ 77 h 110"/>
                  <a:gd name="T54" fmla="*/ 2 w 88"/>
                  <a:gd name="T55" fmla="*/ 61 h 110"/>
                  <a:gd name="T56" fmla="*/ 12 w 88"/>
                  <a:gd name="T57" fmla="*/ 51 h 110"/>
                  <a:gd name="T58" fmla="*/ 25 w 88"/>
                  <a:gd name="T59" fmla="*/ 43 h 110"/>
                  <a:gd name="T60" fmla="*/ 46 w 88"/>
                  <a:gd name="T61" fmla="*/ 41 h 110"/>
                  <a:gd name="T62" fmla="*/ 71 w 88"/>
                  <a:gd name="T63" fmla="*/ 41 h 110"/>
                  <a:gd name="T64" fmla="*/ 71 w 88"/>
                  <a:gd name="T65" fmla="*/ 39 h 110"/>
                  <a:gd name="T66" fmla="*/ 69 w 88"/>
                  <a:gd name="T67" fmla="*/ 29 h 110"/>
                  <a:gd name="T68" fmla="*/ 64 w 88"/>
                  <a:gd name="T69" fmla="*/ 22 h 110"/>
                  <a:gd name="T70" fmla="*/ 55 w 88"/>
                  <a:gd name="T71" fmla="*/ 16 h 110"/>
                  <a:gd name="T72" fmla="*/ 41 w 88"/>
                  <a:gd name="T73" fmla="*/ 15 h 110"/>
                  <a:gd name="T74" fmla="*/ 32 w 88"/>
                  <a:gd name="T75" fmla="*/ 15 h 110"/>
                  <a:gd name="T76" fmla="*/ 23 w 88"/>
                  <a:gd name="T77" fmla="*/ 17 h 110"/>
                  <a:gd name="T78" fmla="*/ 15 w 88"/>
                  <a:gd name="T79" fmla="*/ 19 h 110"/>
                  <a:gd name="T80" fmla="*/ 8 w 88"/>
                  <a:gd name="T81" fmla="*/ 23 h 110"/>
                  <a:gd name="T82" fmla="*/ 8 w 88"/>
                  <a:gd name="T83" fmla="*/ 7 h 110"/>
                  <a:gd name="T84" fmla="*/ 16 w 88"/>
                  <a:gd name="T85" fmla="*/ 5 h 110"/>
                  <a:gd name="T86" fmla="*/ 26 w 88"/>
                  <a:gd name="T87" fmla="*/ 2 h 110"/>
                  <a:gd name="T88" fmla="*/ 35 w 88"/>
                  <a:gd name="T89" fmla="*/ 0 h 110"/>
                  <a:gd name="T90" fmla="*/ 44 w 88"/>
                  <a:gd name="T91" fmla="*/ 0 h 110"/>
                  <a:gd name="T92" fmla="*/ 54 w 88"/>
                  <a:gd name="T93" fmla="*/ 0 h 110"/>
                  <a:gd name="T94" fmla="*/ 71 w 88"/>
                  <a:gd name="T95" fmla="*/ 6 h 110"/>
                  <a:gd name="T96" fmla="*/ 77 w 88"/>
                  <a:gd name="T97" fmla="*/ 12 h 110"/>
                  <a:gd name="T98" fmla="*/ 87 w 88"/>
                  <a:gd name="T99" fmla="*/ 26 h 110"/>
                  <a:gd name="T100" fmla="*/ 88 w 88"/>
                  <a:gd name="T101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10" extrusionOk="0">
                    <a:moveTo>
                      <a:pt x="54" y="55"/>
                    </a:moveTo>
                    <a:lnTo>
                      <a:pt x="35" y="55"/>
                    </a:lnTo>
                    <a:lnTo>
                      <a:pt x="25" y="59"/>
                    </a:lnTo>
                    <a:lnTo>
                      <a:pt x="18" y="65"/>
                    </a:lnTo>
                    <a:lnTo>
                      <a:pt x="18" y="77"/>
                    </a:lnTo>
                    <a:lnTo>
                      <a:pt x="18" y="84"/>
                    </a:lnTo>
                    <a:lnTo>
                      <a:pt x="23" y="91"/>
                    </a:lnTo>
                    <a:lnTo>
                      <a:pt x="29" y="95"/>
                    </a:lnTo>
                    <a:lnTo>
                      <a:pt x="39" y="95"/>
                    </a:lnTo>
                    <a:lnTo>
                      <a:pt x="52" y="94"/>
                    </a:lnTo>
                    <a:lnTo>
                      <a:pt x="62" y="85"/>
                    </a:lnTo>
                    <a:lnTo>
                      <a:pt x="69" y="74"/>
                    </a:lnTo>
                    <a:lnTo>
                      <a:pt x="71" y="59"/>
                    </a:lnTo>
                    <a:lnTo>
                      <a:pt x="71" y="55"/>
                    </a:lnTo>
                    <a:lnTo>
                      <a:pt x="54" y="55"/>
                    </a:lnTo>
                    <a:close/>
                    <a:moveTo>
                      <a:pt x="88" y="48"/>
                    </a:moveTo>
                    <a:lnTo>
                      <a:pt x="88" y="108"/>
                    </a:lnTo>
                    <a:lnTo>
                      <a:pt x="71" y="108"/>
                    </a:lnTo>
                    <a:lnTo>
                      <a:pt x="71" y="91"/>
                    </a:lnTo>
                    <a:lnTo>
                      <a:pt x="65" y="101"/>
                    </a:lnTo>
                    <a:lnTo>
                      <a:pt x="57" y="105"/>
                    </a:lnTo>
                    <a:lnTo>
                      <a:pt x="46" y="110"/>
                    </a:lnTo>
                    <a:lnTo>
                      <a:pt x="35" y="110"/>
                    </a:lnTo>
                    <a:lnTo>
                      <a:pt x="20" y="108"/>
                    </a:lnTo>
                    <a:lnTo>
                      <a:pt x="9" y="101"/>
                    </a:lnTo>
                    <a:lnTo>
                      <a:pt x="2" y="91"/>
                    </a:lnTo>
                    <a:lnTo>
                      <a:pt x="0" y="77"/>
                    </a:lnTo>
                    <a:lnTo>
                      <a:pt x="2" y="61"/>
                    </a:lnTo>
                    <a:lnTo>
                      <a:pt x="12" y="51"/>
                    </a:lnTo>
                    <a:lnTo>
                      <a:pt x="25" y="43"/>
                    </a:lnTo>
                    <a:lnTo>
                      <a:pt x="46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69" y="29"/>
                    </a:lnTo>
                    <a:lnTo>
                      <a:pt x="64" y="22"/>
                    </a:lnTo>
                    <a:lnTo>
                      <a:pt x="55" y="16"/>
                    </a:lnTo>
                    <a:lnTo>
                      <a:pt x="41" y="15"/>
                    </a:lnTo>
                    <a:lnTo>
                      <a:pt x="32" y="15"/>
                    </a:lnTo>
                    <a:lnTo>
                      <a:pt x="23" y="17"/>
                    </a:lnTo>
                    <a:lnTo>
                      <a:pt x="15" y="19"/>
                    </a:lnTo>
                    <a:lnTo>
                      <a:pt x="8" y="23"/>
                    </a:lnTo>
                    <a:lnTo>
                      <a:pt x="8" y="7"/>
                    </a:lnTo>
                    <a:lnTo>
                      <a:pt x="16" y="5"/>
                    </a:lnTo>
                    <a:lnTo>
                      <a:pt x="26" y="2"/>
                    </a:lnTo>
                    <a:lnTo>
                      <a:pt x="35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71" y="6"/>
                    </a:lnTo>
                    <a:lnTo>
                      <a:pt x="77" y="12"/>
                    </a:lnTo>
                    <a:lnTo>
                      <a:pt x="87" y="26"/>
                    </a:lnTo>
                    <a:lnTo>
                      <a:pt x="88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3" name="Freeform 395"/>
              <p:cNvSpPr/>
              <p:nvPr/>
            </p:nvSpPr>
            <p:spPr bwMode="auto">
              <a:xfrm>
                <a:off x="3766" y="2722"/>
                <a:ext cx="27" cy="36"/>
              </a:xfrm>
              <a:custGeom>
                <a:avLst/>
                <a:gdLst>
                  <a:gd name="T0" fmla="*/ 74 w 80"/>
                  <a:gd name="T1" fmla="*/ 4 h 109"/>
                  <a:gd name="T2" fmla="*/ 74 w 80"/>
                  <a:gd name="T3" fmla="*/ 21 h 109"/>
                  <a:gd name="T4" fmla="*/ 67 w 80"/>
                  <a:gd name="T5" fmla="*/ 17 h 109"/>
                  <a:gd name="T6" fmla="*/ 59 w 80"/>
                  <a:gd name="T7" fmla="*/ 16 h 109"/>
                  <a:gd name="T8" fmla="*/ 51 w 80"/>
                  <a:gd name="T9" fmla="*/ 14 h 109"/>
                  <a:gd name="T10" fmla="*/ 43 w 80"/>
                  <a:gd name="T11" fmla="*/ 14 h 109"/>
                  <a:gd name="T12" fmla="*/ 31 w 80"/>
                  <a:gd name="T13" fmla="*/ 14 h 109"/>
                  <a:gd name="T14" fmla="*/ 23 w 80"/>
                  <a:gd name="T15" fmla="*/ 17 h 109"/>
                  <a:gd name="T16" fmla="*/ 18 w 80"/>
                  <a:gd name="T17" fmla="*/ 21 h 109"/>
                  <a:gd name="T18" fmla="*/ 17 w 80"/>
                  <a:gd name="T19" fmla="*/ 28 h 109"/>
                  <a:gd name="T20" fmla="*/ 18 w 80"/>
                  <a:gd name="T21" fmla="*/ 34 h 109"/>
                  <a:gd name="T22" fmla="*/ 21 w 80"/>
                  <a:gd name="T23" fmla="*/ 39 h 109"/>
                  <a:gd name="T24" fmla="*/ 27 w 80"/>
                  <a:gd name="T25" fmla="*/ 41 h 109"/>
                  <a:gd name="T26" fmla="*/ 40 w 80"/>
                  <a:gd name="T27" fmla="*/ 46 h 109"/>
                  <a:gd name="T28" fmla="*/ 46 w 80"/>
                  <a:gd name="T29" fmla="*/ 46 h 109"/>
                  <a:gd name="T30" fmla="*/ 63 w 80"/>
                  <a:gd name="T31" fmla="*/ 52 h 109"/>
                  <a:gd name="T32" fmla="*/ 72 w 80"/>
                  <a:gd name="T33" fmla="*/ 57 h 109"/>
                  <a:gd name="T34" fmla="*/ 79 w 80"/>
                  <a:gd name="T35" fmla="*/ 66 h 109"/>
                  <a:gd name="T36" fmla="*/ 80 w 80"/>
                  <a:gd name="T37" fmla="*/ 77 h 109"/>
                  <a:gd name="T38" fmla="*/ 77 w 80"/>
                  <a:gd name="T39" fmla="*/ 92 h 109"/>
                  <a:gd name="T40" fmla="*/ 69 w 80"/>
                  <a:gd name="T41" fmla="*/ 100 h 109"/>
                  <a:gd name="T42" fmla="*/ 56 w 80"/>
                  <a:gd name="T43" fmla="*/ 108 h 109"/>
                  <a:gd name="T44" fmla="*/ 36 w 80"/>
                  <a:gd name="T45" fmla="*/ 109 h 109"/>
                  <a:gd name="T46" fmla="*/ 28 w 80"/>
                  <a:gd name="T47" fmla="*/ 109 h 109"/>
                  <a:gd name="T48" fmla="*/ 18 w 80"/>
                  <a:gd name="T49" fmla="*/ 108 h 109"/>
                  <a:gd name="T50" fmla="*/ 10 w 80"/>
                  <a:gd name="T51" fmla="*/ 106 h 109"/>
                  <a:gd name="T52" fmla="*/ 0 w 80"/>
                  <a:gd name="T53" fmla="*/ 103 h 109"/>
                  <a:gd name="T54" fmla="*/ 0 w 80"/>
                  <a:gd name="T55" fmla="*/ 85 h 109"/>
                  <a:gd name="T56" fmla="*/ 8 w 80"/>
                  <a:gd name="T57" fmla="*/ 89 h 109"/>
                  <a:gd name="T58" fmla="*/ 18 w 80"/>
                  <a:gd name="T59" fmla="*/ 92 h 109"/>
                  <a:gd name="T60" fmla="*/ 27 w 80"/>
                  <a:gd name="T61" fmla="*/ 95 h 109"/>
                  <a:gd name="T62" fmla="*/ 37 w 80"/>
                  <a:gd name="T63" fmla="*/ 95 h 109"/>
                  <a:gd name="T64" fmla="*/ 49 w 80"/>
                  <a:gd name="T65" fmla="*/ 95 h 109"/>
                  <a:gd name="T66" fmla="*/ 56 w 80"/>
                  <a:gd name="T67" fmla="*/ 90 h 109"/>
                  <a:gd name="T68" fmla="*/ 62 w 80"/>
                  <a:gd name="T69" fmla="*/ 86 h 109"/>
                  <a:gd name="T70" fmla="*/ 62 w 80"/>
                  <a:gd name="T71" fmla="*/ 79 h 109"/>
                  <a:gd name="T72" fmla="*/ 62 w 80"/>
                  <a:gd name="T73" fmla="*/ 72 h 109"/>
                  <a:gd name="T74" fmla="*/ 57 w 80"/>
                  <a:gd name="T75" fmla="*/ 67 h 109"/>
                  <a:gd name="T76" fmla="*/ 50 w 80"/>
                  <a:gd name="T77" fmla="*/ 64 h 109"/>
                  <a:gd name="T78" fmla="*/ 37 w 80"/>
                  <a:gd name="T79" fmla="*/ 60 h 109"/>
                  <a:gd name="T80" fmla="*/ 30 w 80"/>
                  <a:gd name="T81" fmla="*/ 60 h 109"/>
                  <a:gd name="T82" fmla="*/ 15 w 80"/>
                  <a:gd name="T83" fmla="*/ 56 h 109"/>
                  <a:gd name="T84" fmla="*/ 7 w 80"/>
                  <a:gd name="T85" fmla="*/ 49 h 109"/>
                  <a:gd name="T86" fmla="*/ 1 w 80"/>
                  <a:gd name="T87" fmla="*/ 41 h 109"/>
                  <a:gd name="T88" fmla="*/ 0 w 80"/>
                  <a:gd name="T89" fmla="*/ 30 h 109"/>
                  <a:gd name="T90" fmla="*/ 2 w 80"/>
                  <a:gd name="T91" fmla="*/ 16 h 109"/>
                  <a:gd name="T92" fmla="*/ 11 w 80"/>
                  <a:gd name="T93" fmla="*/ 7 h 109"/>
                  <a:gd name="T94" fmla="*/ 23 w 80"/>
                  <a:gd name="T95" fmla="*/ 0 h 109"/>
                  <a:gd name="T96" fmla="*/ 40 w 80"/>
                  <a:gd name="T97" fmla="*/ 0 h 109"/>
                  <a:gd name="T98" fmla="*/ 50 w 80"/>
                  <a:gd name="T99" fmla="*/ 0 h 109"/>
                  <a:gd name="T100" fmla="*/ 59 w 80"/>
                  <a:gd name="T101" fmla="*/ 0 h 109"/>
                  <a:gd name="T102" fmla="*/ 67 w 80"/>
                  <a:gd name="T103" fmla="*/ 3 h 109"/>
                  <a:gd name="T104" fmla="*/ 74 w 80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109" extrusionOk="0">
                    <a:moveTo>
                      <a:pt x="74" y="4"/>
                    </a:moveTo>
                    <a:lnTo>
                      <a:pt x="74" y="21"/>
                    </a:lnTo>
                    <a:lnTo>
                      <a:pt x="67" y="17"/>
                    </a:lnTo>
                    <a:lnTo>
                      <a:pt x="59" y="16"/>
                    </a:lnTo>
                    <a:lnTo>
                      <a:pt x="51" y="14"/>
                    </a:lnTo>
                    <a:lnTo>
                      <a:pt x="43" y="14"/>
                    </a:lnTo>
                    <a:lnTo>
                      <a:pt x="31" y="14"/>
                    </a:lnTo>
                    <a:lnTo>
                      <a:pt x="23" y="17"/>
                    </a:lnTo>
                    <a:lnTo>
                      <a:pt x="18" y="21"/>
                    </a:lnTo>
                    <a:lnTo>
                      <a:pt x="17" y="28"/>
                    </a:lnTo>
                    <a:lnTo>
                      <a:pt x="18" y="34"/>
                    </a:lnTo>
                    <a:lnTo>
                      <a:pt x="21" y="39"/>
                    </a:lnTo>
                    <a:lnTo>
                      <a:pt x="27" y="41"/>
                    </a:lnTo>
                    <a:lnTo>
                      <a:pt x="40" y="46"/>
                    </a:lnTo>
                    <a:lnTo>
                      <a:pt x="46" y="46"/>
                    </a:lnTo>
                    <a:lnTo>
                      <a:pt x="63" y="52"/>
                    </a:lnTo>
                    <a:lnTo>
                      <a:pt x="72" y="57"/>
                    </a:lnTo>
                    <a:lnTo>
                      <a:pt x="79" y="66"/>
                    </a:lnTo>
                    <a:lnTo>
                      <a:pt x="80" y="77"/>
                    </a:lnTo>
                    <a:lnTo>
                      <a:pt x="77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6" y="109"/>
                    </a:lnTo>
                    <a:lnTo>
                      <a:pt x="28" y="109"/>
                    </a:lnTo>
                    <a:lnTo>
                      <a:pt x="18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8" y="89"/>
                    </a:lnTo>
                    <a:lnTo>
                      <a:pt x="18" y="92"/>
                    </a:lnTo>
                    <a:lnTo>
                      <a:pt x="27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2" y="79"/>
                    </a:lnTo>
                    <a:lnTo>
                      <a:pt x="62" y="72"/>
                    </a:lnTo>
                    <a:lnTo>
                      <a:pt x="57" y="67"/>
                    </a:lnTo>
                    <a:lnTo>
                      <a:pt x="50" y="64"/>
                    </a:lnTo>
                    <a:lnTo>
                      <a:pt x="37" y="60"/>
                    </a:lnTo>
                    <a:lnTo>
                      <a:pt x="30" y="60"/>
                    </a:lnTo>
                    <a:lnTo>
                      <a:pt x="15" y="56"/>
                    </a:lnTo>
                    <a:lnTo>
                      <a:pt x="7" y="49"/>
                    </a:lnTo>
                    <a:lnTo>
                      <a:pt x="1" y="41"/>
                    </a:lnTo>
                    <a:lnTo>
                      <a:pt x="0" y="30"/>
                    </a:lnTo>
                    <a:lnTo>
                      <a:pt x="2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7" y="3"/>
                    </a:lnTo>
                    <a:lnTo>
                      <a:pt x="7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4" name="Freeform 396"/>
              <p:cNvSpPr/>
              <p:nvPr/>
            </p:nvSpPr>
            <p:spPr bwMode="auto">
              <a:xfrm>
                <a:off x="3798" y="2722"/>
                <a:ext cx="34" cy="49"/>
              </a:xfrm>
              <a:custGeom>
                <a:avLst/>
                <a:gdLst>
                  <a:gd name="T0" fmla="*/ 56 w 102"/>
                  <a:gd name="T1" fmla="*/ 115 h 146"/>
                  <a:gd name="T2" fmla="*/ 49 w 102"/>
                  <a:gd name="T3" fmla="*/ 131 h 146"/>
                  <a:gd name="T4" fmla="*/ 41 w 102"/>
                  <a:gd name="T5" fmla="*/ 140 h 146"/>
                  <a:gd name="T6" fmla="*/ 34 w 102"/>
                  <a:gd name="T7" fmla="*/ 144 h 146"/>
                  <a:gd name="T8" fmla="*/ 23 w 102"/>
                  <a:gd name="T9" fmla="*/ 146 h 146"/>
                  <a:gd name="T10" fmla="*/ 10 w 102"/>
                  <a:gd name="T11" fmla="*/ 146 h 146"/>
                  <a:gd name="T12" fmla="*/ 10 w 102"/>
                  <a:gd name="T13" fmla="*/ 131 h 146"/>
                  <a:gd name="T14" fmla="*/ 20 w 102"/>
                  <a:gd name="T15" fmla="*/ 131 h 146"/>
                  <a:gd name="T16" fmla="*/ 26 w 102"/>
                  <a:gd name="T17" fmla="*/ 131 h 146"/>
                  <a:gd name="T18" fmla="*/ 30 w 102"/>
                  <a:gd name="T19" fmla="*/ 128 h 146"/>
                  <a:gd name="T20" fmla="*/ 34 w 102"/>
                  <a:gd name="T21" fmla="*/ 123 h 146"/>
                  <a:gd name="T22" fmla="*/ 39 w 102"/>
                  <a:gd name="T23" fmla="*/ 111 h 146"/>
                  <a:gd name="T24" fmla="*/ 43 w 102"/>
                  <a:gd name="T25" fmla="*/ 104 h 146"/>
                  <a:gd name="T26" fmla="*/ 0 w 102"/>
                  <a:gd name="T27" fmla="*/ 0 h 146"/>
                  <a:gd name="T28" fmla="*/ 18 w 102"/>
                  <a:gd name="T29" fmla="*/ 0 h 146"/>
                  <a:gd name="T30" fmla="*/ 52 w 102"/>
                  <a:gd name="T31" fmla="*/ 82 h 146"/>
                  <a:gd name="T32" fmla="*/ 83 w 102"/>
                  <a:gd name="T33" fmla="*/ 0 h 146"/>
                  <a:gd name="T34" fmla="*/ 102 w 102"/>
                  <a:gd name="T35" fmla="*/ 0 h 146"/>
                  <a:gd name="T36" fmla="*/ 56 w 102"/>
                  <a:gd name="T37" fmla="*/ 11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" h="146" extrusionOk="0">
                    <a:moveTo>
                      <a:pt x="56" y="115"/>
                    </a:moveTo>
                    <a:lnTo>
                      <a:pt x="49" y="131"/>
                    </a:lnTo>
                    <a:lnTo>
                      <a:pt x="41" y="140"/>
                    </a:lnTo>
                    <a:lnTo>
                      <a:pt x="34" y="144"/>
                    </a:lnTo>
                    <a:lnTo>
                      <a:pt x="23" y="146"/>
                    </a:lnTo>
                    <a:lnTo>
                      <a:pt x="10" y="146"/>
                    </a:lnTo>
                    <a:lnTo>
                      <a:pt x="10" y="131"/>
                    </a:lnTo>
                    <a:lnTo>
                      <a:pt x="20" y="131"/>
                    </a:lnTo>
                    <a:lnTo>
                      <a:pt x="26" y="131"/>
                    </a:lnTo>
                    <a:lnTo>
                      <a:pt x="30" y="128"/>
                    </a:lnTo>
                    <a:lnTo>
                      <a:pt x="34" y="123"/>
                    </a:lnTo>
                    <a:lnTo>
                      <a:pt x="39" y="111"/>
                    </a:lnTo>
                    <a:lnTo>
                      <a:pt x="43" y="104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52" y="82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56" y="1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5" name="Freeform 397"/>
              <p:cNvSpPr/>
              <p:nvPr/>
            </p:nvSpPr>
            <p:spPr bwMode="auto">
              <a:xfrm>
                <a:off x="3837" y="2722"/>
                <a:ext cx="27" cy="36"/>
              </a:xfrm>
              <a:custGeom>
                <a:avLst/>
                <a:gdLst>
                  <a:gd name="T0" fmla="*/ 75 w 81"/>
                  <a:gd name="T1" fmla="*/ 4 h 109"/>
                  <a:gd name="T2" fmla="*/ 75 w 81"/>
                  <a:gd name="T3" fmla="*/ 21 h 109"/>
                  <a:gd name="T4" fmla="*/ 68 w 81"/>
                  <a:gd name="T5" fmla="*/ 17 h 109"/>
                  <a:gd name="T6" fmla="*/ 60 w 81"/>
                  <a:gd name="T7" fmla="*/ 16 h 109"/>
                  <a:gd name="T8" fmla="*/ 52 w 81"/>
                  <a:gd name="T9" fmla="*/ 14 h 109"/>
                  <a:gd name="T10" fmla="*/ 43 w 81"/>
                  <a:gd name="T11" fmla="*/ 14 h 109"/>
                  <a:gd name="T12" fmla="*/ 32 w 81"/>
                  <a:gd name="T13" fmla="*/ 14 h 109"/>
                  <a:gd name="T14" fmla="*/ 24 w 81"/>
                  <a:gd name="T15" fmla="*/ 17 h 109"/>
                  <a:gd name="T16" fmla="*/ 19 w 81"/>
                  <a:gd name="T17" fmla="*/ 21 h 109"/>
                  <a:gd name="T18" fmla="*/ 17 w 81"/>
                  <a:gd name="T19" fmla="*/ 28 h 109"/>
                  <a:gd name="T20" fmla="*/ 19 w 81"/>
                  <a:gd name="T21" fmla="*/ 34 h 109"/>
                  <a:gd name="T22" fmla="*/ 23 w 81"/>
                  <a:gd name="T23" fmla="*/ 39 h 109"/>
                  <a:gd name="T24" fmla="*/ 29 w 81"/>
                  <a:gd name="T25" fmla="*/ 41 h 109"/>
                  <a:gd name="T26" fmla="*/ 40 w 81"/>
                  <a:gd name="T27" fmla="*/ 46 h 109"/>
                  <a:gd name="T28" fmla="*/ 47 w 81"/>
                  <a:gd name="T29" fmla="*/ 46 h 109"/>
                  <a:gd name="T30" fmla="*/ 63 w 81"/>
                  <a:gd name="T31" fmla="*/ 52 h 109"/>
                  <a:gd name="T32" fmla="*/ 73 w 81"/>
                  <a:gd name="T33" fmla="*/ 57 h 109"/>
                  <a:gd name="T34" fmla="*/ 79 w 81"/>
                  <a:gd name="T35" fmla="*/ 66 h 109"/>
                  <a:gd name="T36" fmla="*/ 81 w 81"/>
                  <a:gd name="T37" fmla="*/ 77 h 109"/>
                  <a:gd name="T38" fmla="*/ 79 w 81"/>
                  <a:gd name="T39" fmla="*/ 92 h 109"/>
                  <a:gd name="T40" fmla="*/ 69 w 81"/>
                  <a:gd name="T41" fmla="*/ 100 h 109"/>
                  <a:gd name="T42" fmla="*/ 56 w 81"/>
                  <a:gd name="T43" fmla="*/ 108 h 109"/>
                  <a:gd name="T44" fmla="*/ 37 w 81"/>
                  <a:gd name="T45" fmla="*/ 109 h 109"/>
                  <a:gd name="T46" fmla="*/ 29 w 81"/>
                  <a:gd name="T47" fmla="*/ 109 h 109"/>
                  <a:gd name="T48" fmla="*/ 20 w 81"/>
                  <a:gd name="T49" fmla="*/ 108 h 109"/>
                  <a:gd name="T50" fmla="*/ 10 w 81"/>
                  <a:gd name="T51" fmla="*/ 106 h 109"/>
                  <a:gd name="T52" fmla="*/ 0 w 81"/>
                  <a:gd name="T53" fmla="*/ 103 h 109"/>
                  <a:gd name="T54" fmla="*/ 0 w 81"/>
                  <a:gd name="T55" fmla="*/ 85 h 109"/>
                  <a:gd name="T56" fmla="*/ 10 w 81"/>
                  <a:gd name="T57" fmla="*/ 89 h 109"/>
                  <a:gd name="T58" fmla="*/ 19 w 81"/>
                  <a:gd name="T59" fmla="*/ 92 h 109"/>
                  <a:gd name="T60" fmla="*/ 29 w 81"/>
                  <a:gd name="T61" fmla="*/ 95 h 109"/>
                  <a:gd name="T62" fmla="*/ 37 w 81"/>
                  <a:gd name="T63" fmla="*/ 95 h 109"/>
                  <a:gd name="T64" fmla="*/ 49 w 81"/>
                  <a:gd name="T65" fmla="*/ 95 h 109"/>
                  <a:gd name="T66" fmla="*/ 56 w 81"/>
                  <a:gd name="T67" fmla="*/ 90 h 109"/>
                  <a:gd name="T68" fmla="*/ 62 w 81"/>
                  <a:gd name="T69" fmla="*/ 86 h 109"/>
                  <a:gd name="T70" fmla="*/ 63 w 81"/>
                  <a:gd name="T71" fmla="*/ 79 h 109"/>
                  <a:gd name="T72" fmla="*/ 62 w 81"/>
                  <a:gd name="T73" fmla="*/ 72 h 109"/>
                  <a:gd name="T74" fmla="*/ 58 w 81"/>
                  <a:gd name="T75" fmla="*/ 67 h 109"/>
                  <a:gd name="T76" fmla="*/ 52 w 81"/>
                  <a:gd name="T77" fmla="*/ 64 h 109"/>
                  <a:gd name="T78" fmla="*/ 37 w 81"/>
                  <a:gd name="T79" fmla="*/ 60 h 109"/>
                  <a:gd name="T80" fmla="*/ 32 w 81"/>
                  <a:gd name="T81" fmla="*/ 60 h 109"/>
                  <a:gd name="T82" fmla="*/ 17 w 81"/>
                  <a:gd name="T83" fmla="*/ 56 h 109"/>
                  <a:gd name="T84" fmla="*/ 8 w 81"/>
                  <a:gd name="T85" fmla="*/ 49 h 109"/>
                  <a:gd name="T86" fmla="*/ 3 w 81"/>
                  <a:gd name="T87" fmla="*/ 41 h 109"/>
                  <a:gd name="T88" fmla="*/ 1 w 81"/>
                  <a:gd name="T89" fmla="*/ 30 h 109"/>
                  <a:gd name="T90" fmla="*/ 3 w 81"/>
                  <a:gd name="T91" fmla="*/ 16 h 109"/>
                  <a:gd name="T92" fmla="*/ 11 w 81"/>
                  <a:gd name="T93" fmla="*/ 7 h 109"/>
                  <a:gd name="T94" fmla="*/ 23 w 81"/>
                  <a:gd name="T95" fmla="*/ 0 h 109"/>
                  <a:gd name="T96" fmla="*/ 42 w 81"/>
                  <a:gd name="T97" fmla="*/ 0 h 109"/>
                  <a:gd name="T98" fmla="*/ 50 w 81"/>
                  <a:gd name="T99" fmla="*/ 0 h 109"/>
                  <a:gd name="T100" fmla="*/ 59 w 81"/>
                  <a:gd name="T101" fmla="*/ 0 h 109"/>
                  <a:gd name="T102" fmla="*/ 68 w 81"/>
                  <a:gd name="T103" fmla="*/ 3 h 109"/>
                  <a:gd name="T104" fmla="*/ 75 w 81"/>
                  <a:gd name="T105" fmla="*/ 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1" h="109" extrusionOk="0">
                    <a:moveTo>
                      <a:pt x="75" y="4"/>
                    </a:moveTo>
                    <a:lnTo>
                      <a:pt x="75" y="21"/>
                    </a:lnTo>
                    <a:lnTo>
                      <a:pt x="68" y="17"/>
                    </a:lnTo>
                    <a:lnTo>
                      <a:pt x="60" y="16"/>
                    </a:lnTo>
                    <a:lnTo>
                      <a:pt x="52" y="14"/>
                    </a:lnTo>
                    <a:lnTo>
                      <a:pt x="43" y="14"/>
                    </a:lnTo>
                    <a:lnTo>
                      <a:pt x="32" y="14"/>
                    </a:lnTo>
                    <a:lnTo>
                      <a:pt x="24" y="17"/>
                    </a:lnTo>
                    <a:lnTo>
                      <a:pt x="19" y="21"/>
                    </a:lnTo>
                    <a:lnTo>
                      <a:pt x="17" y="28"/>
                    </a:lnTo>
                    <a:lnTo>
                      <a:pt x="19" y="34"/>
                    </a:lnTo>
                    <a:lnTo>
                      <a:pt x="23" y="39"/>
                    </a:lnTo>
                    <a:lnTo>
                      <a:pt x="29" y="41"/>
                    </a:lnTo>
                    <a:lnTo>
                      <a:pt x="40" y="46"/>
                    </a:lnTo>
                    <a:lnTo>
                      <a:pt x="47" y="46"/>
                    </a:lnTo>
                    <a:lnTo>
                      <a:pt x="63" y="52"/>
                    </a:lnTo>
                    <a:lnTo>
                      <a:pt x="73" y="57"/>
                    </a:lnTo>
                    <a:lnTo>
                      <a:pt x="79" y="66"/>
                    </a:lnTo>
                    <a:lnTo>
                      <a:pt x="81" y="77"/>
                    </a:lnTo>
                    <a:lnTo>
                      <a:pt x="79" y="92"/>
                    </a:lnTo>
                    <a:lnTo>
                      <a:pt x="69" y="100"/>
                    </a:lnTo>
                    <a:lnTo>
                      <a:pt x="56" y="108"/>
                    </a:lnTo>
                    <a:lnTo>
                      <a:pt x="37" y="109"/>
                    </a:lnTo>
                    <a:lnTo>
                      <a:pt x="29" y="109"/>
                    </a:lnTo>
                    <a:lnTo>
                      <a:pt x="20" y="108"/>
                    </a:lnTo>
                    <a:lnTo>
                      <a:pt x="10" y="106"/>
                    </a:lnTo>
                    <a:lnTo>
                      <a:pt x="0" y="103"/>
                    </a:lnTo>
                    <a:lnTo>
                      <a:pt x="0" y="85"/>
                    </a:lnTo>
                    <a:lnTo>
                      <a:pt x="10" y="89"/>
                    </a:lnTo>
                    <a:lnTo>
                      <a:pt x="19" y="92"/>
                    </a:lnTo>
                    <a:lnTo>
                      <a:pt x="29" y="95"/>
                    </a:lnTo>
                    <a:lnTo>
                      <a:pt x="37" y="95"/>
                    </a:lnTo>
                    <a:lnTo>
                      <a:pt x="49" y="95"/>
                    </a:lnTo>
                    <a:lnTo>
                      <a:pt x="56" y="90"/>
                    </a:lnTo>
                    <a:lnTo>
                      <a:pt x="62" y="86"/>
                    </a:lnTo>
                    <a:lnTo>
                      <a:pt x="63" y="79"/>
                    </a:lnTo>
                    <a:lnTo>
                      <a:pt x="62" y="72"/>
                    </a:lnTo>
                    <a:lnTo>
                      <a:pt x="58" y="67"/>
                    </a:lnTo>
                    <a:lnTo>
                      <a:pt x="52" y="64"/>
                    </a:lnTo>
                    <a:lnTo>
                      <a:pt x="37" y="60"/>
                    </a:lnTo>
                    <a:lnTo>
                      <a:pt x="32" y="60"/>
                    </a:lnTo>
                    <a:lnTo>
                      <a:pt x="17" y="56"/>
                    </a:lnTo>
                    <a:lnTo>
                      <a:pt x="8" y="49"/>
                    </a:lnTo>
                    <a:lnTo>
                      <a:pt x="3" y="41"/>
                    </a:lnTo>
                    <a:lnTo>
                      <a:pt x="1" y="30"/>
                    </a:lnTo>
                    <a:lnTo>
                      <a:pt x="3" y="16"/>
                    </a:lnTo>
                    <a:lnTo>
                      <a:pt x="11" y="7"/>
                    </a:lnTo>
                    <a:lnTo>
                      <a:pt x="2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9" y="0"/>
                    </a:lnTo>
                    <a:lnTo>
                      <a:pt x="68" y="3"/>
                    </a:lnTo>
                    <a:lnTo>
                      <a:pt x="75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6" name="Freeform 398"/>
              <p:cNvSpPr/>
              <p:nvPr/>
            </p:nvSpPr>
            <p:spPr bwMode="auto">
              <a:xfrm>
                <a:off x="3869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8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8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 extrusionOk="0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8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8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7" name="Freeform 399"/>
              <p:cNvSpPr>
                <a:spLocks noEditPoints="1"/>
              </p:cNvSpPr>
              <p:nvPr/>
            </p:nvSpPr>
            <p:spPr bwMode="auto">
              <a:xfrm>
                <a:off x="3896" y="2722"/>
                <a:ext cx="33" cy="36"/>
              </a:xfrm>
              <a:custGeom>
                <a:avLst/>
                <a:gdLst>
                  <a:gd name="T0" fmla="*/ 98 w 98"/>
                  <a:gd name="T1" fmla="*/ 50 h 109"/>
                  <a:gd name="T2" fmla="*/ 98 w 98"/>
                  <a:gd name="T3" fmla="*/ 59 h 109"/>
                  <a:gd name="T4" fmla="*/ 18 w 98"/>
                  <a:gd name="T5" fmla="*/ 59 h 109"/>
                  <a:gd name="T6" fmla="*/ 21 w 98"/>
                  <a:gd name="T7" fmla="*/ 75 h 109"/>
                  <a:gd name="T8" fmla="*/ 29 w 98"/>
                  <a:gd name="T9" fmla="*/ 85 h 109"/>
                  <a:gd name="T10" fmla="*/ 40 w 98"/>
                  <a:gd name="T11" fmla="*/ 93 h 109"/>
                  <a:gd name="T12" fmla="*/ 56 w 98"/>
                  <a:gd name="T13" fmla="*/ 95 h 109"/>
                  <a:gd name="T14" fmla="*/ 66 w 98"/>
                  <a:gd name="T15" fmla="*/ 95 h 109"/>
                  <a:gd name="T16" fmla="*/ 75 w 98"/>
                  <a:gd name="T17" fmla="*/ 92 h 109"/>
                  <a:gd name="T18" fmla="*/ 85 w 98"/>
                  <a:gd name="T19" fmla="*/ 89 h 109"/>
                  <a:gd name="T20" fmla="*/ 93 w 98"/>
                  <a:gd name="T21" fmla="*/ 85 h 109"/>
                  <a:gd name="T22" fmla="*/ 93 w 98"/>
                  <a:gd name="T23" fmla="*/ 100 h 109"/>
                  <a:gd name="T24" fmla="*/ 85 w 98"/>
                  <a:gd name="T25" fmla="*/ 105 h 109"/>
                  <a:gd name="T26" fmla="*/ 75 w 98"/>
                  <a:gd name="T27" fmla="*/ 108 h 109"/>
                  <a:gd name="T28" fmla="*/ 65 w 98"/>
                  <a:gd name="T29" fmla="*/ 109 h 109"/>
                  <a:gd name="T30" fmla="*/ 54 w 98"/>
                  <a:gd name="T31" fmla="*/ 109 h 109"/>
                  <a:gd name="T32" fmla="*/ 43 w 98"/>
                  <a:gd name="T33" fmla="*/ 109 h 109"/>
                  <a:gd name="T34" fmla="*/ 23 w 98"/>
                  <a:gd name="T35" fmla="*/ 102 h 109"/>
                  <a:gd name="T36" fmla="*/ 14 w 98"/>
                  <a:gd name="T37" fmla="*/ 95 h 109"/>
                  <a:gd name="T38" fmla="*/ 8 w 98"/>
                  <a:gd name="T39" fmla="*/ 88 h 109"/>
                  <a:gd name="T40" fmla="*/ 1 w 98"/>
                  <a:gd name="T41" fmla="*/ 67 h 109"/>
                  <a:gd name="T42" fmla="*/ 0 w 98"/>
                  <a:gd name="T43" fmla="*/ 54 h 109"/>
                  <a:gd name="T44" fmla="*/ 1 w 98"/>
                  <a:gd name="T45" fmla="*/ 43 h 109"/>
                  <a:gd name="T46" fmla="*/ 8 w 98"/>
                  <a:gd name="T47" fmla="*/ 23 h 109"/>
                  <a:gd name="T48" fmla="*/ 14 w 98"/>
                  <a:gd name="T49" fmla="*/ 14 h 109"/>
                  <a:gd name="T50" fmla="*/ 21 w 98"/>
                  <a:gd name="T51" fmla="*/ 7 h 109"/>
                  <a:gd name="T52" fmla="*/ 40 w 98"/>
                  <a:gd name="T53" fmla="*/ 0 h 109"/>
                  <a:gd name="T54" fmla="*/ 52 w 98"/>
                  <a:gd name="T55" fmla="*/ 0 h 109"/>
                  <a:gd name="T56" fmla="*/ 62 w 98"/>
                  <a:gd name="T57" fmla="*/ 0 h 109"/>
                  <a:gd name="T58" fmla="*/ 79 w 98"/>
                  <a:gd name="T59" fmla="*/ 7 h 109"/>
                  <a:gd name="T60" fmla="*/ 85 w 98"/>
                  <a:gd name="T61" fmla="*/ 13 h 109"/>
                  <a:gd name="T62" fmla="*/ 90 w 98"/>
                  <a:gd name="T63" fmla="*/ 20 h 109"/>
                  <a:gd name="T64" fmla="*/ 98 w 98"/>
                  <a:gd name="T65" fmla="*/ 39 h 109"/>
                  <a:gd name="T66" fmla="*/ 98 w 98"/>
                  <a:gd name="T67" fmla="*/ 50 h 109"/>
                  <a:gd name="T68" fmla="*/ 80 w 98"/>
                  <a:gd name="T69" fmla="*/ 44 h 109"/>
                  <a:gd name="T70" fmla="*/ 79 w 98"/>
                  <a:gd name="T71" fmla="*/ 31 h 109"/>
                  <a:gd name="T72" fmla="*/ 72 w 98"/>
                  <a:gd name="T73" fmla="*/ 23 h 109"/>
                  <a:gd name="T74" fmla="*/ 63 w 98"/>
                  <a:gd name="T75" fmla="*/ 16 h 109"/>
                  <a:gd name="T76" fmla="*/ 52 w 98"/>
                  <a:gd name="T77" fmla="*/ 14 h 109"/>
                  <a:gd name="T78" fmla="*/ 39 w 98"/>
                  <a:gd name="T79" fmla="*/ 16 h 109"/>
                  <a:gd name="T80" fmla="*/ 29 w 98"/>
                  <a:gd name="T81" fmla="*/ 21 h 109"/>
                  <a:gd name="T82" fmla="*/ 21 w 98"/>
                  <a:gd name="T83" fmla="*/ 31 h 109"/>
                  <a:gd name="T84" fmla="*/ 18 w 98"/>
                  <a:gd name="T85" fmla="*/ 44 h 109"/>
                  <a:gd name="T86" fmla="*/ 80 w 98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" h="109" extrusionOk="0">
                    <a:moveTo>
                      <a:pt x="98" y="50"/>
                    </a:moveTo>
                    <a:lnTo>
                      <a:pt x="98" y="59"/>
                    </a:lnTo>
                    <a:lnTo>
                      <a:pt x="18" y="59"/>
                    </a:lnTo>
                    <a:lnTo>
                      <a:pt x="21" y="75"/>
                    </a:lnTo>
                    <a:lnTo>
                      <a:pt x="29" y="85"/>
                    </a:lnTo>
                    <a:lnTo>
                      <a:pt x="40" y="93"/>
                    </a:lnTo>
                    <a:lnTo>
                      <a:pt x="56" y="95"/>
                    </a:lnTo>
                    <a:lnTo>
                      <a:pt x="66" y="95"/>
                    </a:lnTo>
                    <a:lnTo>
                      <a:pt x="75" y="92"/>
                    </a:lnTo>
                    <a:lnTo>
                      <a:pt x="85" y="89"/>
                    </a:lnTo>
                    <a:lnTo>
                      <a:pt x="93" y="85"/>
                    </a:lnTo>
                    <a:lnTo>
                      <a:pt x="93" y="100"/>
                    </a:lnTo>
                    <a:lnTo>
                      <a:pt x="85" y="105"/>
                    </a:lnTo>
                    <a:lnTo>
                      <a:pt x="75" y="108"/>
                    </a:lnTo>
                    <a:lnTo>
                      <a:pt x="65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23" y="102"/>
                    </a:lnTo>
                    <a:lnTo>
                      <a:pt x="14" y="95"/>
                    </a:lnTo>
                    <a:lnTo>
                      <a:pt x="8" y="88"/>
                    </a:lnTo>
                    <a:lnTo>
                      <a:pt x="1" y="67"/>
                    </a:lnTo>
                    <a:lnTo>
                      <a:pt x="0" y="54"/>
                    </a:lnTo>
                    <a:lnTo>
                      <a:pt x="1" y="43"/>
                    </a:lnTo>
                    <a:lnTo>
                      <a:pt x="8" y="23"/>
                    </a:lnTo>
                    <a:lnTo>
                      <a:pt x="14" y="14"/>
                    </a:lnTo>
                    <a:lnTo>
                      <a:pt x="21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9" y="7"/>
                    </a:lnTo>
                    <a:lnTo>
                      <a:pt x="85" y="13"/>
                    </a:lnTo>
                    <a:lnTo>
                      <a:pt x="90" y="20"/>
                    </a:lnTo>
                    <a:lnTo>
                      <a:pt x="98" y="39"/>
                    </a:lnTo>
                    <a:lnTo>
                      <a:pt x="98" y="50"/>
                    </a:lnTo>
                    <a:close/>
                    <a:moveTo>
                      <a:pt x="80" y="44"/>
                    </a:moveTo>
                    <a:lnTo>
                      <a:pt x="79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9" y="16"/>
                    </a:lnTo>
                    <a:lnTo>
                      <a:pt x="29" y="21"/>
                    </a:lnTo>
                    <a:lnTo>
                      <a:pt x="21" y="31"/>
                    </a:lnTo>
                    <a:lnTo>
                      <a:pt x="18" y="44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8" name="Freeform 400"/>
              <p:cNvSpPr/>
              <p:nvPr/>
            </p:nvSpPr>
            <p:spPr bwMode="auto">
              <a:xfrm>
                <a:off x="3938" y="2722"/>
                <a:ext cx="51" cy="35"/>
              </a:xfrm>
              <a:custGeom>
                <a:avLst/>
                <a:gdLst>
                  <a:gd name="T0" fmla="*/ 82 w 154"/>
                  <a:gd name="T1" fmla="*/ 21 h 106"/>
                  <a:gd name="T2" fmla="*/ 89 w 154"/>
                  <a:gd name="T3" fmla="*/ 11 h 106"/>
                  <a:gd name="T4" fmla="*/ 98 w 154"/>
                  <a:gd name="T5" fmla="*/ 4 h 106"/>
                  <a:gd name="T6" fmla="*/ 108 w 154"/>
                  <a:gd name="T7" fmla="*/ 0 h 106"/>
                  <a:gd name="T8" fmla="*/ 120 w 154"/>
                  <a:gd name="T9" fmla="*/ 0 h 106"/>
                  <a:gd name="T10" fmla="*/ 134 w 154"/>
                  <a:gd name="T11" fmla="*/ 1 h 106"/>
                  <a:gd name="T12" fmla="*/ 144 w 154"/>
                  <a:gd name="T13" fmla="*/ 11 h 106"/>
                  <a:gd name="T14" fmla="*/ 153 w 154"/>
                  <a:gd name="T15" fmla="*/ 24 h 106"/>
                  <a:gd name="T16" fmla="*/ 154 w 154"/>
                  <a:gd name="T17" fmla="*/ 43 h 106"/>
                  <a:gd name="T18" fmla="*/ 154 w 154"/>
                  <a:gd name="T19" fmla="*/ 106 h 106"/>
                  <a:gd name="T20" fmla="*/ 136 w 154"/>
                  <a:gd name="T21" fmla="*/ 106 h 106"/>
                  <a:gd name="T22" fmla="*/ 136 w 154"/>
                  <a:gd name="T23" fmla="*/ 44 h 106"/>
                  <a:gd name="T24" fmla="*/ 136 w 154"/>
                  <a:gd name="T25" fmla="*/ 30 h 106"/>
                  <a:gd name="T26" fmla="*/ 131 w 154"/>
                  <a:gd name="T27" fmla="*/ 21 h 106"/>
                  <a:gd name="T28" fmla="*/ 124 w 154"/>
                  <a:gd name="T29" fmla="*/ 16 h 106"/>
                  <a:gd name="T30" fmla="*/ 114 w 154"/>
                  <a:gd name="T31" fmla="*/ 14 h 106"/>
                  <a:gd name="T32" fmla="*/ 102 w 154"/>
                  <a:gd name="T33" fmla="*/ 16 h 106"/>
                  <a:gd name="T34" fmla="*/ 94 w 154"/>
                  <a:gd name="T35" fmla="*/ 23 h 106"/>
                  <a:gd name="T36" fmla="*/ 87 w 154"/>
                  <a:gd name="T37" fmla="*/ 33 h 106"/>
                  <a:gd name="T38" fmla="*/ 85 w 154"/>
                  <a:gd name="T39" fmla="*/ 47 h 106"/>
                  <a:gd name="T40" fmla="*/ 85 w 154"/>
                  <a:gd name="T41" fmla="*/ 106 h 106"/>
                  <a:gd name="T42" fmla="*/ 68 w 154"/>
                  <a:gd name="T43" fmla="*/ 106 h 106"/>
                  <a:gd name="T44" fmla="*/ 68 w 154"/>
                  <a:gd name="T45" fmla="*/ 44 h 106"/>
                  <a:gd name="T46" fmla="*/ 68 w 154"/>
                  <a:gd name="T47" fmla="*/ 30 h 106"/>
                  <a:gd name="T48" fmla="*/ 64 w 154"/>
                  <a:gd name="T49" fmla="*/ 21 h 106"/>
                  <a:gd name="T50" fmla="*/ 56 w 154"/>
                  <a:gd name="T51" fmla="*/ 16 h 106"/>
                  <a:gd name="T52" fmla="*/ 46 w 154"/>
                  <a:gd name="T53" fmla="*/ 14 h 106"/>
                  <a:gd name="T54" fmla="*/ 35 w 154"/>
                  <a:gd name="T55" fmla="*/ 16 h 106"/>
                  <a:gd name="T56" fmla="*/ 26 w 154"/>
                  <a:gd name="T57" fmla="*/ 23 h 106"/>
                  <a:gd name="T58" fmla="*/ 19 w 154"/>
                  <a:gd name="T59" fmla="*/ 33 h 106"/>
                  <a:gd name="T60" fmla="*/ 17 w 154"/>
                  <a:gd name="T61" fmla="*/ 47 h 106"/>
                  <a:gd name="T62" fmla="*/ 17 w 154"/>
                  <a:gd name="T63" fmla="*/ 106 h 106"/>
                  <a:gd name="T64" fmla="*/ 0 w 154"/>
                  <a:gd name="T65" fmla="*/ 106 h 106"/>
                  <a:gd name="T66" fmla="*/ 0 w 154"/>
                  <a:gd name="T67" fmla="*/ 1 h 106"/>
                  <a:gd name="T68" fmla="*/ 17 w 154"/>
                  <a:gd name="T69" fmla="*/ 1 h 106"/>
                  <a:gd name="T70" fmla="*/ 17 w 154"/>
                  <a:gd name="T71" fmla="*/ 18 h 106"/>
                  <a:gd name="T72" fmla="*/ 25 w 154"/>
                  <a:gd name="T73" fmla="*/ 8 h 106"/>
                  <a:gd name="T74" fmla="*/ 32 w 154"/>
                  <a:gd name="T75" fmla="*/ 4 h 106"/>
                  <a:gd name="T76" fmla="*/ 40 w 154"/>
                  <a:gd name="T77" fmla="*/ 0 h 106"/>
                  <a:gd name="T78" fmla="*/ 52 w 154"/>
                  <a:gd name="T79" fmla="*/ 0 h 106"/>
                  <a:gd name="T80" fmla="*/ 62 w 154"/>
                  <a:gd name="T81" fmla="*/ 0 h 106"/>
                  <a:gd name="T82" fmla="*/ 71 w 154"/>
                  <a:gd name="T83" fmla="*/ 5 h 106"/>
                  <a:gd name="T84" fmla="*/ 78 w 154"/>
                  <a:gd name="T85" fmla="*/ 11 h 106"/>
                  <a:gd name="T86" fmla="*/ 82 w 154"/>
                  <a:gd name="T87" fmla="*/ 2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06" extrusionOk="0">
                    <a:moveTo>
                      <a:pt x="82" y="21"/>
                    </a:moveTo>
                    <a:lnTo>
                      <a:pt x="89" y="11"/>
                    </a:lnTo>
                    <a:lnTo>
                      <a:pt x="98" y="4"/>
                    </a:lnTo>
                    <a:lnTo>
                      <a:pt x="108" y="0"/>
                    </a:lnTo>
                    <a:lnTo>
                      <a:pt x="120" y="0"/>
                    </a:lnTo>
                    <a:lnTo>
                      <a:pt x="134" y="1"/>
                    </a:lnTo>
                    <a:lnTo>
                      <a:pt x="144" y="11"/>
                    </a:lnTo>
                    <a:lnTo>
                      <a:pt x="153" y="24"/>
                    </a:lnTo>
                    <a:lnTo>
                      <a:pt x="154" y="43"/>
                    </a:lnTo>
                    <a:lnTo>
                      <a:pt x="154" y="106"/>
                    </a:lnTo>
                    <a:lnTo>
                      <a:pt x="136" y="106"/>
                    </a:lnTo>
                    <a:lnTo>
                      <a:pt x="136" y="44"/>
                    </a:lnTo>
                    <a:lnTo>
                      <a:pt x="136" y="30"/>
                    </a:lnTo>
                    <a:lnTo>
                      <a:pt x="131" y="21"/>
                    </a:lnTo>
                    <a:lnTo>
                      <a:pt x="124" y="16"/>
                    </a:lnTo>
                    <a:lnTo>
                      <a:pt x="114" y="14"/>
                    </a:lnTo>
                    <a:lnTo>
                      <a:pt x="102" y="16"/>
                    </a:lnTo>
                    <a:lnTo>
                      <a:pt x="94" y="23"/>
                    </a:lnTo>
                    <a:lnTo>
                      <a:pt x="87" y="33"/>
                    </a:lnTo>
                    <a:lnTo>
                      <a:pt x="85" y="47"/>
                    </a:lnTo>
                    <a:lnTo>
                      <a:pt x="85" y="106"/>
                    </a:lnTo>
                    <a:lnTo>
                      <a:pt x="68" y="106"/>
                    </a:lnTo>
                    <a:lnTo>
                      <a:pt x="68" y="44"/>
                    </a:lnTo>
                    <a:lnTo>
                      <a:pt x="68" y="30"/>
                    </a:lnTo>
                    <a:lnTo>
                      <a:pt x="64" y="21"/>
                    </a:lnTo>
                    <a:lnTo>
                      <a:pt x="56" y="16"/>
                    </a:lnTo>
                    <a:lnTo>
                      <a:pt x="46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7" y="47"/>
                    </a:lnTo>
                    <a:lnTo>
                      <a:pt x="17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7" y="1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2" y="4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1" y="5"/>
                    </a:lnTo>
                    <a:lnTo>
                      <a:pt x="78" y="11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9" name="Freeform 401"/>
              <p:cNvSpPr>
                <a:spLocks noEditPoints="1"/>
              </p:cNvSpPr>
              <p:nvPr/>
            </p:nvSpPr>
            <p:spPr bwMode="auto">
              <a:xfrm>
                <a:off x="4021" y="2709"/>
                <a:ext cx="6" cy="48"/>
              </a:xfrm>
              <a:custGeom>
                <a:avLst/>
                <a:gdLst>
                  <a:gd name="T0" fmla="*/ 0 w 18"/>
                  <a:gd name="T1" fmla="*/ 40 h 145"/>
                  <a:gd name="T2" fmla="*/ 18 w 18"/>
                  <a:gd name="T3" fmla="*/ 40 h 145"/>
                  <a:gd name="T4" fmla="*/ 18 w 18"/>
                  <a:gd name="T5" fmla="*/ 145 h 145"/>
                  <a:gd name="T6" fmla="*/ 0 w 18"/>
                  <a:gd name="T7" fmla="*/ 145 h 145"/>
                  <a:gd name="T8" fmla="*/ 0 w 18"/>
                  <a:gd name="T9" fmla="*/ 40 h 145"/>
                  <a:gd name="T10" fmla="*/ 0 w 18"/>
                  <a:gd name="T11" fmla="*/ 0 h 145"/>
                  <a:gd name="T12" fmla="*/ 18 w 18"/>
                  <a:gd name="T13" fmla="*/ 0 h 145"/>
                  <a:gd name="T14" fmla="*/ 18 w 18"/>
                  <a:gd name="T15" fmla="*/ 21 h 145"/>
                  <a:gd name="T16" fmla="*/ 0 w 18"/>
                  <a:gd name="T17" fmla="*/ 21 h 145"/>
                  <a:gd name="T18" fmla="*/ 0 w 18"/>
                  <a:gd name="T1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45" extrusionOk="0">
                    <a:moveTo>
                      <a:pt x="0" y="40"/>
                    </a:moveTo>
                    <a:lnTo>
                      <a:pt x="18" y="40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4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00" name="Freeform 402"/>
              <p:cNvSpPr/>
              <p:nvPr/>
            </p:nvSpPr>
            <p:spPr bwMode="auto">
              <a:xfrm>
                <a:off x="4038" y="2722"/>
                <a:ext cx="30" cy="35"/>
              </a:xfrm>
              <a:custGeom>
                <a:avLst/>
                <a:gdLst>
                  <a:gd name="T0" fmla="*/ 90 w 90"/>
                  <a:gd name="T1" fmla="*/ 43 h 106"/>
                  <a:gd name="T2" fmla="*/ 90 w 90"/>
                  <a:gd name="T3" fmla="*/ 106 h 106"/>
                  <a:gd name="T4" fmla="*/ 72 w 90"/>
                  <a:gd name="T5" fmla="*/ 106 h 106"/>
                  <a:gd name="T6" fmla="*/ 72 w 90"/>
                  <a:gd name="T7" fmla="*/ 44 h 106"/>
                  <a:gd name="T8" fmla="*/ 71 w 90"/>
                  <a:gd name="T9" fmla="*/ 30 h 106"/>
                  <a:gd name="T10" fmla="*/ 67 w 90"/>
                  <a:gd name="T11" fmla="*/ 21 h 106"/>
                  <a:gd name="T12" fmla="*/ 59 w 90"/>
                  <a:gd name="T13" fmla="*/ 16 h 106"/>
                  <a:gd name="T14" fmla="*/ 48 w 90"/>
                  <a:gd name="T15" fmla="*/ 14 h 106"/>
                  <a:gd name="T16" fmla="*/ 35 w 90"/>
                  <a:gd name="T17" fmla="*/ 16 h 106"/>
                  <a:gd name="T18" fmla="*/ 26 w 90"/>
                  <a:gd name="T19" fmla="*/ 23 h 106"/>
                  <a:gd name="T20" fmla="*/ 19 w 90"/>
                  <a:gd name="T21" fmla="*/ 33 h 106"/>
                  <a:gd name="T22" fmla="*/ 19 w 90"/>
                  <a:gd name="T23" fmla="*/ 47 h 106"/>
                  <a:gd name="T24" fmla="*/ 19 w 90"/>
                  <a:gd name="T25" fmla="*/ 106 h 106"/>
                  <a:gd name="T26" fmla="*/ 0 w 90"/>
                  <a:gd name="T27" fmla="*/ 106 h 106"/>
                  <a:gd name="T28" fmla="*/ 0 w 90"/>
                  <a:gd name="T29" fmla="*/ 1 h 106"/>
                  <a:gd name="T30" fmla="*/ 19 w 90"/>
                  <a:gd name="T31" fmla="*/ 1 h 106"/>
                  <a:gd name="T32" fmla="*/ 19 w 90"/>
                  <a:gd name="T33" fmla="*/ 18 h 106"/>
                  <a:gd name="T34" fmla="*/ 25 w 90"/>
                  <a:gd name="T35" fmla="*/ 10 h 106"/>
                  <a:gd name="T36" fmla="*/ 33 w 90"/>
                  <a:gd name="T37" fmla="*/ 4 h 106"/>
                  <a:gd name="T38" fmla="*/ 42 w 90"/>
                  <a:gd name="T39" fmla="*/ 0 h 106"/>
                  <a:gd name="T40" fmla="*/ 52 w 90"/>
                  <a:gd name="T41" fmla="*/ 0 h 106"/>
                  <a:gd name="T42" fmla="*/ 70 w 90"/>
                  <a:gd name="T43" fmla="*/ 1 h 106"/>
                  <a:gd name="T44" fmla="*/ 80 w 90"/>
                  <a:gd name="T45" fmla="*/ 10 h 106"/>
                  <a:gd name="T46" fmla="*/ 87 w 90"/>
                  <a:gd name="T47" fmla="*/ 23 h 106"/>
                  <a:gd name="T48" fmla="*/ 90 w 90"/>
                  <a:gd name="T49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0" h="106" extrusionOk="0">
                    <a:moveTo>
                      <a:pt x="90" y="43"/>
                    </a:moveTo>
                    <a:lnTo>
                      <a:pt x="90" y="106"/>
                    </a:lnTo>
                    <a:lnTo>
                      <a:pt x="72" y="106"/>
                    </a:lnTo>
                    <a:lnTo>
                      <a:pt x="72" y="44"/>
                    </a:lnTo>
                    <a:lnTo>
                      <a:pt x="71" y="30"/>
                    </a:lnTo>
                    <a:lnTo>
                      <a:pt x="67" y="21"/>
                    </a:lnTo>
                    <a:lnTo>
                      <a:pt x="59" y="16"/>
                    </a:lnTo>
                    <a:lnTo>
                      <a:pt x="48" y="14"/>
                    </a:lnTo>
                    <a:lnTo>
                      <a:pt x="35" y="16"/>
                    </a:lnTo>
                    <a:lnTo>
                      <a:pt x="26" y="23"/>
                    </a:lnTo>
                    <a:lnTo>
                      <a:pt x="19" y="33"/>
                    </a:lnTo>
                    <a:lnTo>
                      <a:pt x="19" y="47"/>
                    </a:lnTo>
                    <a:lnTo>
                      <a:pt x="19" y="106"/>
                    </a:lnTo>
                    <a:lnTo>
                      <a:pt x="0" y="106"/>
                    </a:lnTo>
                    <a:lnTo>
                      <a:pt x="0" y="1"/>
                    </a:lnTo>
                    <a:lnTo>
                      <a:pt x="19" y="1"/>
                    </a:lnTo>
                    <a:lnTo>
                      <a:pt x="19" y="18"/>
                    </a:lnTo>
                    <a:lnTo>
                      <a:pt x="25" y="10"/>
                    </a:lnTo>
                    <a:lnTo>
                      <a:pt x="33" y="4"/>
                    </a:lnTo>
                    <a:lnTo>
                      <a:pt x="42" y="0"/>
                    </a:lnTo>
                    <a:lnTo>
                      <a:pt x="52" y="0"/>
                    </a:lnTo>
                    <a:lnTo>
                      <a:pt x="70" y="1"/>
                    </a:lnTo>
                    <a:lnTo>
                      <a:pt x="80" y="10"/>
                    </a:lnTo>
                    <a:lnTo>
                      <a:pt x="87" y="23"/>
                    </a:lnTo>
                    <a:lnTo>
                      <a:pt x="9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01" name="Freeform 403"/>
              <p:cNvSpPr/>
              <p:nvPr/>
            </p:nvSpPr>
            <p:spPr bwMode="auto">
              <a:xfrm>
                <a:off x="4095" y="2713"/>
                <a:ext cx="22" cy="44"/>
              </a:xfrm>
              <a:custGeom>
                <a:avLst/>
                <a:gdLst>
                  <a:gd name="T0" fmla="*/ 30 w 66"/>
                  <a:gd name="T1" fmla="*/ 0 h 134"/>
                  <a:gd name="T2" fmla="*/ 30 w 66"/>
                  <a:gd name="T3" fmla="*/ 29 h 134"/>
                  <a:gd name="T4" fmla="*/ 66 w 66"/>
                  <a:gd name="T5" fmla="*/ 29 h 134"/>
                  <a:gd name="T6" fmla="*/ 66 w 66"/>
                  <a:gd name="T7" fmla="*/ 44 h 134"/>
                  <a:gd name="T8" fmla="*/ 30 w 66"/>
                  <a:gd name="T9" fmla="*/ 44 h 134"/>
                  <a:gd name="T10" fmla="*/ 30 w 66"/>
                  <a:gd name="T11" fmla="*/ 100 h 134"/>
                  <a:gd name="T12" fmla="*/ 30 w 66"/>
                  <a:gd name="T13" fmla="*/ 111 h 134"/>
                  <a:gd name="T14" fmla="*/ 33 w 66"/>
                  <a:gd name="T15" fmla="*/ 117 h 134"/>
                  <a:gd name="T16" fmla="*/ 39 w 66"/>
                  <a:gd name="T17" fmla="*/ 120 h 134"/>
                  <a:gd name="T18" fmla="*/ 47 w 66"/>
                  <a:gd name="T19" fmla="*/ 120 h 134"/>
                  <a:gd name="T20" fmla="*/ 66 w 66"/>
                  <a:gd name="T21" fmla="*/ 120 h 134"/>
                  <a:gd name="T22" fmla="*/ 66 w 66"/>
                  <a:gd name="T23" fmla="*/ 134 h 134"/>
                  <a:gd name="T24" fmla="*/ 47 w 66"/>
                  <a:gd name="T25" fmla="*/ 134 h 134"/>
                  <a:gd name="T26" fmla="*/ 30 w 66"/>
                  <a:gd name="T27" fmla="*/ 133 h 134"/>
                  <a:gd name="T28" fmla="*/ 20 w 66"/>
                  <a:gd name="T29" fmla="*/ 127 h 134"/>
                  <a:gd name="T30" fmla="*/ 14 w 66"/>
                  <a:gd name="T31" fmla="*/ 117 h 134"/>
                  <a:gd name="T32" fmla="*/ 13 w 66"/>
                  <a:gd name="T33" fmla="*/ 100 h 134"/>
                  <a:gd name="T34" fmla="*/ 13 w 66"/>
                  <a:gd name="T35" fmla="*/ 44 h 134"/>
                  <a:gd name="T36" fmla="*/ 0 w 66"/>
                  <a:gd name="T37" fmla="*/ 44 h 134"/>
                  <a:gd name="T38" fmla="*/ 0 w 66"/>
                  <a:gd name="T39" fmla="*/ 29 h 134"/>
                  <a:gd name="T40" fmla="*/ 13 w 66"/>
                  <a:gd name="T41" fmla="*/ 29 h 134"/>
                  <a:gd name="T42" fmla="*/ 13 w 66"/>
                  <a:gd name="T43" fmla="*/ 0 h 134"/>
                  <a:gd name="T44" fmla="*/ 30 w 66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34" extrusionOk="0">
                    <a:moveTo>
                      <a:pt x="30" y="0"/>
                    </a:moveTo>
                    <a:lnTo>
                      <a:pt x="30" y="29"/>
                    </a:lnTo>
                    <a:lnTo>
                      <a:pt x="66" y="29"/>
                    </a:lnTo>
                    <a:lnTo>
                      <a:pt x="66" y="44"/>
                    </a:lnTo>
                    <a:lnTo>
                      <a:pt x="30" y="44"/>
                    </a:lnTo>
                    <a:lnTo>
                      <a:pt x="30" y="100"/>
                    </a:lnTo>
                    <a:lnTo>
                      <a:pt x="30" y="111"/>
                    </a:lnTo>
                    <a:lnTo>
                      <a:pt x="33" y="117"/>
                    </a:lnTo>
                    <a:lnTo>
                      <a:pt x="39" y="120"/>
                    </a:lnTo>
                    <a:lnTo>
                      <a:pt x="47" y="120"/>
                    </a:lnTo>
                    <a:lnTo>
                      <a:pt x="66" y="120"/>
                    </a:lnTo>
                    <a:lnTo>
                      <a:pt x="66" y="134"/>
                    </a:lnTo>
                    <a:lnTo>
                      <a:pt x="47" y="134"/>
                    </a:lnTo>
                    <a:lnTo>
                      <a:pt x="30" y="133"/>
                    </a:lnTo>
                    <a:lnTo>
                      <a:pt x="20" y="127"/>
                    </a:lnTo>
                    <a:lnTo>
                      <a:pt x="14" y="117"/>
                    </a:lnTo>
                    <a:lnTo>
                      <a:pt x="13" y="100"/>
                    </a:lnTo>
                    <a:lnTo>
                      <a:pt x="13" y="44"/>
                    </a:lnTo>
                    <a:lnTo>
                      <a:pt x="0" y="44"/>
                    </a:lnTo>
                    <a:lnTo>
                      <a:pt x="0" y="29"/>
                    </a:lnTo>
                    <a:lnTo>
                      <a:pt x="13" y="29"/>
                    </a:lnTo>
                    <a:lnTo>
                      <a:pt x="13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02" name="Freeform 404"/>
              <p:cNvSpPr/>
              <p:nvPr/>
            </p:nvSpPr>
            <p:spPr bwMode="auto">
              <a:xfrm>
                <a:off x="4125" y="2709"/>
                <a:ext cx="29" cy="48"/>
              </a:xfrm>
              <a:custGeom>
                <a:avLst/>
                <a:gdLst>
                  <a:gd name="T0" fmla="*/ 88 w 88"/>
                  <a:gd name="T1" fmla="*/ 82 h 145"/>
                  <a:gd name="T2" fmla="*/ 88 w 88"/>
                  <a:gd name="T3" fmla="*/ 145 h 145"/>
                  <a:gd name="T4" fmla="*/ 70 w 88"/>
                  <a:gd name="T5" fmla="*/ 145 h 145"/>
                  <a:gd name="T6" fmla="*/ 70 w 88"/>
                  <a:gd name="T7" fmla="*/ 83 h 145"/>
                  <a:gd name="T8" fmla="*/ 69 w 88"/>
                  <a:gd name="T9" fmla="*/ 69 h 145"/>
                  <a:gd name="T10" fmla="*/ 65 w 88"/>
                  <a:gd name="T11" fmla="*/ 60 h 145"/>
                  <a:gd name="T12" fmla="*/ 57 w 88"/>
                  <a:gd name="T13" fmla="*/ 55 h 145"/>
                  <a:gd name="T14" fmla="*/ 47 w 88"/>
                  <a:gd name="T15" fmla="*/ 53 h 145"/>
                  <a:gd name="T16" fmla="*/ 34 w 88"/>
                  <a:gd name="T17" fmla="*/ 55 h 145"/>
                  <a:gd name="T18" fmla="*/ 26 w 88"/>
                  <a:gd name="T19" fmla="*/ 62 h 145"/>
                  <a:gd name="T20" fmla="*/ 19 w 88"/>
                  <a:gd name="T21" fmla="*/ 72 h 145"/>
                  <a:gd name="T22" fmla="*/ 17 w 88"/>
                  <a:gd name="T23" fmla="*/ 86 h 145"/>
                  <a:gd name="T24" fmla="*/ 17 w 88"/>
                  <a:gd name="T25" fmla="*/ 145 h 145"/>
                  <a:gd name="T26" fmla="*/ 0 w 88"/>
                  <a:gd name="T27" fmla="*/ 145 h 145"/>
                  <a:gd name="T28" fmla="*/ 0 w 88"/>
                  <a:gd name="T29" fmla="*/ 0 h 145"/>
                  <a:gd name="T30" fmla="*/ 17 w 88"/>
                  <a:gd name="T31" fmla="*/ 0 h 145"/>
                  <a:gd name="T32" fmla="*/ 17 w 88"/>
                  <a:gd name="T33" fmla="*/ 57 h 145"/>
                  <a:gd name="T34" fmla="*/ 23 w 88"/>
                  <a:gd name="T35" fmla="*/ 49 h 145"/>
                  <a:gd name="T36" fmla="*/ 31 w 88"/>
                  <a:gd name="T37" fmla="*/ 43 h 145"/>
                  <a:gd name="T38" fmla="*/ 40 w 88"/>
                  <a:gd name="T39" fmla="*/ 39 h 145"/>
                  <a:gd name="T40" fmla="*/ 52 w 88"/>
                  <a:gd name="T41" fmla="*/ 39 h 145"/>
                  <a:gd name="T42" fmla="*/ 68 w 88"/>
                  <a:gd name="T43" fmla="*/ 40 h 145"/>
                  <a:gd name="T44" fmla="*/ 79 w 88"/>
                  <a:gd name="T45" fmla="*/ 49 h 145"/>
                  <a:gd name="T46" fmla="*/ 86 w 88"/>
                  <a:gd name="T47" fmla="*/ 62 h 145"/>
                  <a:gd name="T48" fmla="*/ 88 w 88"/>
                  <a:gd name="T49" fmla="*/ 8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145" extrusionOk="0">
                    <a:moveTo>
                      <a:pt x="88" y="82"/>
                    </a:moveTo>
                    <a:lnTo>
                      <a:pt x="88" y="145"/>
                    </a:lnTo>
                    <a:lnTo>
                      <a:pt x="70" y="145"/>
                    </a:lnTo>
                    <a:lnTo>
                      <a:pt x="70" y="83"/>
                    </a:lnTo>
                    <a:lnTo>
                      <a:pt x="69" y="69"/>
                    </a:lnTo>
                    <a:lnTo>
                      <a:pt x="65" y="60"/>
                    </a:lnTo>
                    <a:lnTo>
                      <a:pt x="57" y="55"/>
                    </a:lnTo>
                    <a:lnTo>
                      <a:pt x="47" y="53"/>
                    </a:lnTo>
                    <a:lnTo>
                      <a:pt x="34" y="55"/>
                    </a:lnTo>
                    <a:lnTo>
                      <a:pt x="26" y="62"/>
                    </a:lnTo>
                    <a:lnTo>
                      <a:pt x="19" y="72"/>
                    </a:lnTo>
                    <a:lnTo>
                      <a:pt x="17" y="86"/>
                    </a:lnTo>
                    <a:lnTo>
                      <a:pt x="17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57"/>
                    </a:lnTo>
                    <a:lnTo>
                      <a:pt x="23" y="49"/>
                    </a:lnTo>
                    <a:lnTo>
                      <a:pt x="31" y="43"/>
                    </a:lnTo>
                    <a:lnTo>
                      <a:pt x="40" y="39"/>
                    </a:lnTo>
                    <a:lnTo>
                      <a:pt x="52" y="39"/>
                    </a:lnTo>
                    <a:lnTo>
                      <a:pt x="68" y="40"/>
                    </a:lnTo>
                    <a:lnTo>
                      <a:pt x="79" y="49"/>
                    </a:lnTo>
                    <a:lnTo>
                      <a:pt x="86" y="62"/>
                    </a:lnTo>
                    <a:lnTo>
                      <a:pt x="88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03" name="Freeform 405"/>
              <p:cNvSpPr>
                <a:spLocks noEditPoints="1"/>
              </p:cNvSpPr>
              <p:nvPr/>
            </p:nvSpPr>
            <p:spPr bwMode="auto">
              <a:xfrm>
                <a:off x="4163" y="2722"/>
                <a:ext cx="32" cy="36"/>
              </a:xfrm>
              <a:custGeom>
                <a:avLst/>
                <a:gdLst>
                  <a:gd name="T0" fmla="*/ 97 w 97"/>
                  <a:gd name="T1" fmla="*/ 50 h 109"/>
                  <a:gd name="T2" fmla="*/ 97 w 97"/>
                  <a:gd name="T3" fmla="*/ 59 h 109"/>
                  <a:gd name="T4" fmla="*/ 17 w 97"/>
                  <a:gd name="T5" fmla="*/ 59 h 109"/>
                  <a:gd name="T6" fmla="*/ 20 w 97"/>
                  <a:gd name="T7" fmla="*/ 75 h 109"/>
                  <a:gd name="T8" fmla="*/ 29 w 97"/>
                  <a:gd name="T9" fmla="*/ 85 h 109"/>
                  <a:gd name="T10" fmla="*/ 39 w 97"/>
                  <a:gd name="T11" fmla="*/ 93 h 109"/>
                  <a:gd name="T12" fmla="*/ 55 w 97"/>
                  <a:gd name="T13" fmla="*/ 95 h 109"/>
                  <a:gd name="T14" fmla="*/ 65 w 97"/>
                  <a:gd name="T15" fmla="*/ 95 h 109"/>
                  <a:gd name="T16" fmla="*/ 75 w 97"/>
                  <a:gd name="T17" fmla="*/ 92 h 109"/>
                  <a:gd name="T18" fmla="*/ 84 w 97"/>
                  <a:gd name="T19" fmla="*/ 89 h 109"/>
                  <a:gd name="T20" fmla="*/ 94 w 97"/>
                  <a:gd name="T21" fmla="*/ 85 h 109"/>
                  <a:gd name="T22" fmla="*/ 94 w 97"/>
                  <a:gd name="T23" fmla="*/ 100 h 109"/>
                  <a:gd name="T24" fmla="*/ 84 w 97"/>
                  <a:gd name="T25" fmla="*/ 105 h 109"/>
                  <a:gd name="T26" fmla="*/ 74 w 97"/>
                  <a:gd name="T27" fmla="*/ 108 h 109"/>
                  <a:gd name="T28" fmla="*/ 65 w 97"/>
                  <a:gd name="T29" fmla="*/ 109 h 109"/>
                  <a:gd name="T30" fmla="*/ 55 w 97"/>
                  <a:gd name="T31" fmla="*/ 109 h 109"/>
                  <a:gd name="T32" fmla="*/ 42 w 97"/>
                  <a:gd name="T33" fmla="*/ 109 h 109"/>
                  <a:gd name="T34" fmla="*/ 22 w 97"/>
                  <a:gd name="T35" fmla="*/ 102 h 109"/>
                  <a:gd name="T36" fmla="*/ 14 w 97"/>
                  <a:gd name="T37" fmla="*/ 95 h 109"/>
                  <a:gd name="T38" fmla="*/ 7 w 97"/>
                  <a:gd name="T39" fmla="*/ 88 h 109"/>
                  <a:gd name="T40" fmla="*/ 0 w 97"/>
                  <a:gd name="T41" fmla="*/ 67 h 109"/>
                  <a:gd name="T42" fmla="*/ 0 w 97"/>
                  <a:gd name="T43" fmla="*/ 54 h 109"/>
                  <a:gd name="T44" fmla="*/ 0 w 97"/>
                  <a:gd name="T45" fmla="*/ 43 h 109"/>
                  <a:gd name="T46" fmla="*/ 7 w 97"/>
                  <a:gd name="T47" fmla="*/ 23 h 109"/>
                  <a:gd name="T48" fmla="*/ 13 w 97"/>
                  <a:gd name="T49" fmla="*/ 14 h 109"/>
                  <a:gd name="T50" fmla="*/ 22 w 97"/>
                  <a:gd name="T51" fmla="*/ 7 h 109"/>
                  <a:gd name="T52" fmla="*/ 40 w 97"/>
                  <a:gd name="T53" fmla="*/ 0 h 109"/>
                  <a:gd name="T54" fmla="*/ 52 w 97"/>
                  <a:gd name="T55" fmla="*/ 0 h 109"/>
                  <a:gd name="T56" fmla="*/ 62 w 97"/>
                  <a:gd name="T57" fmla="*/ 0 h 109"/>
                  <a:gd name="T58" fmla="*/ 78 w 97"/>
                  <a:gd name="T59" fmla="*/ 7 h 109"/>
                  <a:gd name="T60" fmla="*/ 85 w 97"/>
                  <a:gd name="T61" fmla="*/ 13 h 109"/>
                  <a:gd name="T62" fmla="*/ 91 w 97"/>
                  <a:gd name="T63" fmla="*/ 20 h 109"/>
                  <a:gd name="T64" fmla="*/ 97 w 97"/>
                  <a:gd name="T65" fmla="*/ 39 h 109"/>
                  <a:gd name="T66" fmla="*/ 97 w 97"/>
                  <a:gd name="T67" fmla="*/ 50 h 109"/>
                  <a:gd name="T68" fmla="*/ 79 w 97"/>
                  <a:gd name="T69" fmla="*/ 44 h 109"/>
                  <a:gd name="T70" fmla="*/ 78 w 97"/>
                  <a:gd name="T71" fmla="*/ 31 h 109"/>
                  <a:gd name="T72" fmla="*/ 72 w 97"/>
                  <a:gd name="T73" fmla="*/ 23 h 109"/>
                  <a:gd name="T74" fmla="*/ 63 w 97"/>
                  <a:gd name="T75" fmla="*/ 16 h 109"/>
                  <a:gd name="T76" fmla="*/ 52 w 97"/>
                  <a:gd name="T77" fmla="*/ 14 h 109"/>
                  <a:gd name="T78" fmla="*/ 38 w 97"/>
                  <a:gd name="T79" fmla="*/ 16 h 109"/>
                  <a:gd name="T80" fmla="*/ 29 w 97"/>
                  <a:gd name="T81" fmla="*/ 21 h 109"/>
                  <a:gd name="T82" fmla="*/ 20 w 97"/>
                  <a:gd name="T83" fmla="*/ 31 h 109"/>
                  <a:gd name="T84" fmla="*/ 19 w 97"/>
                  <a:gd name="T85" fmla="*/ 44 h 109"/>
                  <a:gd name="T86" fmla="*/ 79 w 97"/>
                  <a:gd name="T87" fmla="*/ 4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" h="109" extrusionOk="0">
                    <a:moveTo>
                      <a:pt x="97" y="50"/>
                    </a:moveTo>
                    <a:lnTo>
                      <a:pt x="97" y="59"/>
                    </a:lnTo>
                    <a:lnTo>
                      <a:pt x="17" y="59"/>
                    </a:lnTo>
                    <a:lnTo>
                      <a:pt x="20" y="75"/>
                    </a:lnTo>
                    <a:lnTo>
                      <a:pt x="29" y="85"/>
                    </a:lnTo>
                    <a:lnTo>
                      <a:pt x="39" y="93"/>
                    </a:lnTo>
                    <a:lnTo>
                      <a:pt x="55" y="95"/>
                    </a:lnTo>
                    <a:lnTo>
                      <a:pt x="65" y="95"/>
                    </a:lnTo>
                    <a:lnTo>
                      <a:pt x="75" y="92"/>
                    </a:lnTo>
                    <a:lnTo>
                      <a:pt x="84" y="89"/>
                    </a:lnTo>
                    <a:lnTo>
                      <a:pt x="94" y="85"/>
                    </a:lnTo>
                    <a:lnTo>
                      <a:pt x="94" y="100"/>
                    </a:lnTo>
                    <a:lnTo>
                      <a:pt x="84" y="105"/>
                    </a:lnTo>
                    <a:lnTo>
                      <a:pt x="74" y="108"/>
                    </a:lnTo>
                    <a:lnTo>
                      <a:pt x="65" y="109"/>
                    </a:lnTo>
                    <a:lnTo>
                      <a:pt x="55" y="109"/>
                    </a:lnTo>
                    <a:lnTo>
                      <a:pt x="42" y="109"/>
                    </a:lnTo>
                    <a:lnTo>
                      <a:pt x="22" y="102"/>
                    </a:lnTo>
                    <a:lnTo>
                      <a:pt x="14" y="95"/>
                    </a:lnTo>
                    <a:lnTo>
                      <a:pt x="7" y="88"/>
                    </a:lnTo>
                    <a:lnTo>
                      <a:pt x="0" y="67"/>
                    </a:lnTo>
                    <a:lnTo>
                      <a:pt x="0" y="54"/>
                    </a:lnTo>
                    <a:lnTo>
                      <a:pt x="0" y="43"/>
                    </a:lnTo>
                    <a:lnTo>
                      <a:pt x="7" y="23"/>
                    </a:lnTo>
                    <a:lnTo>
                      <a:pt x="13" y="14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52" y="0"/>
                    </a:lnTo>
                    <a:lnTo>
                      <a:pt x="62" y="0"/>
                    </a:lnTo>
                    <a:lnTo>
                      <a:pt x="78" y="7"/>
                    </a:lnTo>
                    <a:lnTo>
                      <a:pt x="85" y="13"/>
                    </a:lnTo>
                    <a:lnTo>
                      <a:pt x="91" y="20"/>
                    </a:lnTo>
                    <a:lnTo>
                      <a:pt x="97" y="39"/>
                    </a:lnTo>
                    <a:lnTo>
                      <a:pt x="97" y="50"/>
                    </a:lnTo>
                    <a:close/>
                    <a:moveTo>
                      <a:pt x="79" y="44"/>
                    </a:moveTo>
                    <a:lnTo>
                      <a:pt x="78" y="31"/>
                    </a:lnTo>
                    <a:lnTo>
                      <a:pt x="72" y="23"/>
                    </a:lnTo>
                    <a:lnTo>
                      <a:pt x="63" y="16"/>
                    </a:lnTo>
                    <a:lnTo>
                      <a:pt x="52" y="14"/>
                    </a:lnTo>
                    <a:lnTo>
                      <a:pt x="38" y="16"/>
                    </a:lnTo>
                    <a:lnTo>
                      <a:pt x="29" y="21"/>
                    </a:lnTo>
                    <a:lnTo>
                      <a:pt x="20" y="31"/>
                    </a:lnTo>
                    <a:lnTo>
                      <a:pt x="19" y="44"/>
                    </a:lnTo>
                    <a:lnTo>
                      <a:pt x="7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fr-FR"/>
              </a:p>
            </p:txBody>
          </p:sp>
        </p:grpSp>
        <p:sp>
          <p:nvSpPr>
            <p:cNvPr id="404" name="Freeform 407"/>
            <p:cNvSpPr/>
            <p:nvPr/>
          </p:nvSpPr>
          <p:spPr bwMode="auto">
            <a:xfrm>
              <a:off x="6704013" y="4321176"/>
              <a:ext cx="42863" cy="57150"/>
            </a:xfrm>
            <a:custGeom>
              <a:avLst/>
              <a:gdLst>
                <a:gd name="T0" fmla="*/ 83 w 83"/>
                <a:gd name="T1" fmla="*/ 5 h 109"/>
                <a:gd name="T2" fmla="*/ 83 w 83"/>
                <a:gd name="T3" fmla="*/ 21 h 109"/>
                <a:gd name="T4" fmla="*/ 76 w 83"/>
                <a:gd name="T5" fmla="*/ 18 h 109"/>
                <a:gd name="T6" fmla="*/ 69 w 83"/>
                <a:gd name="T7" fmla="*/ 16 h 109"/>
                <a:gd name="T8" fmla="*/ 62 w 83"/>
                <a:gd name="T9" fmla="*/ 14 h 109"/>
                <a:gd name="T10" fmla="*/ 53 w 83"/>
                <a:gd name="T11" fmla="*/ 14 h 109"/>
                <a:gd name="T12" fmla="*/ 39 w 83"/>
                <a:gd name="T13" fmla="*/ 16 h 109"/>
                <a:gd name="T14" fmla="*/ 27 w 83"/>
                <a:gd name="T15" fmla="*/ 24 h 109"/>
                <a:gd name="T16" fmla="*/ 20 w 83"/>
                <a:gd name="T17" fmla="*/ 36 h 109"/>
                <a:gd name="T18" fmla="*/ 19 w 83"/>
                <a:gd name="T19" fmla="*/ 54 h 109"/>
                <a:gd name="T20" fmla="*/ 20 w 83"/>
                <a:gd name="T21" fmla="*/ 72 h 109"/>
                <a:gd name="T22" fmla="*/ 27 w 83"/>
                <a:gd name="T23" fmla="*/ 85 h 109"/>
                <a:gd name="T24" fmla="*/ 39 w 83"/>
                <a:gd name="T25" fmla="*/ 93 h 109"/>
                <a:gd name="T26" fmla="*/ 53 w 83"/>
                <a:gd name="T27" fmla="*/ 95 h 109"/>
                <a:gd name="T28" fmla="*/ 62 w 83"/>
                <a:gd name="T29" fmla="*/ 95 h 109"/>
                <a:gd name="T30" fmla="*/ 69 w 83"/>
                <a:gd name="T31" fmla="*/ 93 h 109"/>
                <a:gd name="T32" fmla="*/ 76 w 83"/>
                <a:gd name="T33" fmla="*/ 90 h 109"/>
                <a:gd name="T34" fmla="*/ 83 w 83"/>
                <a:gd name="T35" fmla="*/ 86 h 109"/>
                <a:gd name="T36" fmla="*/ 83 w 83"/>
                <a:gd name="T37" fmla="*/ 102 h 109"/>
                <a:gd name="T38" fmla="*/ 76 w 83"/>
                <a:gd name="T39" fmla="*/ 106 h 109"/>
                <a:gd name="T40" fmla="*/ 69 w 83"/>
                <a:gd name="T41" fmla="*/ 108 h 109"/>
                <a:gd name="T42" fmla="*/ 60 w 83"/>
                <a:gd name="T43" fmla="*/ 109 h 109"/>
                <a:gd name="T44" fmla="*/ 52 w 83"/>
                <a:gd name="T45" fmla="*/ 109 h 109"/>
                <a:gd name="T46" fmla="*/ 40 w 83"/>
                <a:gd name="T47" fmla="*/ 109 h 109"/>
                <a:gd name="T48" fmla="*/ 21 w 83"/>
                <a:gd name="T49" fmla="*/ 100 h 109"/>
                <a:gd name="T50" fmla="*/ 14 w 83"/>
                <a:gd name="T51" fmla="*/ 95 h 109"/>
                <a:gd name="T52" fmla="*/ 8 w 83"/>
                <a:gd name="T53" fmla="*/ 86 h 109"/>
                <a:gd name="T54" fmla="*/ 1 w 83"/>
                <a:gd name="T55" fmla="*/ 66 h 109"/>
                <a:gd name="T56" fmla="*/ 0 w 83"/>
                <a:gd name="T57" fmla="*/ 54 h 109"/>
                <a:gd name="T58" fmla="*/ 1 w 83"/>
                <a:gd name="T59" fmla="*/ 41 h 109"/>
                <a:gd name="T60" fmla="*/ 8 w 83"/>
                <a:gd name="T61" fmla="*/ 21 h 109"/>
                <a:gd name="T62" fmla="*/ 14 w 83"/>
                <a:gd name="T63" fmla="*/ 14 h 109"/>
                <a:gd name="T64" fmla="*/ 21 w 83"/>
                <a:gd name="T65" fmla="*/ 7 h 109"/>
                <a:gd name="T66" fmla="*/ 42 w 83"/>
                <a:gd name="T67" fmla="*/ 0 h 109"/>
                <a:gd name="T68" fmla="*/ 53 w 83"/>
                <a:gd name="T69" fmla="*/ 0 h 109"/>
                <a:gd name="T70" fmla="*/ 60 w 83"/>
                <a:gd name="T71" fmla="*/ 0 h 109"/>
                <a:gd name="T72" fmla="*/ 69 w 83"/>
                <a:gd name="T73" fmla="*/ 1 h 109"/>
                <a:gd name="T74" fmla="*/ 76 w 83"/>
                <a:gd name="T75" fmla="*/ 3 h 109"/>
                <a:gd name="T76" fmla="*/ 83 w 83"/>
                <a:gd name="T77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09" extrusionOk="0">
                  <a:moveTo>
                    <a:pt x="83" y="5"/>
                  </a:moveTo>
                  <a:lnTo>
                    <a:pt x="83" y="21"/>
                  </a:lnTo>
                  <a:lnTo>
                    <a:pt x="76" y="18"/>
                  </a:lnTo>
                  <a:lnTo>
                    <a:pt x="69" y="16"/>
                  </a:lnTo>
                  <a:lnTo>
                    <a:pt x="62" y="14"/>
                  </a:lnTo>
                  <a:lnTo>
                    <a:pt x="53" y="14"/>
                  </a:lnTo>
                  <a:lnTo>
                    <a:pt x="39" y="16"/>
                  </a:lnTo>
                  <a:lnTo>
                    <a:pt x="27" y="24"/>
                  </a:lnTo>
                  <a:lnTo>
                    <a:pt x="20" y="36"/>
                  </a:lnTo>
                  <a:lnTo>
                    <a:pt x="19" y="54"/>
                  </a:lnTo>
                  <a:lnTo>
                    <a:pt x="20" y="72"/>
                  </a:lnTo>
                  <a:lnTo>
                    <a:pt x="27" y="85"/>
                  </a:lnTo>
                  <a:lnTo>
                    <a:pt x="39" y="93"/>
                  </a:lnTo>
                  <a:lnTo>
                    <a:pt x="53" y="95"/>
                  </a:lnTo>
                  <a:lnTo>
                    <a:pt x="62" y="95"/>
                  </a:lnTo>
                  <a:lnTo>
                    <a:pt x="69" y="93"/>
                  </a:lnTo>
                  <a:lnTo>
                    <a:pt x="76" y="90"/>
                  </a:lnTo>
                  <a:lnTo>
                    <a:pt x="83" y="86"/>
                  </a:lnTo>
                  <a:lnTo>
                    <a:pt x="83" y="102"/>
                  </a:lnTo>
                  <a:lnTo>
                    <a:pt x="76" y="106"/>
                  </a:lnTo>
                  <a:lnTo>
                    <a:pt x="69" y="108"/>
                  </a:lnTo>
                  <a:lnTo>
                    <a:pt x="60" y="109"/>
                  </a:lnTo>
                  <a:lnTo>
                    <a:pt x="52" y="109"/>
                  </a:lnTo>
                  <a:lnTo>
                    <a:pt x="40" y="109"/>
                  </a:lnTo>
                  <a:lnTo>
                    <a:pt x="21" y="100"/>
                  </a:lnTo>
                  <a:lnTo>
                    <a:pt x="14" y="95"/>
                  </a:lnTo>
                  <a:lnTo>
                    <a:pt x="8" y="86"/>
                  </a:lnTo>
                  <a:lnTo>
                    <a:pt x="1" y="66"/>
                  </a:lnTo>
                  <a:lnTo>
                    <a:pt x="0" y="54"/>
                  </a:lnTo>
                  <a:lnTo>
                    <a:pt x="1" y="41"/>
                  </a:lnTo>
                  <a:lnTo>
                    <a:pt x="8" y="21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9" y="1"/>
                  </a:lnTo>
                  <a:lnTo>
                    <a:pt x="76" y="3"/>
                  </a:lnTo>
                  <a:lnTo>
                    <a:pt x="8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05" name="Freeform 408"/>
            <p:cNvSpPr>
              <a:spLocks noEditPoints="1"/>
            </p:cNvSpPr>
            <p:nvPr/>
          </p:nvSpPr>
          <p:spPr bwMode="auto">
            <a:xfrm>
              <a:off x="6759576" y="4321176"/>
              <a:ext cx="50800" cy="57150"/>
            </a:xfrm>
            <a:custGeom>
              <a:avLst/>
              <a:gdLst>
                <a:gd name="T0" fmla="*/ 48 w 97"/>
                <a:gd name="T1" fmla="*/ 14 h 109"/>
                <a:gd name="T2" fmla="*/ 35 w 97"/>
                <a:gd name="T3" fmla="*/ 16 h 109"/>
                <a:gd name="T4" fmla="*/ 26 w 97"/>
                <a:gd name="T5" fmla="*/ 24 h 109"/>
                <a:gd name="T6" fmla="*/ 19 w 97"/>
                <a:gd name="T7" fmla="*/ 37 h 109"/>
                <a:gd name="T8" fmla="*/ 18 w 97"/>
                <a:gd name="T9" fmla="*/ 54 h 109"/>
                <a:gd name="T10" fmla="*/ 19 w 97"/>
                <a:gd name="T11" fmla="*/ 72 h 109"/>
                <a:gd name="T12" fmla="*/ 26 w 97"/>
                <a:gd name="T13" fmla="*/ 83 h 109"/>
                <a:gd name="T14" fmla="*/ 35 w 97"/>
                <a:gd name="T15" fmla="*/ 93 h 109"/>
                <a:gd name="T16" fmla="*/ 48 w 97"/>
                <a:gd name="T17" fmla="*/ 95 h 109"/>
                <a:gd name="T18" fmla="*/ 61 w 97"/>
                <a:gd name="T19" fmla="*/ 93 h 109"/>
                <a:gd name="T20" fmla="*/ 70 w 97"/>
                <a:gd name="T21" fmla="*/ 83 h 109"/>
                <a:gd name="T22" fmla="*/ 77 w 97"/>
                <a:gd name="T23" fmla="*/ 72 h 109"/>
                <a:gd name="T24" fmla="*/ 78 w 97"/>
                <a:gd name="T25" fmla="*/ 54 h 109"/>
                <a:gd name="T26" fmla="*/ 77 w 97"/>
                <a:gd name="T27" fmla="*/ 37 h 109"/>
                <a:gd name="T28" fmla="*/ 70 w 97"/>
                <a:gd name="T29" fmla="*/ 24 h 109"/>
                <a:gd name="T30" fmla="*/ 61 w 97"/>
                <a:gd name="T31" fmla="*/ 16 h 109"/>
                <a:gd name="T32" fmla="*/ 48 w 97"/>
                <a:gd name="T33" fmla="*/ 14 h 109"/>
                <a:gd name="T34" fmla="*/ 48 w 97"/>
                <a:gd name="T35" fmla="*/ 0 h 109"/>
                <a:gd name="T36" fmla="*/ 60 w 97"/>
                <a:gd name="T37" fmla="*/ 0 h 109"/>
                <a:gd name="T38" fmla="*/ 77 w 97"/>
                <a:gd name="T39" fmla="*/ 7 h 109"/>
                <a:gd name="T40" fmla="*/ 84 w 97"/>
                <a:gd name="T41" fmla="*/ 14 h 109"/>
                <a:gd name="T42" fmla="*/ 90 w 97"/>
                <a:gd name="T43" fmla="*/ 21 h 109"/>
                <a:gd name="T44" fmla="*/ 96 w 97"/>
                <a:gd name="T45" fmla="*/ 41 h 109"/>
                <a:gd name="T46" fmla="*/ 97 w 97"/>
                <a:gd name="T47" fmla="*/ 54 h 109"/>
                <a:gd name="T48" fmla="*/ 96 w 97"/>
                <a:gd name="T49" fmla="*/ 66 h 109"/>
                <a:gd name="T50" fmla="*/ 90 w 97"/>
                <a:gd name="T51" fmla="*/ 86 h 109"/>
                <a:gd name="T52" fmla="*/ 84 w 97"/>
                <a:gd name="T53" fmla="*/ 95 h 109"/>
                <a:gd name="T54" fmla="*/ 77 w 97"/>
                <a:gd name="T55" fmla="*/ 102 h 109"/>
                <a:gd name="T56" fmla="*/ 60 w 97"/>
                <a:gd name="T57" fmla="*/ 109 h 109"/>
                <a:gd name="T58" fmla="*/ 48 w 97"/>
                <a:gd name="T59" fmla="*/ 109 h 109"/>
                <a:gd name="T60" fmla="*/ 38 w 97"/>
                <a:gd name="T61" fmla="*/ 109 h 109"/>
                <a:gd name="T62" fmla="*/ 19 w 97"/>
                <a:gd name="T63" fmla="*/ 102 h 109"/>
                <a:gd name="T64" fmla="*/ 13 w 97"/>
                <a:gd name="T65" fmla="*/ 95 h 109"/>
                <a:gd name="T66" fmla="*/ 6 w 97"/>
                <a:gd name="T67" fmla="*/ 86 h 109"/>
                <a:gd name="T68" fmla="*/ 0 w 97"/>
                <a:gd name="T69" fmla="*/ 66 h 109"/>
                <a:gd name="T70" fmla="*/ 0 w 97"/>
                <a:gd name="T71" fmla="*/ 54 h 109"/>
                <a:gd name="T72" fmla="*/ 0 w 97"/>
                <a:gd name="T73" fmla="*/ 41 h 109"/>
                <a:gd name="T74" fmla="*/ 6 w 97"/>
                <a:gd name="T75" fmla="*/ 21 h 109"/>
                <a:gd name="T76" fmla="*/ 13 w 97"/>
                <a:gd name="T77" fmla="*/ 14 h 109"/>
                <a:gd name="T78" fmla="*/ 19 w 97"/>
                <a:gd name="T79" fmla="*/ 7 h 109"/>
                <a:gd name="T80" fmla="*/ 38 w 97"/>
                <a:gd name="T81" fmla="*/ 0 h 109"/>
                <a:gd name="T82" fmla="*/ 48 w 97"/>
                <a:gd name="T8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109" extrusionOk="0">
                  <a:moveTo>
                    <a:pt x="48" y="14"/>
                  </a:moveTo>
                  <a:lnTo>
                    <a:pt x="35" y="16"/>
                  </a:lnTo>
                  <a:lnTo>
                    <a:pt x="26" y="24"/>
                  </a:lnTo>
                  <a:lnTo>
                    <a:pt x="19" y="37"/>
                  </a:lnTo>
                  <a:lnTo>
                    <a:pt x="18" y="54"/>
                  </a:lnTo>
                  <a:lnTo>
                    <a:pt x="19" y="72"/>
                  </a:lnTo>
                  <a:lnTo>
                    <a:pt x="26" y="83"/>
                  </a:lnTo>
                  <a:lnTo>
                    <a:pt x="35" y="93"/>
                  </a:lnTo>
                  <a:lnTo>
                    <a:pt x="48" y="95"/>
                  </a:lnTo>
                  <a:lnTo>
                    <a:pt x="61" y="93"/>
                  </a:lnTo>
                  <a:lnTo>
                    <a:pt x="70" y="83"/>
                  </a:lnTo>
                  <a:lnTo>
                    <a:pt x="77" y="72"/>
                  </a:lnTo>
                  <a:lnTo>
                    <a:pt x="78" y="54"/>
                  </a:lnTo>
                  <a:lnTo>
                    <a:pt x="77" y="37"/>
                  </a:lnTo>
                  <a:lnTo>
                    <a:pt x="70" y="24"/>
                  </a:lnTo>
                  <a:lnTo>
                    <a:pt x="61" y="16"/>
                  </a:lnTo>
                  <a:lnTo>
                    <a:pt x="48" y="14"/>
                  </a:lnTo>
                  <a:close/>
                  <a:moveTo>
                    <a:pt x="48" y="0"/>
                  </a:moveTo>
                  <a:lnTo>
                    <a:pt x="60" y="0"/>
                  </a:lnTo>
                  <a:lnTo>
                    <a:pt x="77" y="7"/>
                  </a:lnTo>
                  <a:lnTo>
                    <a:pt x="84" y="14"/>
                  </a:lnTo>
                  <a:lnTo>
                    <a:pt x="90" y="21"/>
                  </a:lnTo>
                  <a:lnTo>
                    <a:pt x="96" y="41"/>
                  </a:lnTo>
                  <a:lnTo>
                    <a:pt x="97" y="54"/>
                  </a:lnTo>
                  <a:lnTo>
                    <a:pt x="96" y="66"/>
                  </a:lnTo>
                  <a:lnTo>
                    <a:pt x="90" y="86"/>
                  </a:lnTo>
                  <a:lnTo>
                    <a:pt x="84" y="95"/>
                  </a:lnTo>
                  <a:lnTo>
                    <a:pt x="77" y="102"/>
                  </a:lnTo>
                  <a:lnTo>
                    <a:pt x="60" y="109"/>
                  </a:lnTo>
                  <a:lnTo>
                    <a:pt x="48" y="109"/>
                  </a:lnTo>
                  <a:lnTo>
                    <a:pt x="38" y="109"/>
                  </a:lnTo>
                  <a:lnTo>
                    <a:pt x="19" y="102"/>
                  </a:lnTo>
                  <a:lnTo>
                    <a:pt x="13" y="95"/>
                  </a:lnTo>
                  <a:lnTo>
                    <a:pt x="6" y="86"/>
                  </a:lnTo>
                  <a:lnTo>
                    <a:pt x="0" y="66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6" y="21"/>
                  </a:lnTo>
                  <a:lnTo>
                    <a:pt x="13" y="14"/>
                  </a:lnTo>
                  <a:lnTo>
                    <a:pt x="19" y="7"/>
                  </a:lnTo>
                  <a:lnTo>
                    <a:pt x="3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06" name="Freeform 409"/>
            <p:cNvSpPr/>
            <p:nvPr/>
          </p:nvSpPr>
          <p:spPr bwMode="auto">
            <a:xfrm>
              <a:off x="6824663" y="4321176"/>
              <a:ext cx="47625" cy="55563"/>
            </a:xfrm>
            <a:custGeom>
              <a:avLst/>
              <a:gdLst>
                <a:gd name="T0" fmla="*/ 88 w 88"/>
                <a:gd name="T1" fmla="*/ 43 h 106"/>
                <a:gd name="T2" fmla="*/ 88 w 88"/>
                <a:gd name="T3" fmla="*/ 106 h 106"/>
                <a:gd name="T4" fmla="*/ 71 w 88"/>
                <a:gd name="T5" fmla="*/ 106 h 106"/>
                <a:gd name="T6" fmla="*/ 71 w 88"/>
                <a:gd name="T7" fmla="*/ 44 h 106"/>
                <a:gd name="T8" fmla="*/ 70 w 88"/>
                <a:gd name="T9" fmla="*/ 30 h 106"/>
                <a:gd name="T10" fmla="*/ 65 w 88"/>
                <a:gd name="T11" fmla="*/ 21 h 106"/>
                <a:gd name="T12" fmla="*/ 58 w 88"/>
                <a:gd name="T13" fmla="*/ 16 h 106"/>
                <a:gd name="T14" fmla="*/ 48 w 88"/>
                <a:gd name="T15" fmla="*/ 14 h 106"/>
                <a:gd name="T16" fmla="*/ 35 w 88"/>
                <a:gd name="T17" fmla="*/ 16 h 106"/>
                <a:gd name="T18" fmla="*/ 26 w 88"/>
                <a:gd name="T19" fmla="*/ 23 h 106"/>
                <a:gd name="T20" fmla="*/ 19 w 88"/>
                <a:gd name="T21" fmla="*/ 33 h 106"/>
                <a:gd name="T22" fmla="*/ 18 w 88"/>
                <a:gd name="T23" fmla="*/ 47 h 106"/>
                <a:gd name="T24" fmla="*/ 18 w 88"/>
                <a:gd name="T25" fmla="*/ 106 h 106"/>
                <a:gd name="T26" fmla="*/ 0 w 88"/>
                <a:gd name="T27" fmla="*/ 106 h 106"/>
                <a:gd name="T28" fmla="*/ 0 w 88"/>
                <a:gd name="T29" fmla="*/ 1 h 106"/>
                <a:gd name="T30" fmla="*/ 18 w 88"/>
                <a:gd name="T31" fmla="*/ 1 h 106"/>
                <a:gd name="T32" fmla="*/ 18 w 88"/>
                <a:gd name="T33" fmla="*/ 18 h 106"/>
                <a:gd name="T34" fmla="*/ 25 w 88"/>
                <a:gd name="T35" fmla="*/ 10 h 106"/>
                <a:gd name="T36" fmla="*/ 32 w 88"/>
                <a:gd name="T37" fmla="*/ 4 h 106"/>
                <a:gd name="T38" fmla="*/ 41 w 88"/>
                <a:gd name="T39" fmla="*/ 0 h 106"/>
                <a:gd name="T40" fmla="*/ 52 w 88"/>
                <a:gd name="T41" fmla="*/ 0 h 106"/>
                <a:gd name="T42" fmla="*/ 68 w 88"/>
                <a:gd name="T43" fmla="*/ 1 h 106"/>
                <a:gd name="T44" fmla="*/ 80 w 88"/>
                <a:gd name="T45" fmla="*/ 10 h 106"/>
                <a:gd name="T46" fmla="*/ 87 w 88"/>
                <a:gd name="T47" fmla="*/ 23 h 106"/>
                <a:gd name="T48" fmla="*/ 88 w 88"/>
                <a:gd name="T49" fmla="*/ 4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6" extrusionOk="0">
                  <a:moveTo>
                    <a:pt x="88" y="43"/>
                  </a:moveTo>
                  <a:lnTo>
                    <a:pt x="88" y="106"/>
                  </a:lnTo>
                  <a:lnTo>
                    <a:pt x="71" y="106"/>
                  </a:lnTo>
                  <a:lnTo>
                    <a:pt x="71" y="44"/>
                  </a:lnTo>
                  <a:lnTo>
                    <a:pt x="70" y="30"/>
                  </a:lnTo>
                  <a:lnTo>
                    <a:pt x="65" y="21"/>
                  </a:lnTo>
                  <a:lnTo>
                    <a:pt x="58" y="16"/>
                  </a:lnTo>
                  <a:lnTo>
                    <a:pt x="48" y="14"/>
                  </a:lnTo>
                  <a:lnTo>
                    <a:pt x="35" y="16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8" y="47"/>
                  </a:lnTo>
                  <a:lnTo>
                    <a:pt x="18" y="106"/>
                  </a:lnTo>
                  <a:lnTo>
                    <a:pt x="0" y="106"/>
                  </a:lnTo>
                  <a:lnTo>
                    <a:pt x="0" y="1"/>
                  </a:lnTo>
                  <a:lnTo>
                    <a:pt x="18" y="1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1" y="0"/>
                  </a:lnTo>
                  <a:lnTo>
                    <a:pt x="52" y="0"/>
                  </a:lnTo>
                  <a:lnTo>
                    <a:pt x="68" y="1"/>
                  </a:lnTo>
                  <a:lnTo>
                    <a:pt x="80" y="10"/>
                  </a:lnTo>
                  <a:lnTo>
                    <a:pt x="87" y="23"/>
                  </a:lnTo>
                  <a:lnTo>
                    <a:pt x="88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07" name="Freeform 410"/>
            <p:cNvSpPr/>
            <p:nvPr/>
          </p:nvSpPr>
          <p:spPr bwMode="auto">
            <a:xfrm>
              <a:off x="6883401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 extrusionOk="0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08" name="Freeform 411"/>
            <p:cNvSpPr>
              <a:spLocks noEditPoints="1"/>
            </p:cNvSpPr>
            <p:nvPr/>
          </p:nvSpPr>
          <p:spPr bwMode="auto">
            <a:xfrm>
              <a:off x="6926263" y="4321176"/>
              <a:ext cx="52388" cy="57150"/>
            </a:xfrm>
            <a:custGeom>
              <a:avLst/>
              <a:gdLst>
                <a:gd name="T0" fmla="*/ 98 w 98"/>
                <a:gd name="T1" fmla="*/ 50 h 109"/>
                <a:gd name="T2" fmla="*/ 98 w 98"/>
                <a:gd name="T3" fmla="*/ 59 h 109"/>
                <a:gd name="T4" fmla="*/ 18 w 98"/>
                <a:gd name="T5" fmla="*/ 59 h 109"/>
                <a:gd name="T6" fmla="*/ 20 w 98"/>
                <a:gd name="T7" fmla="*/ 75 h 109"/>
                <a:gd name="T8" fmla="*/ 28 w 98"/>
                <a:gd name="T9" fmla="*/ 85 h 109"/>
                <a:gd name="T10" fmla="*/ 40 w 98"/>
                <a:gd name="T11" fmla="*/ 93 h 109"/>
                <a:gd name="T12" fmla="*/ 56 w 98"/>
                <a:gd name="T13" fmla="*/ 95 h 109"/>
                <a:gd name="T14" fmla="*/ 66 w 98"/>
                <a:gd name="T15" fmla="*/ 95 h 109"/>
                <a:gd name="T16" fmla="*/ 75 w 98"/>
                <a:gd name="T17" fmla="*/ 92 h 109"/>
                <a:gd name="T18" fmla="*/ 85 w 98"/>
                <a:gd name="T19" fmla="*/ 89 h 109"/>
                <a:gd name="T20" fmla="*/ 93 w 98"/>
                <a:gd name="T21" fmla="*/ 85 h 109"/>
                <a:gd name="T22" fmla="*/ 93 w 98"/>
                <a:gd name="T23" fmla="*/ 100 h 109"/>
                <a:gd name="T24" fmla="*/ 83 w 98"/>
                <a:gd name="T25" fmla="*/ 105 h 109"/>
                <a:gd name="T26" fmla="*/ 75 w 98"/>
                <a:gd name="T27" fmla="*/ 108 h 109"/>
                <a:gd name="T28" fmla="*/ 65 w 98"/>
                <a:gd name="T29" fmla="*/ 109 h 109"/>
                <a:gd name="T30" fmla="*/ 54 w 98"/>
                <a:gd name="T31" fmla="*/ 109 h 109"/>
                <a:gd name="T32" fmla="*/ 43 w 98"/>
                <a:gd name="T33" fmla="*/ 109 h 109"/>
                <a:gd name="T34" fmla="*/ 23 w 98"/>
                <a:gd name="T35" fmla="*/ 102 h 109"/>
                <a:gd name="T36" fmla="*/ 14 w 98"/>
                <a:gd name="T37" fmla="*/ 95 h 109"/>
                <a:gd name="T38" fmla="*/ 8 w 98"/>
                <a:gd name="T39" fmla="*/ 88 h 109"/>
                <a:gd name="T40" fmla="*/ 1 w 98"/>
                <a:gd name="T41" fmla="*/ 67 h 109"/>
                <a:gd name="T42" fmla="*/ 0 w 98"/>
                <a:gd name="T43" fmla="*/ 54 h 109"/>
                <a:gd name="T44" fmla="*/ 1 w 98"/>
                <a:gd name="T45" fmla="*/ 43 h 109"/>
                <a:gd name="T46" fmla="*/ 7 w 98"/>
                <a:gd name="T47" fmla="*/ 23 h 109"/>
                <a:gd name="T48" fmla="*/ 14 w 98"/>
                <a:gd name="T49" fmla="*/ 14 h 109"/>
                <a:gd name="T50" fmla="*/ 21 w 98"/>
                <a:gd name="T51" fmla="*/ 7 h 109"/>
                <a:gd name="T52" fmla="*/ 40 w 98"/>
                <a:gd name="T53" fmla="*/ 0 h 109"/>
                <a:gd name="T54" fmla="*/ 52 w 98"/>
                <a:gd name="T55" fmla="*/ 0 h 109"/>
                <a:gd name="T56" fmla="*/ 62 w 98"/>
                <a:gd name="T57" fmla="*/ 0 h 109"/>
                <a:gd name="T58" fmla="*/ 79 w 98"/>
                <a:gd name="T59" fmla="*/ 7 h 109"/>
                <a:gd name="T60" fmla="*/ 85 w 98"/>
                <a:gd name="T61" fmla="*/ 13 h 109"/>
                <a:gd name="T62" fmla="*/ 90 w 98"/>
                <a:gd name="T63" fmla="*/ 20 h 109"/>
                <a:gd name="T64" fmla="*/ 96 w 98"/>
                <a:gd name="T65" fmla="*/ 39 h 109"/>
                <a:gd name="T66" fmla="*/ 98 w 98"/>
                <a:gd name="T67" fmla="*/ 50 h 109"/>
                <a:gd name="T68" fmla="*/ 80 w 98"/>
                <a:gd name="T69" fmla="*/ 44 h 109"/>
                <a:gd name="T70" fmla="*/ 79 w 98"/>
                <a:gd name="T71" fmla="*/ 31 h 109"/>
                <a:gd name="T72" fmla="*/ 72 w 98"/>
                <a:gd name="T73" fmla="*/ 23 h 109"/>
                <a:gd name="T74" fmla="*/ 63 w 98"/>
                <a:gd name="T75" fmla="*/ 16 h 109"/>
                <a:gd name="T76" fmla="*/ 52 w 98"/>
                <a:gd name="T77" fmla="*/ 14 h 109"/>
                <a:gd name="T78" fmla="*/ 39 w 98"/>
                <a:gd name="T79" fmla="*/ 16 h 109"/>
                <a:gd name="T80" fmla="*/ 28 w 98"/>
                <a:gd name="T81" fmla="*/ 21 h 109"/>
                <a:gd name="T82" fmla="*/ 21 w 98"/>
                <a:gd name="T83" fmla="*/ 31 h 109"/>
                <a:gd name="T84" fmla="*/ 18 w 98"/>
                <a:gd name="T85" fmla="*/ 44 h 109"/>
                <a:gd name="T86" fmla="*/ 80 w 98"/>
                <a:gd name="T87" fmla="*/ 4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" h="109" extrusionOk="0">
                  <a:moveTo>
                    <a:pt x="98" y="50"/>
                  </a:moveTo>
                  <a:lnTo>
                    <a:pt x="98" y="59"/>
                  </a:lnTo>
                  <a:lnTo>
                    <a:pt x="18" y="59"/>
                  </a:lnTo>
                  <a:lnTo>
                    <a:pt x="20" y="75"/>
                  </a:lnTo>
                  <a:lnTo>
                    <a:pt x="28" y="85"/>
                  </a:lnTo>
                  <a:lnTo>
                    <a:pt x="40" y="93"/>
                  </a:lnTo>
                  <a:lnTo>
                    <a:pt x="56" y="95"/>
                  </a:lnTo>
                  <a:lnTo>
                    <a:pt x="66" y="95"/>
                  </a:lnTo>
                  <a:lnTo>
                    <a:pt x="75" y="92"/>
                  </a:lnTo>
                  <a:lnTo>
                    <a:pt x="85" y="89"/>
                  </a:lnTo>
                  <a:lnTo>
                    <a:pt x="93" y="85"/>
                  </a:lnTo>
                  <a:lnTo>
                    <a:pt x="93" y="100"/>
                  </a:lnTo>
                  <a:lnTo>
                    <a:pt x="83" y="105"/>
                  </a:lnTo>
                  <a:lnTo>
                    <a:pt x="75" y="108"/>
                  </a:lnTo>
                  <a:lnTo>
                    <a:pt x="65" y="109"/>
                  </a:lnTo>
                  <a:lnTo>
                    <a:pt x="54" y="109"/>
                  </a:lnTo>
                  <a:lnTo>
                    <a:pt x="43" y="109"/>
                  </a:lnTo>
                  <a:lnTo>
                    <a:pt x="23" y="102"/>
                  </a:lnTo>
                  <a:lnTo>
                    <a:pt x="14" y="95"/>
                  </a:lnTo>
                  <a:lnTo>
                    <a:pt x="8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4" y="14"/>
                  </a:lnTo>
                  <a:lnTo>
                    <a:pt x="21" y="7"/>
                  </a:lnTo>
                  <a:lnTo>
                    <a:pt x="40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9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6" y="39"/>
                  </a:lnTo>
                  <a:lnTo>
                    <a:pt x="98" y="50"/>
                  </a:lnTo>
                  <a:close/>
                  <a:moveTo>
                    <a:pt x="80" y="44"/>
                  </a:moveTo>
                  <a:lnTo>
                    <a:pt x="79" y="31"/>
                  </a:lnTo>
                  <a:lnTo>
                    <a:pt x="72" y="23"/>
                  </a:lnTo>
                  <a:lnTo>
                    <a:pt x="63" y="16"/>
                  </a:lnTo>
                  <a:lnTo>
                    <a:pt x="52" y="14"/>
                  </a:lnTo>
                  <a:lnTo>
                    <a:pt x="39" y="16"/>
                  </a:lnTo>
                  <a:lnTo>
                    <a:pt x="28" y="21"/>
                  </a:lnTo>
                  <a:lnTo>
                    <a:pt x="21" y="31"/>
                  </a:lnTo>
                  <a:lnTo>
                    <a:pt x="18" y="44"/>
                  </a:lnTo>
                  <a:lnTo>
                    <a:pt x="8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09" name="Freeform 412"/>
            <p:cNvSpPr/>
            <p:nvPr/>
          </p:nvSpPr>
          <p:spPr bwMode="auto">
            <a:xfrm>
              <a:off x="6983413" y="4321176"/>
              <a:ext cx="55563" cy="55563"/>
            </a:xfrm>
            <a:custGeom>
              <a:avLst/>
              <a:gdLst>
                <a:gd name="T0" fmla="*/ 101 w 103"/>
                <a:gd name="T1" fmla="*/ 0 h 105"/>
                <a:gd name="T2" fmla="*/ 62 w 103"/>
                <a:gd name="T3" fmla="*/ 52 h 105"/>
                <a:gd name="T4" fmla="*/ 103 w 103"/>
                <a:gd name="T5" fmla="*/ 105 h 105"/>
                <a:gd name="T6" fmla="*/ 82 w 103"/>
                <a:gd name="T7" fmla="*/ 105 h 105"/>
                <a:gd name="T8" fmla="*/ 52 w 103"/>
                <a:gd name="T9" fmla="*/ 65 h 105"/>
                <a:gd name="T10" fmla="*/ 20 w 103"/>
                <a:gd name="T11" fmla="*/ 105 h 105"/>
                <a:gd name="T12" fmla="*/ 0 w 103"/>
                <a:gd name="T13" fmla="*/ 105 h 105"/>
                <a:gd name="T14" fmla="*/ 42 w 103"/>
                <a:gd name="T15" fmla="*/ 51 h 105"/>
                <a:gd name="T16" fmla="*/ 5 w 103"/>
                <a:gd name="T17" fmla="*/ 0 h 105"/>
                <a:gd name="T18" fmla="*/ 25 w 103"/>
                <a:gd name="T19" fmla="*/ 0 h 105"/>
                <a:gd name="T20" fmla="*/ 52 w 103"/>
                <a:gd name="T21" fmla="*/ 38 h 105"/>
                <a:gd name="T22" fmla="*/ 81 w 103"/>
                <a:gd name="T23" fmla="*/ 0 h 105"/>
                <a:gd name="T24" fmla="*/ 101 w 103"/>
                <a:gd name="T2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05" extrusionOk="0">
                  <a:moveTo>
                    <a:pt x="101" y="0"/>
                  </a:moveTo>
                  <a:lnTo>
                    <a:pt x="62" y="52"/>
                  </a:lnTo>
                  <a:lnTo>
                    <a:pt x="103" y="105"/>
                  </a:lnTo>
                  <a:lnTo>
                    <a:pt x="82" y="105"/>
                  </a:lnTo>
                  <a:lnTo>
                    <a:pt x="52" y="65"/>
                  </a:lnTo>
                  <a:lnTo>
                    <a:pt x="20" y="105"/>
                  </a:lnTo>
                  <a:lnTo>
                    <a:pt x="0" y="105"/>
                  </a:lnTo>
                  <a:lnTo>
                    <a:pt x="42" y="51"/>
                  </a:lnTo>
                  <a:lnTo>
                    <a:pt x="5" y="0"/>
                  </a:lnTo>
                  <a:lnTo>
                    <a:pt x="25" y="0"/>
                  </a:lnTo>
                  <a:lnTo>
                    <a:pt x="52" y="38"/>
                  </a:lnTo>
                  <a:lnTo>
                    <a:pt x="81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10" name="Freeform 413"/>
            <p:cNvSpPr/>
            <p:nvPr/>
          </p:nvSpPr>
          <p:spPr bwMode="auto">
            <a:xfrm>
              <a:off x="7043738" y="4306888"/>
              <a:ext cx="34925" cy="69850"/>
            </a:xfrm>
            <a:custGeom>
              <a:avLst/>
              <a:gdLst>
                <a:gd name="T0" fmla="*/ 30 w 66"/>
                <a:gd name="T1" fmla="*/ 0 h 134"/>
                <a:gd name="T2" fmla="*/ 30 w 66"/>
                <a:gd name="T3" fmla="*/ 29 h 134"/>
                <a:gd name="T4" fmla="*/ 66 w 66"/>
                <a:gd name="T5" fmla="*/ 29 h 134"/>
                <a:gd name="T6" fmla="*/ 66 w 66"/>
                <a:gd name="T7" fmla="*/ 44 h 134"/>
                <a:gd name="T8" fmla="*/ 30 w 66"/>
                <a:gd name="T9" fmla="*/ 44 h 134"/>
                <a:gd name="T10" fmla="*/ 30 w 66"/>
                <a:gd name="T11" fmla="*/ 100 h 134"/>
                <a:gd name="T12" fmla="*/ 30 w 66"/>
                <a:gd name="T13" fmla="*/ 111 h 134"/>
                <a:gd name="T14" fmla="*/ 33 w 66"/>
                <a:gd name="T15" fmla="*/ 117 h 134"/>
                <a:gd name="T16" fmla="*/ 39 w 66"/>
                <a:gd name="T17" fmla="*/ 120 h 134"/>
                <a:gd name="T18" fmla="*/ 48 w 66"/>
                <a:gd name="T19" fmla="*/ 120 h 134"/>
                <a:gd name="T20" fmla="*/ 66 w 66"/>
                <a:gd name="T21" fmla="*/ 120 h 134"/>
                <a:gd name="T22" fmla="*/ 66 w 66"/>
                <a:gd name="T23" fmla="*/ 134 h 134"/>
                <a:gd name="T24" fmla="*/ 48 w 66"/>
                <a:gd name="T25" fmla="*/ 134 h 134"/>
                <a:gd name="T26" fmla="*/ 30 w 66"/>
                <a:gd name="T27" fmla="*/ 133 h 134"/>
                <a:gd name="T28" fmla="*/ 20 w 66"/>
                <a:gd name="T29" fmla="*/ 127 h 134"/>
                <a:gd name="T30" fmla="*/ 14 w 66"/>
                <a:gd name="T31" fmla="*/ 117 h 134"/>
                <a:gd name="T32" fmla="*/ 13 w 66"/>
                <a:gd name="T33" fmla="*/ 100 h 134"/>
                <a:gd name="T34" fmla="*/ 13 w 66"/>
                <a:gd name="T35" fmla="*/ 44 h 134"/>
                <a:gd name="T36" fmla="*/ 0 w 66"/>
                <a:gd name="T37" fmla="*/ 44 h 134"/>
                <a:gd name="T38" fmla="*/ 0 w 66"/>
                <a:gd name="T39" fmla="*/ 29 h 134"/>
                <a:gd name="T40" fmla="*/ 13 w 66"/>
                <a:gd name="T41" fmla="*/ 29 h 134"/>
                <a:gd name="T42" fmla="*/ 13 w 66"/>
                <a:gd name="T43" fmla="*/ 0 h 134"/>
                <a:gd name="T44" fmla="*/ 30 w 66"/>
                <a:gd name="T4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6" h="134" extrusionOk="0">
                  <a:moveTo>
                    <a:pt x="30" y="0"/>
                  </a:moveTo>
                  <a:lnTo>
                    <a:pt x="30" y="29"/>
                  </a:lnTo>
                  <a:lnTo>
                    <a:pt x="66" y="29"/>
                  </a:lnTo>
                  <a:lnTo>
                    <a:pt x="66" y="44"/>
                  </a:lnTo>
                  <a:lnTo>
                    <a:pt x="30" y="44"/>
                  </a:lnTo>
                  <a:lnTo>
                    <a:pt x="30" y="100"/>
                  </a:lnTo>
                  <a:lnTo>
                    <a:pt x="30" y="111"/>
                  </a:lnTo>
                  <a:lnTo>
                    <a:pt x="33" y="117"/>
                  </a:lnTo>
                  <a:lnTo>
                    <a:pt x="39" y="120"/>
                  </a:lnTo>
                  <a:lnTo>
                    <a:pt x="48" y="120"/>
                  </a:lnTo>
                  <a:lnTo>
                    <a:pt x="66" y="120"/>
                  </a:lnTo>
                  <a:lnTo>
                    <a:pt x="66" y="134"/>
                  </a:lnTo>
                  <a:lnTo>
                    <a:pt x="48" y="134"/>
                  </a:lnTo>
                  <a:lnTo>
                    <a:pt x="30" y="133"/>
                  </a:lnTo>
                  <a:lnTo>
                    <a:pt x="20" y="127"/>
                  </a:lnTo>
                  <a:lnTo>
                    <a:pt x="14" y="117"/>
                  </a:lnTo>
                  <a:lnTo>
                    <a:pt x="13" y="100"/>
                  </a:lnTo>
                  <a:lnTo>
                    <a:pt x="13" y="44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13" y="29"/>
                  </a:lnTo>
                  <a:lnTo>
                    <a:pt x="13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11" name="Freeform 414"/>
            <p:cNvSpPr>
              <a:spLocks noEditPoints="1"/>
            </p:cNvSpPr>
            <p:nvPr/>
          </p:nvSpPr>
          <p:spPr bwMode="auto">
            <a:xfrm>
              <a:off x="5978526" y="4448176"/>
              <a:ext cx="50800" cy="58738"/>
            </a:xfrm>
            <a:custGeom>
              <a:avLst/>
              <a:gdLst>
                <a:gd name="T0" fmla="*/ 47 w 96"/>
                <a:gd name="T1" fmla="*/ 14 h 111"/>
                <a:gd name="T2" fmla="*/ 34 w 96"/>
                <a:gd name="T3" fmla="*/ 17 h 111"/>
                <a:gd name="T4" fmla="*/ 25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5 w 96"/>
                <a:gd name="T13" fmla="*/ 85 h 111"/>
                <a:gd name="T14" fmla="*/ 34 w 96"/>
                <a:gd name="T15" fmla="*/ 93 h 111"/>
                <a:gd name="T16" fmla="*/ 47 w 96"/>
                <a:gd name="T17" fmla="*/ 96 h 111"/>
                <a:gd name="T18" fmla="*/ 60 w 96"/>
                <a:gd name="T19" fmla="*/ 93 h 111"/>
                <a:gd name="T20" fmla="*/ 70 w 96"/>
                <a:gd name="T21" fmla="*/ 85 h 111"/>
                <a:gd name="T22" fmla="*/ 76 w 96"/>
                <a:gd name="T23" fmla="*/ 73 h 111"/>
                <a:gd name="T24" fmla="*/ 77 w 96"/>
                <a:gd name="T25" fmla="*/ 54 h 111"/>
                <a:gd name="T26" fmla="*/ 76 w 96"/>
                <a:gd name="T27" fmla="*/ 37 h 111"/>
                <a:gd name="T28" fmla="*/ 70 w 96"/>
                <a:gd name="T29" fmla="*/ 26 h 111"/>
                <a:gd name="T30" fmla="*/ 60 w 96"/>
                <a:gd name="T31" fmla="*/ 17 h 111"/>
                <a:gd name="T32" fmla="*/ 47 w 96"/>
                <a:gd name="T33" fmla="*/ 14 h 111"/>
                <a:gd name="T34" fmla="*/ 47 w 96"/>
                <a:gd name="T35" fmla="*/ 0 h 111"/>
                <a:gd name="T36" fmla="*/ 59 w 96"/>
                <a:gd name="T37" fmla="*/ 1 h 111"/>
                <a:gd name="T38" fmla="*/ 76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6 w 96"/>
                <a:gd name="T55" fmla="*/ 102 h 111"/>
                <a:gd name="T56" fmla="*/ 59 w 96"/>
                <a:gd name="T57" fmla="*/ 109 h 111"/>
                <a:gd name="T58" fmla="*/ 47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0 w 96"/>
                <a:gd name="T69" fmla="*/ 67 h 111"/>
                <a:gd name="T70" fmla="*/ 0 w 96"/>
                <a:gd name="T71" fmla="*/ 54 h 111"/>
                <a:gd name="T72" fmla="*/ 0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7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 extrusionOk="0">
                  <a:moveTo>
                    <a:pt x="47" y="14"/>
                  </a:moveTo>
                  <a:lnTo>
                    <a:pt x="34" y="17"/>
                  </a:lnTo>
                  <a:lnTo>
                    <a:pt x="25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5" y="85"/>
                  </a:lnTo>
                  <a:lnTo>
                    <a:pt x="34" y="93"/>
                  </a:lnTo>
                  <a:lnTo>
                    <a:pt x="47" y="96"/>
                  </a:lnTo>
                  <a:lnTo>
                    <a:pt x="60" y="93"/>
                  </a:lnTo>
                  <a:lnTo>
                    <a:pt x="70" y="85"/>
                  </a:lnTo>
                  <a:lnTo>
                    <a:pt x="76" y="73"/>
                  </a:lnTo>
                  <a:lnTo>
                    <a:pt x="77" y="54"/>
                  </a:lnTo>
                  <a:lnTo>
                    <a:pt x="76" y="37"/>
                  </a:lnTo>
                  <a:lnTo>
                    <a:pt x="70" y="26"/>
                  </a:lnTo>
                  <a:lnTo>
                    <a:pt x="60" y="17"/>
                  </a:lnTo>
                  <a:lnTo>
                    <a:pt x="47" y="14"/>
                  </a:lnTo>
                  <a:close/>
                  <a:moveTo>
                    <a:pt x="47" y="0"/>
                  </a:moveTo>
                  <a:lnTo>
                    <a:pt x="59" y="1"/>
                  </a:lnTo>
                  <a:lnTo>
                    <a:pt x="76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6" y="102"/>
                  </a:lnTo>
                  <a:lnTo>
                    <a:pt x="59" y="109"/>
                  </a:lnTo>
                  <a:lnTo>
                    <a:pt x="47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0" y="67"/>
                  </a:lnTo>
                  <a:lnTo>
                    <a:pt x="0" y="54"/>
                  </a:lnTo>
                  <a:lnTo>
                    <a:pt x="0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12" name="Freeform 415"/>
            <p:cNvSpPr/>
            <p:nvPr/>
          </p:nvSpPr>
          <p:spPr bwMode="auto">
            <a:xfrm>
              <a:off x="6037263" y="4427538"/>
              <a:ext cx="36513" cy="77788"/>
            </a:xfrm>
            <a:custGeom>
              <a:avLst/>
              <a:gdLst>
                <a:gd name="T0" fmla="*/ 67 w 67"/>
                <a:gd name="T1" fmla="*/ 0 h 146"/>
                <a:gd name="T2" fmla="*/ 67 w 67"/>
                <a:gd name="T3" fmla="*/ 15 h 146"/>
                <a:gd name="T4" fmla="*/ 50 w 67"/>
                <a:gd name="T5" fmla="*/ 15 h 146"/>
                <a:gd name="T6" fmla="*/ 41 w 67"/>
                <a:gd name="T7" fmla="*/ 15 h 146"/>
                <a:gd name="T8" fmla="*/ 37 w 67"/>
                <a:gd name="T9" fmla="*/ 18 h 146"/>
                <a:gd name="T10" fmla="*/ 34 w 67"/>
                <a:gd name="T11" fmla="*/ 22 h 146"/>
                <a:gd name="T12" fmla="*/ 34 w 67"/>
                <a:gd name="T13" fmla="*/ 31 h 146"/>
                <a:gd name="T14" fmla="*/ 34 w 67"/>
                <a:gd name="T15" fmla="*/ 41 h 146"/>
                <a:gd name="T16" fmla="*/ 61 w 67"/>
                <a:gd name="T17" fmla="*/ 41 h 146"/>
                <a:gd name="T18" fmla="*/ 61 w 67"/>
                <a:gd name="T19" fmla="*/ 54 h 146"/>
                <a:gd name="T20" fmla="*/ 34 w 67"/>
                <a:gd name="T21" fmla="*/ 54 h 146"/>
                <a:gd name="T22" fmla="*/ 34 w 67"/>
                <a:gd name="T23" fmla="*/ 146 h 146"/>
                <a:gd name="T24" fmla="*/ 17 w 67"/>
                <a:gd name="T25" fmla="*/ 146 h 146"/>
                <a:gd name="T26" fmla="*/ 17 w 67"/>
                <a:gd name="T27" fmla="*/ 54 h 146"/>
                <a:gd name="T28" fmla="*/ 0 w 67"/>
                <a:gd name="T29" fmla="*/ 54 h 146"/>
                <a:gd name="T30" fmla="*/ 0 w 67"/>
                <a:gd name="T31" fmla="*/ 41 h 146"/>
                <a:gd name="T32" fmla="*/ 17 w 67"/>
                <a:gd name="T33" fmla="*/ 41 h 146"/>
                <a:gd name="T34" fmla="*/ 17 w 67"/>
                <a:gd name="T35" fmla="*/ 33 h 146"/>
                <a:gd name="T36" fmla="*/ 18 w 67"/>
                <a:gd name="T37" fmla="*/ 18 h 146"/>
                <a:gd name="T38" fmla="*/ 24 w 67"/>
                <a:gd name="T39" fmla="*/ 8 h 146"/>
                <a:gd name="T40" fmla="*/ 34 w 67"/>
                <a:gd name="T41" fmla="*/ 0 h 146"/>
                <a:gd name="T42" fmla="*/ 50 w 67"/>
                <a:gd name="T43" fmla="*/ 0 h 146"/>
                <a:gd name="T44" fmla="*/ 67 w 67"/>
                <a:gd name="T4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146" extrusionOk="0">
                  <a:moveTo>
                    <a:pt x="67" y="0"/>
                  </a:moveTo>
                  <a:lnTo>
                    <a:pt x="67" y="15"/>
                  </a:lnTo>
                  <a:lnTo>
                    <a:pt x="50" y="15"/>
                  </a:lnTo>
                  <a:lnTo>
                    <a:pt x="41" y="15"/>
                  </a:lnTo>
                  <a:lnTo>
                    <a:pt x="37" y="18"/>
                  </a:lnTo>
                  <a:lnTo>
                    <a:pt x="34" y="22"/>
                  </a:lnTo>
                  <a:lnTo>
                    <a:pt x="34" y="31"/>
                  </a:lnTo>
                  <a:lnTo>
                    <a:pt x="34" y="41"/>
                  </a:lnTo>
                  <a:lnTo>
                    <a:pt x="61" y="41"/>
                  </a:lnTo>
                  <a:lnTo>
                    <a:pt x="61" y="54"/>
                  </a:lnTo>
                  <a:lnTo>
                    <a:pt x="34" y="54"/>
                  </a:lnTo>
                  <a:lnTo>
                    <a:pt x="34" y="146"/>
                  </a:lnTo>
                  <a:lnTo>
                    <a:pt x="17" y="146"/>
                  </a:lnTo>
                  <a:lnTo>
                    <a:pt x="17" y="54"/>
                  </a:lnTo>
                  <a:lnTo>
                    <a:pt x="0" y="54"/>
                  </a:lnTo>
                  <a:lnTo>
                    <a:pt x="0" y="41"/>
                  </a:lnTo>
                  <a:lnTo>
                    <a:pt x="17" y="41"/>
                  </a:lnTo>
                  <a:lnTo>
                    <a:pt x="17" y="33"/>
                  </a:lnTo>
                  <a:lnTo>
                    <a:pt x="18" y="18"/>
                  </a:lnTo>
                  <a:lnTo>
                    <a:pt x="24" y="8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13" name="Freeform 416"/>
            <p:cNvSpPr>
              <a:spLocks noEditPoints="1"/>
            </p:cNvSpPr>
            <p:nvPr/>
          </p:nvSpPr>
          <p:spPr bwMode="auto">
            <a:xfrm>
              <a:off x="6108701" y="4448176"/>
              <a:ext cx="47625" cy="58738"/>
            </a:xfrm>
            <a:custGeom>
              <a:avLst/>
              <a:gdLst>
                <a:gd name="T0" fmla="*/ 55 w 89"/>
                <a:gd name="T1" fmla="*/ 54 h 111"/>
                <a:gd name="T2" fmla="*/ 36 w 89"/>
                <a:gd name="T3" fmla="*/ 56 h 111"/>
                <a:gd name="T4" fmla="*/ 26 w 89"/>
                <a:gd name="T5" fmla="*/ 60 h 111"/>
                <a:gd name="T6" fmla="*/ 19 w 89"/>
                <a:gd name="T7" fmla="*/ 66 h 111"/>
                <a:gd name="T8" fmla="*/ 17 w 89"/>
                <a:gd name="T9" fmla="*/ 76 h 111"/>
                <a:gd name="T10" fmla="*/ 19 w 89"/>
                <a:gd name="T11" fmla="*/ 85 h 111"/>
                <a:gd name="T12" fmla="*/ 25 w 89"/>
                <a:gd name="T13" fmla="*/ 90 h 111"/>
                <a:gd name="T14" fmla="*/ 30 w 89"/>
                <a:gd name="T15" fmla="*/ 95 h 111"/>
                <a:gd name="T16" fmla="*/ 40 w 89"/>
                <a:gd name="T17" fmla="*/ 96 h 111"/>
                <a:gd name="T18" fmla="*/ 53 w 89"/>
                <a:gd name="T19" fmla="*/ 95 h 111"/>
                <a:gd name="T20" fmla="*/ 63 w 89"/>
                <a:gd name="T21" fmla="*/ 86 h 111"/>
                <a:gd name="T22" fmla="*/ 71 w 89"/>
                <a:gd name="T23" fmla="*/ 75 h 111"/>
                <a:gd name="T24" fmla="*/ 72 w 89"/>
                <a:gd name="T25" fmla="*/ 59 h 111"/>
                <a:gd name="T26" fmla="*/ 72 w 89"/>
                <a:gd name="T27" fmla="*/ 54 h 111"/>
                <a:gd name="T28" fmla="*/ 55 w 89"/>
                <a:gd name="T29" fmla="*/ 54 h 111"/>
                <a:gd name="T30" fmla="*/ 89 w 89"/>
                <a:gd name="T31" fmla="*/ 47 h 111"/>
                <a:gd name="T32" fmla="*/ 89 w 89"/>
                <a:gd name="T33" fmla="*/ 108 h 111"/>
                <a:gd name="T34" fmla="*/ 72 w 89"/>
                <a:gd name="T35" fmla="*/ 108 h 111"/>
                <a:gd name="T36" fmla="*/ 72 w 89"/>
                <a:gd name="T37" fmla="*/ 92 h 111"/>
                <a:gd name="T38" fmla="*/ 66 w 89"/>
                <a:gd name="T39" fmla="*/ 101 h 111"/>
                <a:gd name="T40" fmla="*/ 58 w 89"/>
                <a:gd name="T41" fmla="*/ 106 h 111"/>
                <a:gd name="T42" fmla="*/ 48 w 89"/>
                <a:gd name="T43" fmla="*/ 109 h 111"/>
                <a:gd name="T44" fmla="*/ 36 w 89"/>
                <a:gd name="T45" fmla="*/ 111 h 111"/>
                <a:gd name="T46" fmla="*/ 20 w 89"/>
                <a:gd name="T47" fmla="*/ 109 h 111"/>
                <a:gd name="T48" fmla="*/ 10 w 89"/>
                <a:gd name="T49" fmla="*/ 101 h 111"/>
                <a:gd name="T50" fmla="*/ 3 w 89"/>
                <a:gd name="T51" fmla="*/ 90 h 111"/>
                <a:gd name="T52" fmla="*/ 0 w 89"/>
                <a:gd name="T53" fmla="*/ 78 h 111"/>
                <a:gd name="T54" fmla="*/ 3 w 89"/>
                <a:gd name="T55" fmla="*/ 60 h 111"/>
                <a:gd name="T56" fmla="*/ 13 w 89"/>
                <a:gd name="T57" fmla="*/ 50 h 111"/>
                <a:gd name="T58" fmla="*/ 26 w 89"/>
                <a:gd name="T59" fmla="*/ 43 h 111"/>
                <a:gd name="T60" fmla="*/ 48 w 89"/>
                <a:gd name="T61" fmla="*/ 42 h 111"/>
                <a:gd name="T62" fmla="*/ 72 w 89"/>
                <a:gd name="T63" fmla="*/ 42 h 111"/>
                <a:gd name="T64" fmla="*/ 72 w 89"/>
                <a:gd name="T65" fmla="*/ 40 h 111"/>
                <a:gd name="T66" fmla="*/ 71 w 89"/>
                <a:gd name="T67" fmla="*/ 29 h 111"/>
                <a:gd name="T68" fmla="*/ 65 w 89"/>
                <a:gd name="T69" fmla="*/ 21 h 111"/>
                <a:gd name="T70" fmla="*/ 55 w 89"/>
                <a:gd name="T71" fmla="*/ 16 h 111"/>
                <a:gd name="T72" fmla="*/ 42 w 89"/>
                <a:gd name="T73" fmla="*/ 14 h 111"/>
                <a:gd name="T74" fmla="*/ 33 w 89"/>
                <a:gd name="T75" fmla="*/ 16 h 111"/>
                <a:gd name="T76" fmla="*/ 25 w 89"/>
                <a:gd name="T77" fmla="*/ 17 h 111"/>
                <a:gd name="T78" fmla="*/ 16 w 89"/>
                <a:gd name="T79" fmla="*/ 20 h 111"/>
                <a:gd name="T80" fmla="*/ 9 w 89"/>
                <a:gd name="T81" fmla="*/ 23 h 111"/>
                <a:gd name="T82" fmla="*/ 9 w 89"/>
                <a:gd name="T83" fmla="*/ 7 h 111"/>
                <a:gd name="T84" fmla="*/ 17 w 89"/>
                <a:gd name="T85" fmla="*/ 4 h 111"/>
                <a:gd name="T86" fmla="*/ 27 w 89"/>
                <a:gd name="T87" fmla="*/ 1 h 111"/>
                <a:gd name="T88" fmla="*/ 36 w 89"/>
                <a:gd name="T89" fmla="*/ 0 h 111"/>
                <a:gd name="T90" fmla="*/ 45 w 89"/>
                <a:gd name="T91" fmla="*/ 0 h 111"/>
                <a:gd name="T92" fmla="*/ 55 w 89"/>
                <a:gd name="T93" fmla="*/ 1 h 111"/>
                <a:gd name="T94" fmla="*/ 72 w 89"/>
                <a:gd name="T95" fmla="*/ 7 h 111"/>
                <a:gd name="T96" fmla="*/ 78 w 89"/>
                <a:gd name="T97" fmla="*/ 11 h 111"/>
                <a:gd name="T98" fmla="*/ 88 w 89"/>
                <a:gd name="T99" fmla="*/ 26 h 111"/>
                <a:gd name="T100" fmla="*/ 89 w 89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111" extrusionOk="0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7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0" y="95"/>
                  </a:lnTo>
                  <a:lnTo>
                    <a:pt x="40" y="96"/>
                  </a:lnTo>
                  <a:lnTo>
                    <a:pt x="53" y="95"/>
                  </a:lnTo>
                  <a:lnTo>
                    <a:pt x="63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89" y="47"/>
                  </a:moveTo>
                  <a:lnTo>
                    <a:pt x="89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6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7" y="4"/>
                  </a:lnTo>
                  <a:lnTo>
                    <a:pt x="27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89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14" name="Freeform 417"/>
            <p:cNvSpPr>
              <a:spLocks noEditPoints="1"/>
            </p:cNvSpPr>
            <p:nvPr/>
          </p:nvSpPr>
          <p:spPr bwMode="auto">
            <a:xfrm>
              <a:off x="6203951" y="4448176"/>
              <a:ext cx="49213" cy="77788"/>
            </a:xfrm>
            <a:custGeom>
              <a:avLst/>
              <a:gdLst>
                <a:gd name="T0" fmla="*/ 76 w 93"/>
                <a:gd name="T1" fmla="*/ 54 h 148"/>
                <a:gd name="T2" fmla="*/ 75 w 93"/>
                <a:gd name="T3" fmla="*/ 37 h 148"/>
                <a:gd name="T4" fmla="*/ 69 w 93"/>
                <a:gd name="T5" fmla="*/ 24 h 148"/>
                <a:gd name="T6" fmla="*/ 60 w 93"/>
                <a:gd name="T7" fmla="*/ 16 h 148"/>
                <a:gd name="T8" fmla="*/ 47 w 93"/>
                <a:gd name="T9" fmla="*/ 14 h 148"/>
                <a:gd name="T10" fmla="*/ 34 w 93"/>
                <a:gd name="T11" fmla="*/ 16 h 148"/>
                <a:gd name="T12" fmla="*/ 26 w 93"/>
                <a:gd name="T13" fmla="*/ 24 h 148"/>
                <a:gd name="T14" fmla="*/ 18 w 93"/>
                <a:gd name="T15" fmla="*/ 37 h 148"/>
                <a:gd name="T16" fmla="*/ 17 w 93"/>
                <a:gd name="T17" fmla="*/ 54 h 148"/>
                <a:gd name="T18" fmla="*/ 18 w 93"/>
                <a:gd name="T19" fmla="*/ 72 h 148"/>
                <a:gd name="T20" fmla="*/ 26 w 93"/>
                <a:gd name="T21" fmla="*/ 83 h 148"/>
                <a:gd name="T22" fmla="*/ 34 w 93"/>
                <a:gd name="T23" fmla="*/ 92 h 148"/>
                <a:gd name="T24" fmla="*/ 47 w 93"/>
                <a:gd name="T25" fmla="*/ 93 h 148"/>
                <a:gd name="T26" fmla="*/ 60 w 93"/>
                <a:gd name="T27" fmla="*/ 92 h 148"/>
                <a:gd name="T28" fmla="*/ 69 w 93"/>
                <a:gd name="T29" fmla="*/ 83 h 148"/>
                <a:gd name="T30" fmla="*/ 75 w 93"/>
                <a:gd name="T31" fmla="*/ 72 h 148"/>
                <a:gd name="T32" fmla="*/ 76 w 93"/>
                <a:gd name="T33" fmla="*/ 54 h 148"/>
                <a:gd name="T34" fmla="*/ 93 w 93"/>
                <a:gd name="T35" fmla="*/ 95 h 148"/>
                <a:gd name="T36" fmla="*/ 93 w 93"/>
                <a:gd name="T37" fmla="*/ 108 h 148"/>
                <a:gd name="T38" fmla="*/ 88 w 93"/>
                <a:gd name="T39" fmla="*/ 128 h 148"/>
                <a:gd name="T40" fmla="*/ 82 w 93"/>
                <a:gd name="T41" fmla="*/ 134 h 148"/>
                <a:gd name="T42" fmla="*/ 75 w 93"/>
                <a:gd name="T43" fmla="*/ 141 h 148"/>
                <a:gd name="T44" fmla="*/ 57 w 93"/>
                <a:gd name="T45" fmla="*/ 147 h 148"/>
                <a:gd name="T46" fmla="*/ 46 w 93"/>
                <a:gd name="T47" fmla="*/ 148 h 148"/>
                <a:gd name="T48" fmla="*/ 36 w 93"/>
                <a:gd name="T49" fmla="*/ 147 h 148"/>
                <a:gd name="T50" fmla="*/ 29 w 93"/>
                <a:gd name="T51" fmla="*/ 147 h 148"/>
                <a:gd name="T52" fmla="*/ 20 w 93"/>
                <a:gd name="T53" fmla="*/ 145 h 148"/>
                <a:gd name="T54" fmla="*/ 13 w 93"/>
                <a:gd name="T55" fmla="*/ 142 h 148"/>
                <a:gd name="T56" fmla="*/ 13 w 93"/>
                <a:gd name="T57" fmla="*/ 125 h 148"/>
                <a:gd name="T58" fmla="*/ 20 w 93"/>
                <a:gd name="T59" fmla="*/ 129 h 148"/>
                <a:gd name="T60" fmla="*/ 27 w 93"/>
                <a:gd name="T61" fmla="*/ 131 h 148"/>
                <a:gd name="T62" fmla="*/ 34 w 93"/>
                <a:gd name="T63" fmla="*/ 132 h 148"/>
                <a:gd name="T64" fmla="*/ 43 w 93"/>
                <a:gd name="T65" fmla="*/ 134 h 148"/>
                <a:gd name="T66" fmla="*/ 59 w 93"/>
                <a:gd name="T67" fmla="*/ 132 h 148"/>
                <a:gd name="T68" fmla="*/ 67 w 93"/>
                <a:gd name="T69" fmla="*/ 125 h 148"/>
                <a:gd name="T70" fmla="*/ 75 w 93"/>
                <a:gd name="T71" fmla="*/ 114 h 148"/>
                <a:gd name="T72" fmla="*/ 76 w 93"/>
                <a:gd name="T73" fmla="*/ 98 h 148"/>
                <a:gd name="T74" fmla="*/ 76 w 93"/>
                <a:gd name="T75" fmla="*/ 89 h 148"/>
                <a:gd name="T76" fmla="*/ 70 w 93"/>
                <a:gd name="T77" fmla="*/ 98 h 148"/>
                <a:gd name="T78" fmla="*/ 63 w 93"/>
                <a:gd name="T79" fmla="*/ 103 h 148"/>
                <a:gd name="T80" fmla="*/ 54 w 93"/>
                <a:gd name="T81" fmla="*/ 106 h 148"/>
                <a:gd name="T82" fmla="*/ 43 w 93"/>
                <a:gd name="T83" fmla="*/ 108 h 148"/>
                <a:gd name="T84" fmla="*/ 33 w 93"/>
                <a:gd name="T85" fmla="*/ 106 h 148"/>
                <a:gd name="T86" fmla="*/ 18 w 93"/>
                <a:gd name="T87" fmla="*/ 99 h 148"/>
                <a:gd name="T88" fmla="*/ 11 w 93"/>
                <a:gd name="T89" fmla="*/ 93 h 148"/>
                <a:gd name="T90" fmla="*/ 1 w 93"/>
                <a:gd name="T91" fmla="*/ 76 h 148"/>
                <a:gd name="T92" fmla="*/ 0 w 93"/>
                <a:gd name="T93" fmla="*/ 54 h 148"/>
                <a:gd name="T94" fmla="*/ 1 w 93"/>
                <a:gd name="T95" fmla="*/ 31 h 148"/>
                <a:gd name="T96" fmla="*/ 11 w 93"/>
                <a:gd name="T97" fmla="*/ 14 h 148"/>
                <a:gd name="T98" fmla="*/ 18 w 93"/>
                <a:gd name="T99" fmla="*/ 8 h 148"/>
                <a:gd name="T100" fmla="*/ 33 w 93"/>
                <a:gd name="T101" fmla="*/ 1 h 148"/>
                <a:gd name="T102" fmla="*/ 43 w 93"/>
                <a:gd name="T103" fmla="*/ 0 h 148"/>
                <a:gd name="T104" fmla="*/ 54 w 93"/>
                <a:gd name="T105" fmla="*/ 1 h 148"/>
                <a:gd name="T106" fmla="*/ 63 w 93"/>
                <a:gd name="T107" fmla="*/ 4 h 148"/>
                <a:gd name="T108" fmla="*/ 70 w 93"/>
                <a:gd name="T109" fmla="*/ 10 h 148"/>
                <a:gd name="T110" fmla="*/ 76 w 93"/>
                <a:gd name="T111" fmla="*/ 18 h 148"/>
                <a:gd name="T112" fmla="*/ 76 w 93"/>
                <a:gd name="T113" fmla="*/ 3 h 148"/>
                <a:gd name="T114" fmla="*/ 93 w 93"/>
                <a:gd name="T115" fmla="*/ 3 h 148"/>
                <a:gd name="T116" fmla="*/ 93 w 93"/>
                <a:gd name="T117" fmla="*/ 9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" h="148" extrusionOk="0">
                  <a:moveTo>
                    <a:pt x="76" y="54"/>
                  </a:moveTo>
                  <a:lnTo>
                    <a:pt x="75" y="37"/>
                  </a:lnTo>
                  <a:lnTo>
                    <a:pt x="69" y="24"/>
                  </a:lnTo>
                  <a:lnTo>
                    <a:pt x="60" y="16"/>
                  </a:lnTo>
                  <a:lnTo>
                    <a:pt x="47" y="14"/>
                  </a:lnTo>
                  <a:lnTo>
                    <a:pt x="34" y="16"/>
                  </a:lnTo>
                  <a:lnTo>
                    <a:pt x="26" y="24"/>
                  </a:lnTo>
                  <a:lnTo>
                    <a:pt x="18" y="37"/>
                  </a:lnTo>
                  <a:lnTo>
                    <a:pt x="17" y="54"/>
                  </a:lnTo>
                  <a:lnTo>
                    <a:pt x="18" y="72"/>
                  </a:lnTo>
                  <a:lnTo>
                    <a:pt x="26" y="83"/>
                  </a:lnTo>
                  <a:lnTo>
                    <a:pt x="34" y="92"/>
                  </a:lnTo>
                  <a:lnTo>
                    <a:pt x="47" y="93"/>
                  </a:lnTo>
                  <a:lnTo>
                    <a:pt x="60" y="92"/>
                  </a:lnTo>
                  <a:lnTo>
                    <a:pt x="69" y="83"/>
                  </a:lnTo>
                  <a:lnTo>
                    <a:pt x="75" y="72"/>
                  </a:lnTo>
                  <a:lnTo>
                    <a:pt x="76" y="54"/>
                  </a:lnTo>
                  <a:close/>
                  <a:moveTo>
                    <a:pt x="93" y="95"/>
                  </a:moveTo>
                  <a:lnTo>
                    <a:pt x="93" y="108"/>
                  </a:lnTo>
                  <a:lnTo>
                    <a:pt x="88" y="128"/>
                  </a:lnTo>
                  <a:lnTo>
                    <a:pt x="82" y="134"/>
                  </a:lnTo>
                  <a:lnTo>
                    <a:pt x="75" y="141"/>
                  </a:lnTo>
                  <a:lnTo>
                    <a:pt x="57" y="147"/>
                  </a:lnTo>
                  <a:lnTo>
                    <a:pt x="46" y="148"/>
                  </a:lnTo>
                  <a:lnTo>
                    <a:pt x="36" y="147"/>
                  </a:lnTo>
                  <a:lnTo>
                    <a:pt x="29" y="147"/>
                  </a:lnTo>
                  <a:lnTo>
                    <a:pt x="20" y="145"/>
                  </a:lnTo>
                  <a:lnTo>
                    <a:pt x="13" y="142"/>
                  </a:lnTo>
                  <a:lnTo>
                    <a:pt x="13" y="125"/>
                  </a:lnTo>
                  <a:lnTo>
                    <a:pt x="20" y="129"/>
                  </a:lnTo>
                  <a:lnTo>
                    <a:pt x="27" y="131"/>
                  </a:lnTo>
                  <a:lnTo>
                    <a:pt x="34" y="132"/>
                  </a:lnTo>
                  <a:lnTo>
                    <a:pt x="43" y="134"/>
                  </a:lnTo>
                  <a:lnTo>
                    <a:pt x="59" y="132"/>
                  </a:lnTo>
                  <a:lnTo>
                    <a:pt x="67" y="125"/>
                  </a:lnTo>
                  <a:lnTo>
                    <a:pt x="75" y="114"/>
                  </a:lnTo>
                  <a:lnTo>
                    <a:pt x="76" y="98"/>
                  </a:lnTo>
                  <a:lnTo>
                    <a:pt x="76" y="89"/>
                  </a:lnTo>
                  <a:lnTo>
                    <a:pt x="70" y="98"/>
                  </a:lnTo>
                  <a:lnTo>
                    <a:pt x="63" y="103"/>
                  </a:lnTo>
                  <a:lnTo>
                    <a:pt x="54" y="106"/>
                  </a:lnTo>
                  <a:lnTo>
                    <a:pt x="43" y="108"/>
                  </a:lnTo>
                  <a:lnTo>
                    <a:pt x="33" y="106"/>
                  </a:lnTo>
                  <a:lnTo>
                    <a:pt x="18" y="99"/>
                  </a:lnTo>
                  <a:lnTo>
                    <a:pt x="11" y="93"/>
                  </a:lnTo>
                  <a:lnTo>
                    <a:pt x="1" y="76"/>
                  </a:lnTo>
                  <a:lnTo>
                    <a:pt x="0" y="54"/>
                  </a:lnTo>
                  <a:lnTo>
                    <a:pt x="1" y="31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3" y="4"/>
                  </a:lnTo>
                  <a:lnTo>
                    <a:pt x="70" y="10"/>
                  </a:lnTo>
                  <a:lnTo>
                    <a:pt x="76" y="18"/>
                  </a:lnTo>
                  <a:lnTo>
                    <a:pt x="76" y="3"/>
                  </a:lnTo>
                  <a:lnTo>
                    <a:pt x="93" y="3"/>
                  </a:lnTo>
                  <a:lnTo>
                    <a:pt x="93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15" name="Freeform 418"/>
            <p:cNvSpPr>
              <a:spLocks noEditPoints="1"/>
            </p:cNvSpPr>
            <p:nvPr/>
          </p:nvSpPr>
          <p:spPr bwMode="auto">
            <a:xfrm>
              <a:off x="6272213" y="4427538"/>
              <a:ext cx="9525" cy="77788"/>
            </a:xfrm>
            <a:custGeom>
              <a:avLst/>
              <a:gdLst>
                <a:gd name="T0" fmla="*/ 0 w 18"/>
                <a:gd name="T1" fmla="*/ 41 h 146"/>
                <a:gd name="T2" fmla="*/ 18 w 18"/>
                <a:gd name="T3" fmla="*/ 41 h 146"/>
                <a:gd name="T4" fmla="*/ 18 w 18"/>
                <a:gd name="T5" fmla="*/ 146 h 146"/>
                <a:gd name="T6" fmla="*/ 0 w 18"/>
                <a:gd name="T7" fmla="*/ 146 h 146"/>
                <a:gd name="T8" fmla="*/ 0 w 18"/>
                <a:gd name="T9" fmla="*/ 41 h 146"/>
                <a:gd name="T10" fmla="*/ 0 w 18"/>
                <a:gd name="T11" fmla="*/ 0 h 146"/>
                <a:gd name="T12" fmla="*/ 18 w 18"/>
                <a:gd name="T13" fmla="*/ 0 h 146"/>
                <a:gd name="T14" fmla="*/ 18 w 18"/>
                <a:gd name="T15" fmla="*/ 22 h 146"/>
                <a:gd name="T16" fmla="*/ 0 w 18"/>
                <a:gd name="T17" fmla="*/ 22 h 146"/>
                <a:gd name="T18" fmla="*/ 0 w 18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6" extrusionOk="0">
                  <a:moveTo>
                    <a:pt x="0" y="41"/>
                  </a:moveTo>
                  <a:lnTo>
                    <a:pt x="18" y="41"/>
                  </a:lnTo>
                  <a:lnTo>
                    <a:pt x="18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16" name="Freeform 419"/>
            <p:cNvSpPr/>
            <p:nvPr/>
          </p:nvSpPr>
          <p:spPr bwMode="auto">
            <a:xfrm>
              <a:off x="6294437" y="4449763"/>
              <a:ext cx="53974" cy="55563"/>
            </a:xfrm>
            <a:custGeom>
              <a:avLst/>
              <a:gdLst>
                <a:gd name="T0" fmla="*/ 0 w 102"/>
                <a:gd name="T1" fmla="*/ 0 h 105"/>
                <a:gd name="T2" fmla="*/ 19 w 102"/>
                <a:gd name="T3" fmla="*/ 0 h 105"/>
                <a:gd name="T4" fmla="*/ 52 w 102"/>
                <a:gd name="T5" fmla="*/ 87 h 105"/>
                <a:gd name="T6" fmla="*/ 85 w 102"/>
                <a:gd name="T7" fmla="*/ 0 h 105"/>
                <a:gd name="T8" fmla="*/ 102 w 102"/>
                <a:gd name="T9" fmla="*/ 0 h 105"/>
                <a:gd name="T10" fmla="*/ 63 w 102"/>
                <a:gd name="T11" fmla="*/ 105 h 105"/>
                <a:gd name="T12" fmla="*/ 40 w 102"/>
                <a:gd name="T13" fmla="*/ 105 h 105"/>
                <a:gd name="T14" fmla="*/ 0 w 102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5" extrusionOk="0">
                  <a:moveTo>
                    <a:pt x="0" y="0"/>
                  </a:moveTo>
                  <a:lnTo>
                    <a:pt x="19" y="0"/>
                  </a:lnTo>
                  <a:lnTo>
                    <a:pt x="52" y="87"/>
                  </a:lnTo>
                  <a:lnTo>
                    <a:pt x="85" y="0"/>
                  </a:lnTo>
                  <a:lnTo>
                    <a:pt x="102" y="0"/>
                  </a:lnTo>
                  <a:lnTo>
                    <a:pt x="63" y="105"/>
                  </a:lnTo>
                  <a:lnTo>
                    <a:pt x="4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17" name="Freeform 420"/>
            <p:cNvSpPr>
              <a:spLocks noEditPoints="1"/>
            </p:cNvSpPr>
            <p:nvPr/>
          </p:nvSpPr>
          <p:spPr bwMode="auto">
            <a:xfrm>
              <a:off x="6356351" y="4448176"/>
              <a:ext cx="52388" cy="58738"/>
            </a:xfrm>
            <a:custGeom>
              <a:avLst/>
              <a:gdLst>
                <a:gd name="T0" fmla="*/ 97 w 97"/>
                <a:gd name="T1" fmla="*/ 50 h 111"/>
                <a:gd name="T2" fmla="*/ 97 w 97"/>
                <a:gd name="T3" fmla="*/ 59 h 111"/>
                <a:gd name="T4" fmla="*/ 18 w 97"/>
                <a:gd name="T5" fmla="*/ 59 h 111"/>
                <a:gd name="T6" fmla="*/ 21 w 97"/>
                <a:gd name="T7" fmla="*/ 76 h 111"/>
                <a:gd name="T8" fmla="*/ 28 w 97"/>
                <a:gd name="T9" fmla="*/ 86 h 111"/>
                <a:gd name="T10" fmla="*/ 39 w 97"/>
                <a:gd name="T11" fmla="*/ 95 h 111"/>
                <a:gd name="T12" fmla="*/ 55 w 97"/>
                <a:gd name="T13" fmla="*/ 96 h 111"/>
                <a:gd name="T14" fmla="*/ 65 w 97"/>
                <a:gd name="T15" fmla="*/ 95 h 111"/>
                <a:gd name="T16" fmla="*/ 74 w 97"/>
                <a:gd name="T17" fmla="*/ 93 h 111"/>
                <a:gd name="T18" fmla="*/ 84 w 97"/>
                <a:gd name="T19" fmla="*/ 90 h 111"/>
                <a:gd name="T20" fmla="*/ 93 w 97"/>
                <a:gd name="T21" fmla="*/ 86 h 111"/>
                <a:gd name="T22" fmla="*/ 93 w 97"/>
                <a:gd name="T23" fmla="*/ 102 h 111"/>
                <a:gd name="T24" fmla="*/ 84 w 97"/>
                <a:gd name="T25" fmla="*/ 106 h 111"/>
                <a:gd name="T26" fmla="*/ 74 w 97"/>
                <a:gd name="T27" fmla="*/ 108 h 111"/>
                <a:gd name="T28" fmla="*/ 64 w 97"/>
                <a:gd name="T29" fmla="*/ 111 h 111"/>
                <a:gd name="T30" fmla="*/ 54 w 97"/>
                <a:gd name="T31" fmla="*/ 111 h 111"/>
                <a:gd name="T32" fmla="*/ 42 w 97"/>
                <a:gd name="T33" fmla="*/ 109 h 111"/>
                <a:gd name="T34" fmla="*/ 22 w 97"/>
                <a:gd name="T35" fmla="*/ 102 h 111"/>
                <a:gd name="T36" fmla="*/ 15 w 97"/>
                <a:gd name="T37" fmla="*/ 96 h 111"/>
                <a:gd name="T38" fmla="*/ 8 w 97"/>
                <a:gd name="T39" fmla="*/ 88 h 111"/>
                <a:gd name="T40" fmla="*/ 0 w 97"/>
                <a:gd name="T41" fmla="*/ 67 h 111"/>
                <a:gd name="T42" fmla="*/ 0 w 97"/>
                <a:gd name="T43" fmla="*/ 56 h 111"/>
                <a:gd name="T44" fmla="*/ 0 w 97"/>
                <a:gd name="T45" fmla="*/ 43 h 111"/>
                <a:gd name="T46" fmla="*/ 8 w 97"/>
                <a:gd name="T47" fmla="*/ 23 h 111"/>
                <a:gd name="T48" fmla="*/ 13 w 97"/>
                <a:gd name="T49" fmla="*/ 16 h 111"/>
                <a:gd name="T50" fmla="*/ 21 w 97"/>
                <a:gd name="T51" fmla="*/ 8 h 111"/>
                <a:gd name="T52" fmla="*/ 39 w 97"/>
                <a:gd name="T53" fmla="*/ 1 h 111"/>
                <a:gd name="T54" fmla="*/ 51 w 97"/>
                <a:gd name="T55" fmla="*/ 0 h 111"/>
                <a:gd name="T56" fmla="*/ 61 w 97"/>
                <a:gd name="T57" fmla="*/ 1 h 111"/>
                <a:gd name="T58" fmla="*/ 78 w 97"/>
                <a:gd name="T59" fmla="*/ 7 h 111"/>
                <a:gd name="T60" fmla="*/ 85 w 97"/>
                <a:gd name="T61" fmla="*/ 14 h 111"/>
                <a:gd name="T62" fmla="*/ 90 w 97"/>
                <a:gd name="T63" fmla="*/ 21 h 111"/>
                <a:gd name="T64" fmla="*/ 97 w 97"/>
                <a:gd name="T65" fmla="*/ 40 h 111"/>
                <a:gd name="T66" fmla="*/ 97 w 97"/>
                <a:gd name="T67" fmla="*/ 50 h 111"/>
                <a:gd name="T68" fmla="*/ 80 w 97"/>
                <a:gd name="T69" fmla="*/ 46 h 111"/>
                <a:gd name="T70" fmla="*/ 78 w 97"/>
                <a:gd name="T71" fmla="*/ 33 h 111"/>
                <a:gd name="T72" fmla="*/ 73 w 97"/>
                <a:gd name="T73" fmla="*/ 23 h 111"/>
                <a:gd name="T74" fmla="*/ 64 w 97"/>
                <a:gd name="T75" fmla="*/ 16 h 111"/>
                <a:gd name="T76" fmla="*/ 51 w 97"/>
                <a:gd name="T77" fmla="*/ 14 h 111"/>
                <a:gd name="T78" fmla="*/ 38 w 97"/>
                <a:gd name="T79" fmla="*/ 16 h 111"/>
                <a:gd name="T80" fmla="*/ 28 w 97"/>
                <a:gd name="T81" fmla="*/ 23 h 111"/>
                <a:gd name="T82" fmla="*/ 21 w 97"/>
                <a:gd name="T83" fmla="*/ 31 h 111"/>
                <a:gd name="T84" fmla="*/ 18 w 97"/>
                <a:gd name="T85" fmla="*/ 46 h 111"/>
                <a:gd name="T86" fmla="*/ 80 w 97"/>
                <a:gd name="T87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" h="111" extrusionOk="0">
                  <a:moveTo>
                    <a:pt x="97" y="50"/>
                  </a:moveTo>
                  <a:lnTo>
                    <a:pt x="97" y="59"/>
                  </a:lnTo>
                  <a:lnTo>
                    <a:pt x="18" y="59"/>
                  </a:lnTo>
                  <a:lnTo>
                    <a:pt x="21" y="76"/>
                  </a:lnTo>
                  <a:lnTo>
                    <a:pt x="28" y="86"/>
                  </a:lnTo>
                  <a:lnTo>
                    <a:pt x="39" y="95"/>
                  </a:lnTo>
                  <a:lnTo>
                    <a:pt x="55" y="96"/>
                  </a:lnTo>
                  <a:lnTo>
                    <a:pt x="65" y="95"/>
                  </a:lnTo>
                  <a:lnTo>
                    <a:pt x="74" y="93"/>
                  </a:lnTo>
                  <a:lnTo>
                    <a:pt x="84" y="90"/>
                  </a:lnTo>
                  <a:lnTo>
                    <a:pt x="93" y="86"/>
                  </a:lnTo>
                  <a:lnTo>
                    <a:pt x="93" y="102"/>
                  </a:lnTo>
                  <a:lnTo>
                    <a:pt x="84" y="106"/>
                  </a:lnTo>
                  <a:lnTo>
                    <a:pt x="74" y="108"/>
                  </a:lnTo>
                  <a:lnTo>
                    <a:pt x="64" y="111"/>
                  </a:lnTo>
                  <a:lnTo>
                    <a:pt x="54" y="111"/>
                  </a:lnTo>
                  <a:lnTo>
                    <a:pt x="42" y="109"/>
                  </a:lnTo>
                  <a:lnTo>
                    <a:pt x="22" y="102"/>
                  </a:lnTo>
                  <a:lnTo>
                    <a:pt x="15" y="96"/>
                  </a:lnTo>
                  <a:lnTo>
                    <a:pt x="8" y="8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3" y="16"/>
                  </a:lnTo>
                  <a:lnTo>
                    <a:pt x="21" y="8"/>
                  </a:lnTo>
                  <a:lnTo>
                    <a:pt x="39" y="1"/>
                  </a:lnTo>
                  <a:lnTo>
                    <a:pt x="51" y="0"/>
                  </a:lnTo>
                  <a:lnTo>
                    <a:pt x="61" y="1"/>
                  </a:lnTo>
                  <a:lnTo>
                    <a:pt x="78" y="7"/>
                  </a:lnTo>
                  <a:lnTo>
                    <a:pt x="85" y="14"/>
                  </a:lnTo>
                  <a:lnTo>
                    <a:pt x="90" y="21"/>
                  </a:lnTo>
                  <a:lnTo>
                    <a:pt x="97" y="40"/>
                  </a:lnTo>
                  <a:lnTo>
                    <a:pt x="97" y="50"/>
                  </a:lnTo>
                  <a:close/>
                  <a:moveTo>
                    <a:pt x="80" y="46"/>
                  </a:moveTo>
                  <a:lnTo>
                    <a:pt x="78" y="33"/>
                  </a:lnTo>
                  <a:lnTo>
                    <a:pt x="73" y="23"/>
                  </a:lnTo>
                  <a:lnTo>
                    <a:pt x="64" y="16"/>
                  </a:lnTo>
                  <a:lnTo>
                    <a:pt x="51" y="14"/>
                  </a:lnTo>
                  <a:lnTo>
                    <a:pt x="38" y="16"/>
                  </a:lnTo>
                  <a:lnTo>
                    <a:pt x="28" y="23"/>
                  </a:lnTo>
                  <a:lnTo>
                    <a:pt x="21" y="31"/>
                  </a:lnTo>
                  <a:lnTo>
                    <a:pt x="18" y="46"/>
                  </a:lnTo>
                  <a:lnTo>
                    <a:pt x="80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18" name="Freeform 421"/>
            <p:cNvSpPr/>
            <p:nvPr/>
          </p:nvSpPr>
          <p:spPr bwMode="auto">
            <a:xfrm>
              <a:off x="6423026" y="4448176"/>
              <a:ext cx="46038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1 w 88"/>
                <a:gd name="T5" fmla="*/ 108 h 108"/>
                <a:gd name="T6" fmla="*/ 71 w 88"/>
                <a:gd name="T7" fmla="*/ 44 h 108"/>
                <a:gd name="T8" fmla="*/ 71 w 88"/>
                <a:gd name="T9" fmla="*/ 31 h 108"/>
                <a:gd name="T10" fmla="*/ 65 w 88"/>
                <a:gd name="T11" fmla="*/ 23 h 108"/>
                <a:gd name="T12" fmla="*/ 59 w 88"/>
                <a:gd name="T13" fmla="*/ 16 h 108"/>
                <a:gd name="T14" fmla="*/ 48 w 88"/>
                <a:gd name="T15" fmla="*/ 16 h 108"/>
                <a:gd name="T16" fmla="*/ 35 w 88"/>
                <a:gd name="T17" fmla="*/ 17 h 108"/>
                <a:gd name="T18" fmla="*/ 26 w 88"/>
                <a:gd name="T19" fmla="*/ 24 h 108"/>
                <a:gd name="T20" fmla="*/ 19 w 88"/>
                <a:gd name="T21" fmla="*/ 34 h 108"/>
                <a:gd name="T22" fmla="*/ 18 w 88"/>
                <a:gd name="T23" fmla="*/ 49 h 108"/>
                <a:gd name="T24" fmla="*/ 18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8 w 88"/>
                <a:gd name="T31" fmla="*/ 3 h 108"/>
                <a:gd name="T32" fmla="*/ 18 w 88"/>
                <a:gd name="T33" fmla="*/ 18 h 108"/>
                <a:gd name="T34" fmla="*/ 25 w 88"/>
                <a:gd name="T35" fmla="*/ 10 h 108"/>
                <a:gd name="T36" fmla="*/ 32 w 88"/>
                <a:gd name="T37" fmla="*/ 4 h 108"/>
                <a:gd name="T38" fmla="*/ 42 w 88"/>
                <a:gd name="T39" fmla="*/ 1 h 108"/>
                <a:gd name="T40" fmla="*/ 52 w 88"/>
                <a:gd name="T41" fmla="*/ 0 h 108"/>
                <a:gd name="T42" fmla="*/ 70 w 88"/>
                <a:gd name="T43" fmla="*/ 1 h 108"/>
                <a:gd name="T44" fmla="*/ 80 w 88"/>
                <a:gd name="T45" fmla="*/ 11 h 108"/>
                <a:gd name="T46" fmla="*/ 87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 extrusionOk="0">
                  <a:moveTo>
                    <a:pt x="88" y="44"/>
                  </a:moveTo>
                  <a:lnTo>
                    <a:pt x="88" y="108"/>
                  </a:lnTo>
                  <a:lnTo>
                    <a:pt x="71" y="108"/>
                  </a:lnTo>
                  <a:lnTo>
                    <a:pt x="71" y="44"/>
                  </a:lnTo>
                  <a:lnTo>
                    <a:pt x="71" y="31"/>
                  </a:lnTo>
                  <a:lnTo>
                    <a:pt x="65" y="23"/>
                  </a:lnTo>
                  <a:lnTo>
                    <a:pt x="59" y="16"/>
                  </a:lnTo>
                  <a:lnTo>
                    <a:pt x="48" y="16"/>
                  </a:lnTo>
                  <a:lnTo>
                    <a:pt x="35" y="17"/>
                  </a:lnTo>
                  <a:lnTo>
                    <a:pt x="26" y="24"/>
                  </a:lnTo>
                  <a:lnTo>
                    <a:pt x="19" y="34"/>
                  </a:lnTo>
                  <a:lnTo>
                    <a:pt x="18" y="49"/>
                  </a:lnTo>
                  <a:lnTo>
                    <a:pt x="18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8" y="3"/>
                  </a:lnTo>
                  <a:lnTo>
                    <a:pt x="18" y="18"/>
                  </a:lnTo>
                  <a:lnTo>
                    <a:pt x="25" y="10"/>
                  </a:lnTo>
                  <a:lnTo>
                    <a:pt x="32" y="4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70" y="1"/>
                  </a:lnTo>
                  <a:lnTo>
                    <a:pt x="80" y="11"/>
                  </a:lnTo>
                  <a:lnTo>
                    <a:pt x="87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19" name="Freeform 422"/>
            <p:cNvSpPr>
              <a:spLocks noEditPoints="1"/>
            </p:cNvSpPr>
            <p:nvPr/>
          </p:nvSpPr>
          <p:spPr bwMode="auto">
            <a:xfrm>
              <a:off x="6516688" y="4427538"/>
              <a:ext cx="49213" cy="79375"/>
            </a:xfrm>
            <a:custGeom>
              <a:avLst/>
              <a:gdLst>
                <a:gd name="T0" fmla="*/ 76 w 93"/>
                <a:gd name="T1" fmla="*/ 56 h 149"/>
                <a:gd name="T2" fmla="*/ 76 w 93"/>
                <a:gd name="T3" fmla="*/ 0 h 149"/>
                <a:gd name="T4" fmla="*/ 93 w 93"/>
                <a:gd name="T5" fmla="*/ 0 h 149"/>
                <a:gd name="T6" fmla="*/ 93 w 93"/>
                <a:gd name="T7" fmla="*/ 146 h 149"/>
                <a:gd name="T8" fmla="*/ 76 w 93"/>
                <a:gd name="T9" fmla="*/ 146 h 149"/>
                <a:gd name="T10" fmla="*/ 76 w 93"/>
                <a:gd name="T11" fmla="*/ 130 h 149"/>
                <a:gd name="T12" fmla="*/ 70 w 93"/>
                <a:gd name="T13" fmla="*/ 139 h 149"/>
                <a:gd name="T14" fmla="*/ 62 w 93"/>
                <a:gd name="T15" fmla="*/ 144 h 149"/>
                <a:gd name="T16" fmla="*/ 53 w 93"/>
                <a:gd name="T17" fmla="*/ 147 h 149"/>
                <a:gd name="T18" fmla="*/ 43 w 93"/>
                <a:gd name="T19" fmla="*/ 149 h 149"/>
                <a:gd name="T20" fmla="*/ 33 w 93"/>
                <a:gd name="T21" fmla="*/ 147 h 149"/>
                <a:gd name="T22" fmla="*/ 17 w 93"/>
                <a:gd name="T23" fmla="*/ 140 h 149"/>
                <a:gd name="T24" fmla="*/ 11 w 93"/>
                <a:gd name="T25" fmla="*/ 133 h 149"/>
                <a:gd name="T26" fmla="*/ 1 w 93"/>
                <a:gd name="T27" fmla="*/ 117 h 149"/>
                <a:gd name="T28" fmla="*/ 0 w 93"/>
                <a:gd name="T29" fmla="*/ 92 h 149"/>
                <a:gd name="T30" fmla="*/ 1 w 93"/>
                <a:gd name="T31" fmla="*/ 69 h 149"/>
                <a:gd name="T32" fmla="*/ 11 w 93"/>
                <a:gd name="T33" fmla="*/ 54 h 149"/>
                <a:gd name="T34" fmla="*/ 17 w 93"/>
                <a:gd name="T35" fmla="*/ 46 h 149"/>
                <a:gd name="T36" fmla="*/ 33 w 93"/>
                <a:gd name="T37" fmla="*/ 39 h 149"/>
                <a:gd name="T38" fmla="*/ 43 w 93"/>
                <a:gd name="T39" fmla="*/ 38 h 149"/>
                <a:gd name="T40" fmla="*/ 53 w 93"/>
                <a:gd name="T41" fmla="*/ 39 h 149"/>
                <a:gd name="T42" fmla="*/ 62 w 93"/>
                <a:gd name="T43" fmla="*/ 42 h 149"/>
                <a:gd name="T44" fmla="*/ 70 w 93"/>
                <a:gd name="T45" fmla="*/ 48 h 149"/>
                <a:gd name="T46" fmla="*/ 76 w 93"/>
                <a:gd name="T47" fmla="*/ 56 h 149"/>
                <a:gd name="T48" fmla="*/ 17 w 93"/>
                <a:gd name="T49" fmla="*/ 92 h 149"/>
                <a:gd name="T50" fmla="*/ 18 w 93"/>
                <a:gd name="T51" fmla="*/ 111 h 149"/>
                <a:gd name="T52" fmla="*/ 24 w 93"/>
                <a:gd name="T53" fmla="*/ 123 h 149"/>
                <a:gd name="T54" fmla="*/ 34 w 93"/>
                <a:gd name="T55" fmla="*/ 131 h 149"/>
                <a:gd name="T56" fmla="*/ 46 w 93"/>
                <a:gd name="T57" fmla="*/ 134 h 149"/>
                <a:gd name="T58" fmla="*/ 59 w 93"/>
                <a:gd name="T59" fmla="*/ 131 h 149"/>
                <a:gd name="T60" fmla="*/ 67 w 93"/>
                <a:gd name="T61" fmla="*/ 123 h 149"/>
                <a:gd name="T62" fmla="*/ 75 w 93"/>
                <a:gd name="T63" fmla="*/ 111 h 149"/>
                <a:gd name="T64" fmla="*/ 76 w 93"/>
                <a:gd name="T65" fmla="*/ 92 h 149"/>
                <a:gd name="T66" fmla="*/ 75 w 93"/>
                <a:gd name="T67" fmla="*/ 75 h 149"/>
                <a:gd name="T68" fmla="*/ 67 w 93"/>
                <a:gd name="T69" fmla="*/ 64 h 149"/>
                <a:gd name="T70" fmla="*/ 59 w 93"/>
                <a:gd name="T71" fmla="*/ 54 h 149"/>
                <a:gd name="T72" fmla="*/ 46 w 93"/>
                <a:gd name="T73" fmla="*/ 52 h 149"/>
                <a:gd name="T74" fmla="*/ 34 w 93"/>
                <a:gd name="T75" fmla="*/ 54 h 149"/>
                <a:gd name="T76" fmla="*/ 24 w 93"/>
                <a:gd name="T77" fmla="*/ 64 h 149"/>
                <a:gd name="T78" fmla="*/ 18 w 93"/>
                <a:gd name="T79" fmla="*/ 75 h 149"/>
                <a:gd name="T80" fmla="*/ 17 w 93"/>
                <a:gd name="T81" fmla="*/ 9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149" extrusionOk="0">
                  <a:moveTo>
                    <a:pt x="76" y="56"/>
                  </a:moveTo>
                  <a:lnTo>
                    <a:pt x="76" y="0"/>
                  </a:lnTo>
                  <a:lnTo>
                    <a:pt x="93" y="0"/>
                  </a:lnTo>
                  <a:lnTo>
                    <a:pt x="93" y="146"/>
                  </a:lnTo>
                  <a:lnTo>
                    <a:pt x="76" y="146"/>
                  </a:lnTo>
                  <a:lnTo>
                    <a:pt x="76" y="130"/>
                  </a:lnTo>
                  <a:lnTo>
                    <a:pt x="70" y="139"/>
                  </a:lnTo>
                  <a:lnTo>
                    <a:pt x="62" y="144"/>
                  </a:lnTo>
                  <a:lnTo>
                    <a:pt x="53" y="147"/>
                  </a:lnTo>
                  <a:lnTo>
                    <a:pt x="43" y="149"/>
                  </a:lnTo>
                  <a:lnTo>
                    <a:pt x="33" y="147"/>
                  </a:lnTo>
                  <a:lnTo>
                    <a:pt x="17" y="140"/>
                  </a:lnTo>
                  <a:lnTo>
                    <a:pt x="11" y="133"/>
                  </a:lnTo>
                  <a:lnTo>
                    <a:pt x="1" y="117"/>
                  </a:lnTo>
                  <a:lnTo>
                    <a:pt x="0" y="92"/>
                  </a:lnTo>
                  <a:lnTo>
                    <a:pt x="1" y="69"/>
                  </a:lnTo>
                  <a:lnTo>
                    <a:pt x="11" y="54"/>
                  </a:lnTo>
                  <a:lnTo>
                    <a:pt x="17" y="46"/>
                  </a:lnTo>
                  <a:lnTo>
                    <a:pt x="33" y="39"/>
                  </a:lnTo>
                  <a:lnTo>
                    <a:pt x="43" y="38"/>
                  </a:lnTo>
                  <a:lnTo>
                    <a:pt x="53" y="39"/>
                  </a:lnTo>
                  <a:lnTo>
                    <a:pt x="62" y="42"/>
                  </a:lnTo>
                  <a:lnTo>
                    <a:pt x="70" y="48"/>
                  </a:lnTo>
                  <a:lnTo>
                    <a:pt x="76" y="56"/>
                  </a:lnTo>
                  <a:close/>
                  <a:moveTo>
                    <a:pt x="17" y="92"/>
                  </a:moveTo>
                  <a:lnTo>
                    <a:pt x="18" y="111"/>
                  </a:lnTo>
                  <a:lnTo>
                    <a:pt x="24" y="123"/>
                  </a:lnTo>
                  <a:lnTo>
                    <a:pt x="34" y="131"/>
                  </a:lnTo>
                  <a:lnTo>
                    <a:pt x="46" y="134"/>
                  </a:lnTo>
                  <a:lnTo>
                    <a:pt x="59" y="131"/>
                  </a:lnTo>
                  <a:lnTo>
                    <a:pt x="67" y="123"/>
                  </a:lnTo>
                  <a:lnTo>
                    <a:pt x="75" y="111"/>
                  </a:lnTo>
                  <a:lnTo>
                    <a:pt x="76" y="92"/>
                  </a:lnTo>
                  <a:lnTo>
                    <a:pt x="75" y="75"/>
                  </a:lnTo>
                  <a:lnTo>
                    <a:pt x="67" y="64"/>
                  </a:lnTo>
                  <a:lnTo>
                    <a:pt x="59" y="54"/>
                  </a:lnTo>
                  <a:lnTo>
                    <a:pt x="46" y="52"/>
                  </a:lnTo>
                  <a:lnTo>
                    <a:pt x="34" y="54"/>
                  </a:lnTo>
                  <a:lnTo>
                    <a:pt x="24" y="64"/>
                  </a:lnTo>
                  <a:lnTo>
                    <a:pt x="18" y="75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20" name="Freeform 423"/>
            <p:cNvSpPr>
              <a:spLocks noEditPoints="1"/>
            </p:cNvSpPr>
            <p:nvPr/>
          </p:nvSpPr>
          <p:spPr bwMode="auto">
            <a:xfrm>
              <a:off x="6580187" y="4448176"/>
              <a:ext cx="50800" cy="58738"/>
            </a:xfrm>
            <a:custGeom>
              <a:avLst/>
              <a:gdLst>
                <a:gd name="T0" fmla="*/ 49 w 96"/>
                <a:gd name="T1" fmla="*/ 14 h 111"/>
                <a:gd name="T2" fmla="*/ 36 w 96"/>
                <a:gd name="T3" fmla="*/ 17 h 111"/>
                <a:gd name="T4" fmla="*/ 27 w 96"/>
                <a:gd name="T5" fmla="*/ 26 h 111"/>
                <a:gd name="T6" fmla="*/ 20 w 96"/>
                <a:gd name="T7" fmla="*/ 37 h 111"/>
                <a:gd name="T8" fmla="*/ 18 w 96"/>
                <a:gd name="T9" fmla="*/ 54 h 111"/>
                <a:gd name="T10" fmla="*/ 20 w 96"/>
                <a:gd name="T11" fmla="*/ 73 h 111"/>
                <a:gd name="T12" fmla="*/ 26 w 96"/>
                <a:gd name="T13" fmla="*/ 85 h 111"/>
                <a:gd name="T14" fmla="*/ 36 w 96"/>
                <a:gd name="T15" fmla="*/ 93 h 111"/>
                <a:gd name="T16" fmla="*/ 49 w 96"/>
                <a:gd name="T17" fmla="*/ 96 h 111"/>
                <a:gd name="T18" fmla="*/ 62 w 96"/>
                <a:gd name="T19" fmla="*/ 93 h 111"/>
                <a:gd name="T20" fmla="*/ 70 w 96"/>
                <a:gd name="T21" fmla="*/ 85 h 111"/>
                <a:gd name="T22" fmla="*/ 78 w 96"/>
                <a:gd name="T23" fmla="*/ 73 h 111"/>
                <a:gd name="T24" fmla="*/ 79 w 96"/>
                <a:gd name="T25" fmla="*/ 54 h 111"/>
                <a:gd name="T26" fmla="*/ 78 w 96"/>
                <a:gd name="T27" fmla="*/ 37 h 111"/>
                <a:gd name="T28" fmla="*/ 70 w 96"/>
                <a:gd name="T29" fmla="*/ 26 h 111"/>
                <a:gd name="T30" fmla="*/ 62 w 96"/>
                <a:gd name="T31" fmla="*/ 17 h 111"/>
                <a:gd name="T32" fmla="*/ 49 w 96"/>
                <a:gd name="T33" fmla="*/ 14 h 111"/>
                <a:gd name="T34" fmla="*/ 49 w 96"/>
                <a:gd name="T35" fmla="*/ 0 h 111"/>
                <a:gd name="T36" fmla="*/ 59 w 96"/>
                <a:gd name="T37" fmla="*/ 1 h 111"/>
                <a:gd name="T38" fmla="*/ 78 w 96"/>
                <a:gd name="T39" fmla="*/ 8 h 111"/>
                <a:gd name="T40" fmla="*/ 83 w 96"/>
                <a:gd name="T41" fmla="*/ 14 h 111"/>
                <a:gd name="T42" fmla="*/ 89 w 96"/>
                <a:gd name="T43" fmla="*/ 23 h 111"/>
                <a:gd name="T44" fmla="*/ 96 w 96"/>
                <a:gd name="T45" fmla="*/ 43 h 111"/>
                <a:gd name="T46" fmla="*/ 96 w 96"/>
                <a:gd name="T47" fmla="*/ 54 h 111"/>
                <a:gd name="T48" fmla="*/ 96 w 96"/>
                <a:gd name="T49" fmla="*/ 67 h 111"/>
                <a:gd name="T50" fmla="*/ 89 w 96"/>
                <a:gd name="T51" fmla="*/ 88 h 111"/>
                <a:gd name="T52" fmla="*/ 83 w 96"/>
                <a:gd name="T53" fmla="*/ 96 h 111"/>
                <a:gd name="T54" fmla="*/ 78 w 96"/>
                <a:gd name="T55" fmla="*/ 102 h 111"/>
                <a:gd name="T56" fmla="*/ 59 w 96"/>
                <a:gd name="T57" fmla="*/ 109 h 111"/>
                <a:gd name="T58" fmla="*/ 49 w 96"/>
                <a:gd name="T59" fmla="*/ 111 h 111"/>
                <a:gd name="T60" fmla="*/ 37 w 96"/>
                <a:gd name="T61" fmla="*/ 109 h 111"/>
                <a:gd name="T62" fmla="*/ 20 w 96"/>
                <a:gd name="T63" fmla="*/ 102 h 111"/>
                <a:gd name="T64" fmla="*/ 13 w 96"/>
                <a:gd name="T65" fmla="*/ 96 h 111"/>
                <a:gd name="T66" fmla="*/ 7 w 96"/>
                <a:gd name="T67" fmla="*/ 88 h 111"/>
                <a:gd name="T68" fmla="*/ 1 w 96"/>
                <a:gd name="T69" fmla="*/ 67 h 111"/>
                <a:gd name="T70" fmla="*/ 0 w 96"/>
                <a:gd name="T71" fmla="*/ 54 h 111"/>
                <a:gd name="T72" fmla="*/ 1 w 96"/>
                <a:gd name="T73" fmla="*/ 43 h 111"/>
                <a:gd name="T74" fmla="*/ 7 w 96"/>
                <a:gd name="T75" fmla="*/ 23 h 111"/>
                <a:gd name="T76" fmla="*/ 13 w 96"/>
                <a:gd name="T77" fmla="*/ 14 h 111"/>
                <a:gd name="T78" fmla="*/ 20 w 96"/>
                <a:gd name="T79" fmla="*/ 8 h 111"/>
                <a:gd name="T80" fmla="*/ 37 w 96"/>
                <a:gd name="T81" fmla="*/ 1 h 111"/>
                <a:gd name="T82" fmla="*/ 49 w 96"/>
                <a:gd name="T8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111" extrusionOk="0">
                  <a:moveTo>
                    <a:pt x="49" y="14"/>
                  </a:moveTo>
                  <a:lnTo>
                    <a:pt x="36" y="17"/>
                  </a:lnTo>
                  <a:lnTo>
                    <a:pt x="27" y="26"/>
                  </a:lnTo>
                  <a:lnTo>
                    <a:pt x="20" y="37"/>
                  </a:lnTo>
                  <a:lnTo>
                    <a:pt x="18" y="54"/>
                  </a:lnTo>
                  <a:lnTo>
                    <a:pt x="20" y="73"/>
                  </a:lnTo>
                  <a:lnTo>
                    <a:pt x="26" y="85"/>
                  </a:lnTo>
                  <a:lnTo>
                    <a:pt x="36" y="93"/>
                  </a:lnTo>
                  <a:lnTo>
                    <a:pt x="49" y="96"/>
                  </a:lnTo>
                  <a:lnTo>
                    <a:pt x="62" y="93"/>
                  </a:lnTo>
                  <a:lnTo>
                    <a:pt x="70" y="85"/>
                  </a:lnTo>
                  <a:lnTo>
                    <a:pt x="78" y="73"/>
                  </a:lnTo>
                  <a:lnTo>
                    <a:pt x="79" y="54"/>
                  </a:lnTo>
                  <a:lnTo>
                    <a:pt x="78" y="37"/>
                  </a:lnTo>
                  <a:lnTo>
                    <a:pt x="70" y="26"/>
                  </a:lnTo>
                  <a:lnTo>
                    <a:pt x="62" y="17"/>
                  </a:lnTo>
                  <a:lnTo>
                    <a:pt x="49" y="14"/>
                  </a:lnTo>
                  <a:close/>
                  <a:moveTo>
                    <a:pt x="49" y="0"/>
                  </a:moveTo>
                  <a:lnTo>
                    <a:pt x="59" y="1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9" y="23"/>
                  </a:lnTo>
                  <a:lnTo>
                    <a:pt x="96" y="43"/>
                  </a:lnTo>
                  <a:lnTo>
                    <a:pt x="96" y="54"/>
                  </a:lnTo>
                  <a:lnTo>
                    <a:pt x="96" y="67"/>
                  </a:lnTo>
                  <a:lnTo>
                    <a:pt x="89" y="88"/>
                  </a:lnTo>
                  <a:lnTo>
                    <a:pt x="83" y="96"/>
                  </a:lnTo>
                  <a:lnTo>
                    <a:pt x="78" y="102"/>
                  </a:lnTo>
                  <a:lnTo>
                    <a:pt x="59" y="109"/>
                  </a:lnTo>
                  <a:lnTo>
                    <a:pt x="49" y="111"/>
                  </a:lnTo>
                  <a:lnTo>
                    <a:pt x="37" y="109"/>
                  </a:lnTo>
                  <a:lnTo>
                    <a:pt x="20" y="102"/>
                  </a:lnTo>
                  <a:lnTo>
                    <a:pt x="13" y="96"/>
                  </a:lnTo>
                  <a:lnTo>
                    <a:pt x="7" y="88"/>
                  </a:lnTo>
                  <a:lnTo>
                    <a:pt x="1" y="67"/>
                  </a:lnTo>
                  <a:lnTo>
                    <a:pt x="0" y="54"/>
                  </a:lnTo>
                  <a:lnTo>
                    <a:pt x="1" y="43"/>
                  </a:lnTo>
                  <a:lnTo>
                    <a:pt x="7" y="23"/>
                  </a:lnTo>
                  <a:lnTo>
                    <a:pt x="13" y="14"/>
                  </a:lnTo>
                  <a:lnTo>
                    <a:pt x="20" y="8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21" name="Freeform 424"/>
            <p:cNvSpPr/>
            <p:nvPr/>
          </p:nvSpPr>
          <p:spPr bwMode="auto">
            <a:xfrm>
              <a:off x="6646863" y="4448176"/>
              <a:ext cx="80963" cy="57150"/>
            </a:xfrm>
            <a:custGeom>
              <a:avLst/>
              <a:gdLst>
                <a:gd name="T0" fmla="*/ 82 w 153"/>
                <a:gd name="T1" fmla="*/ 23 h 108"/>
                <a:gd name="T2" fmla="*/ 90 w 153"/>
                <a:gd name="T3" fmla="*/ 13 h 108"/>
                <a:gd name="T4" fmla="*/ 98 w 153"/>
                <a:gd name="T5" fmla="*/ 6 h 108"/>
                <a:gd name="T6" fmla="*/ 107 w 153"/>
                <a:gd name="T7" fmla="*/ 1 h 108"/>
                <a:gd name="T8" fmla="*/ 118 w 153"/>
                <a:gd name="T9" fmla="*/ 0 h 108"/>
                <a:gd name="T10" fmla="*/ 134 w 153"/>
                <a:gd name="T11" fmla="*/ 3 h 108"/>
                <a:gd name="T12" fmla="*/ 144 w 153"/>
                <a:gd name="T13" fmla="*/ 11 h 108"/>
                <a:gd name="T14" fmla="*/ 151 w 153"/>
                <a:gd name="T15" fmla="*/ 24 h 108"/>
                <a:gd name="T16" fmla="*/ 153 w 153"/>
                <a:gd name="T17" fmla="*/ 44 h 108"/>
                <a:gd name="T18" fmla="*/ 153 w 153"/>
                <a:gd name="T19" fmla="*/ 108 h 108"/>
                <a:gd name="T20" fmla="*/ 136 w 153"/>
                <a:gd name="T21" fmla="*/ 108 h 108"/>
                <a:gd name="T22" fmla="*/ 136 w 153"/>
                <a:gd name="T23" fmla="*/ 44 h 108"/>
                <a:gd name="T24" fmla="*/ 134 w 153"/>
                <a:gd name="T25" fmla="*/ 31 h 108"/>
                <a:gd name="T26" fmla="*/ 130 w 153"/>
                <a:gd name="T27" fmla="*/ 23 h 108"/>
                <a:gd name="T28" fmla="*/ 124 w 153"/>
                <a:gd name="T29" fmla="*/ 16 h 108"/>
                <a:gd name="T30" fmla="*/ 114 w 153"/>
                <a:gd name="T31" fmla="*/ 16 h 108"/>
                <a:gd name="T32" fmla="*/ 101 w 153"/>
                <a:gd name="T33" fmla="*/ 17 h 108"/>
                <a:gd name="T34" fmla="*/ 92 w 153"/>
                <a:gd name="T35" fmla="*/ 24 h 108"/>
                <a:gd name="T36" fmla="*/ 87 w 153"/>
                <a:gd name="T37" fmla="*/ 34 h 108"/>
                <a:gd name="T38" fmla="*/ 85 w 153"/>
                <a:gd name="T39" fmla="*/ 49 h 108"/>
                <a:gd name="T40" fmla="*/ 85 w 153"/>
                <a:gd name="T41" fmla="*/ 108 h 108"/>
                <a:gd name="T42" fmla="*/ 68 w 153"/>
                <a:gd name="T43" fmla="*/ 108 h 108"/>
                <a:gd name="T44" fmla="*/ 68 w 153"/>
                <a:gd name="T45" fmla="*/ 44 h 108"/>
                <a:gd name="T46" fmla="*/ 66 w 153"/>
                <a:gd name="T47" fmla="*/ 31 h 108"/>
                <a:gd name="T48" fmla="*/ 62 w 153"/>
                <a:gd name="T49" fmla="*/ 23 h 108"/>
                <a:gd name="T50" fmla="*/ 56 w 153"/>
                <a:gd name="T51" fmla="*/ 16 h 108"/>
                <a:gd name="T52" fmla="*/ 46 w 153"/>
                <a:gd name="T53" fmla="*/ 16 h 108"/>
                <a:gd name="T54" fmla="*/ 33 w 153"/>
                <a:gd name="T55" fmla="*/ 17 h 108"/>
                <a:gd name="T56" fmla="*/ 25 w 153"/>
                <a:gd name="T57" fmla="*/ 24 h 108"/>
                <a:gd name="T58" fmla="*/ 19 w 153"/>
                <a:gd name="T59" fmla="*/ 34 h 108"/>
                <a:gd name="T60" fmla="*/ 17 w 153"/>
                <a:gd name="T61" fmla="*/ 49 h 108"/>
                <a:gd name="T62" fmla="*/ 17 w 153"/>
                <a:gd name="T63" fmla="*/ 108 h 108"/>
                <a:gd name="T64" fmla="*/ 0 w 153"/>
                <a:gd name="T65" fmla="*/ 108 h 108"/>
                <a:gd name="T66" fmla="*/ 0 w 153"/>
                <a:gd name="T67" fmla="*/ 3 h 108"/>
                <a:gd name="T68" fmla="*/ 17 w 153"/>
                <a:gd name="T69" fmla="*/ 3 h 108"/>
                <a:gd name="T70" fmla="*/ 17 w 153"/>
                <a:gd name="T71" fmla="*/ 18 h 108"/>
                <a:gd name="T72" fmla="*/ 23 w 153"/>
                <a:gd name="T73" fmla="*/ 10 h 108"/>
                <a:gd name="T74" fmla="*/ 30 w 153"/>
                <a:gd name="T75" fmla="*/ 4 h 108"/>
                <a:gd name="T76" fmla="*/ 40 w 153"/>
                <a:gd name="T77" fmla="*/ 1 h 108"/>
                <a:gd name="T78" fmla="*/ 51 w 153"/>
                <a:gd name="T79" fmla="*/ 0 h 108"/>
                <a:gd name="T80" fmla="*/ 62 w 153"/>
                <a:gd name="T81" fmla="*/ 1 h 108"/>
                <a:gd name="T82" fmla="*/ 71 w 153"/>
                <a:gd name="T83" fmla="*/ 6 h 108"/>
                <a:gd name="T84" fmla="*/ 78 w 153"/>
                <a:gd name="T85" fmla="*/ 13 h 108"/>
                <a:gd name="T86" fmla="*/ 82 w 153"/>
                <a:gd name="T8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108" extrusionOk="0">
                  <a:moveTo>
                    <a:pt x="82" y="23"/>
                  </a:moveTo>
                  <a:lnTo>
                    <a:pt x="90" y="13"/>
                  </a:lnTo>
                  <a:lnTo>
                    <a:pt x="98" y="6"/>
                  </a:lnTo>
                  <a:lnTo>
                    <a:pt x="107" y="1"/>
                  </a:lnTo>
                  <a:lnTo>
                    <a:pt x="118" y="0"/>
                  </a:lnTo>
                  <a:lnTo>
                    <a:pt x="134" y="3"/>
                  </a:lnTo>
                  <a:lnTo>
                    <a:pt x="144" y="11"/>
                  </a:lnTo>
                  <a:lnTo>
                    <a:pt x="151" y="24"/>
                  </a:lnTo>
                  <a:lnTo>
                    <a:pt x="153" y="44"/>
                  </a:lnTo>
                  <a:lnTo>
                    <a:pt x="153" y="108"/>
                  </a:lnTo>
                  <a:lnTo>
                    <a:pt x="136" y="108"/>
                  </a:lnTo>
                  <a:lnTo>
                    <a:pt x="136" y="44"/>
                  </a:lnTo>
                  <a:lnTo>
                    <a:pt x="134" y="31"/>
                  </a:lnTo>
                  <a:lnTo>
                    <a:pt x="130" y="23"/>
                  </a:lnTo>
                  <a:lnTo>
                    <a:pt x="124" y="16"/>
                  </a:lnTo>
                  <a:lnTo>
                    <a:pt x="114" y="16"/>
                  </a:lnTo>
                  <a:lnTo>
                    <a:pt x="101" y="17"/>
                  </a:lnTo>
                  <a:lnTo>
                    <a:pt x="92" y="24"/>
                  </a:lnTo>
                  <a:lnTo>
                    <a:pt x="87" y="34"/>
                  </a:lnTo>
                  <a:lnTo>
                    <a:pt x="85" y="49"/>
                  </a:lnTo>
                  <a:lnTo>
                    <a:pt x="85" y="108"/>
                  </a:lnTo>
                  <a:lnTo>
                    <a:pt x="68" y="108"/>
                  </a:lnTo>
                  <a:lnTo>
                    <a:pt x="68" y="44"/>
                  </a:lnTo>
                  <a:lnTo>
                    <a:pt x="66" y="31"/>
                  </a:lnTo>
                  <a:lnTo>
                    <a:pt x="62" y="23"/>
                  </a:lnTo>
                  <a:lnTo>
                    <a:pt x="56" y="16"/>
                  </a:lnTo>
                  <a:lnTo>
                    <a:pt x="46" y="16"/>
                  </a:lnTo>
                  <a:lnTo>
                    <a:pt x="33" y="17"/>
                  </a:lnTo>
                  <a:lnTo>
                    <a:pt x="25" y="24"/>
                  </a:lnTo>
                  <a:lnTo>
                    <a:pt x="19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3" y="10"/>
                  </a:lnTo>
                  <a:lnTo>
                    <a:pt x="30" y="4"/>
                  </a:lnTo>
                  <a:lnTo>
                    <a:pt x="40" y="1"/>
                  </a:lnTo>
                  <a:lnTo>
                    <a:pt x="51" y="0"/>
                  </a:lnTo>
                  <a:lnTo>
                    <a:pt x="62" y="1"/>
                  </a:lnTo>
                  <a:lnTo>
                    <a:pt x="71" y="6"/>
                  </a:lnTo>
                  <a:lnTo>
                    <a:pt x="78" y="13"/>
                  </a:lnTo>
                  <a:lnTo>
                    <a:pt x="8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22" name="Freeform 425"/>
            <p:cNvSpPr>
              <a:spLocks noEditPoints="1"/>
            </p:cNvSpPr>
            <p:nvPr/>
          </p:nvSpPr>
          <p:spPr bwMode="auto">
            <a:xfrm>
              <a:off x="6742113" y="4448176"/>
              <a:ext cx="47625" cy="58738"/>
            </a:xfrm>
            <a:custGeom>
              <a:avLst/>
              <a:gdLst>
                <a:gd name="T0" fmla="*/ 55 w 90"/>
                <a:gd name="T1" fmla="*/ 54 h 111"/>
                <a:gd name="T2" fmla="*/ 36 w 90"/>
                <a:gd name="T3" fmla="*/ 56 h 111"/>
                <a:gd name="T4" fmla="*/ 26 w 90"/>
                <a:gd name="T5" fmla="*/ 60 h 111"/>
                <a:gd name="T6" fmla="*/ 19 w 90"/>
                <a:gd name="T7" fmla="*/ 66 h 111"/>
                <a:gd name="T8" fmla="*/ 18 w 90"/>
                <a:gd name="T9" fmla="*/ 76 h 111"/>
                <a:gd name="T10" fmla="*/ 19 w 90"/>
                <a:gd name="T11" fmla="*/ 85 h 111"/>
                <a:gd name="T12" fmla="*/ 25 w 90"/>
                <a:gd name="T13" fmla="*/ 90 h 111"/>
                <a:gd name="T14" fmla="*/ 31 w 90"/>
                <a:gd name="T15" fmla="*/ 95 h 111"/>
                <a:gd name="T16" fmla="*/ 41 w 90"/>
                <a:gd name="T17" fmla="*/ 96 h 111"/>
                <a:gd name="T18" fmla="*/ 54 w 90"/>
                <a:gd name="T19" fmla="*/ 95 h 111"/>
                <a:gd name="T20" fmla="*/ 64 w 90"/>
                <a:gd name="T21" fmla="*/ 86 h 111"/>
                <a:gd name="T22" fmla="*/ 71 w 90"/>
                <a:gd name="T23" fmla="*/ 75 h 111"/>
                <a:gd name="T24" fmla="*/ 72 w 90"/>
                <a:gd name="T25" fmla="*/ 59 h 111"/>
                <a:gd name="T26" fmla="*/ 72 w 90"/>
                <a:gd name="T27" fmla="*/ 54 h 111"/>
                <a:gd name="T28" fmla="*/ 55 w 90"/>
                <a:gd name="T29" fmla="*/ 54 h 111"/>
                <a:gd name="T30" fmla="*/ 90 w 90"/>
                <a:gd name="T31" fmla="*/ 47 h 111"/>
                <a:gd name="T32" fmla="*/ 90 w 90"/>
                <a:gd name="T33" fmla="*/ 108 h 111"/>
                <a:gd name="T34" fmla="*/ 72 w 90"/>
                <a:gd name="T35" fmla="*/ 108 h 111"/>
                <a:gd name="T36" fmla="*/ 72 w 90"/>
                <a:gd name="T37" fmla="*/ 92 h 111"/>
                <a:gd name="T38" fmla="*/ 67 w 90"/>
                <a:gd name="T39" fmla="*/ 101 h 111"/>
                <a:gd name="T40" fmla="*/ 58 w 90"/>
                <a:gd name="T41" fmla="*/ 106 h 111"/>
                <a:gd name="T42" fmla="*/ 48 w 90"/>
                <a:gd name="T43" fmla="*/ 109 h 111"/>
                <a:gd name="T44" fmla="*/ 36 w 90"/>
                <a:gd name="T45" fmla="*/ 111 h 111"/>
                <a:gd name="T46" fmla="*/ 20 w 90"/>
                <a:gd name="T47" fmla="*/ 109 h 111"/>
                <a:gd name="T48" fmla="*/ 10 w 90"/>
                <a:gd name="T49" fmla="*/ 101 h 111"/>
                <a:gd name="T50" fmla="*/ 3 w 90"/>
                <a:gd name="T51" fmla="*/ 90 h 111"/>
                <a:gd name="T52" fmla="*/ 0 w 90"/>
                <a:gd name="T53" fmla="*/ 78 h 111"/>
                <a:gd name="T54" fmla="*/ 3 w 90"/>
                <a:gd name="T55" fmla="*/ 60 h 111"/>
                <a:gd name="T56" fmla="*/ 13 w 90"/>
                <a:gd name="T57" fmla="*/ 50 h 111"/>
                <a:gd name="T58" fmla="*/ 26 w 90"/>
                <a:gd name="T59" fmla="*/ 43 h 111"/>
                <a:gd name="T60" fmla="*/ 48 w 90"/>
                <a:gd name="T61" fmla="*/ 42 h 111"/>
                <a:gd name="T62" fmla="*/ 72 w 90"/>
                <a:gd name="T63" fmla="*/ 42 h 111"/>
                <a:gd name="T64" fmla="*/ 72 w 90"/>
                <a:gd name="T65" fmla="*/ 40 h 111"/>
                <a:gd name="T66" fmla="*/ 71 w 90"/>
                <a:gd name="T67" fmla="*/ 29 h 111"/>
                <a:gd name="T68" fmla="*/ 65 w 90"/>
                <a:gd name="T69" fmla="*/ 21 h 111"/>
                <a:gd name="T70" fmla="*/ 55 w 90"/>
                <a:gd name="T71" fmla="*/ 16 h 111"/>
                <a:gd name="T72" fmla="*/ 42 w 90"/>
                <a:gd name="T73" fmla="*/ 14 h 111"/>
                <a:gd name="T74" fmla="*/ 33 w 90"/>
                <a:gd name="T75" fmla="*/ 16 h 111"/>
                <a:gd name="T76" fmla="*/ 25 w 90"/>
                <a:gd name="T77" fmla="*/ 17 h 111"/>
                <a:gd name="T78" fmla="*/ 16 w 90"/>
                <a:gd name="T79" fmla="*/ 20 h 111"/>
                <a:gd name="T80" fmla="*/ 9 w 90"/>
                <a:gd name="T81" fmla="*/ 23 h 111"/>
                <a:gd name="T82" fmla="*/ 9 w 90"/>
                <a:gd name="T83" fmla="*/ 7 h 111"/>
                <a:gd name="T84" fmla="*/ 18 w 90"/>
                <a:gd name="T85" fmla="*/ 4 h 111"/>
                <a:gd name="T86" fmla="*/ 28 w 90"/>
                <a:gd name="T87" fmla="*/ 1 h 111"/>
                <a:gd name="T88" fmla="*/ 36 w 90"/>
                <a:gd name="T89" fmla="*/ 0 h 111"/>
                <a:gd name="T90" fmla="*/ 45 w 90"/>
                <a:gd name="T91" fmla="*/ 0 h 111"/>
                <a:gd name="T92" fmla="*/ 55 w 90"/>
                <a:gd name="T93" fmla="*/ 1 h 111"/>
                <a:gd name="T94" fmla="*/ 72 w 90"/>
                <a:gd name="T95" fmla="*/ 7 h 111"/>
                <a:gd name="T96" fmla="*/ 78 w 90"/>
                <a:gd name="T97" fmla="*/ 11 h 111"/>
                <a:gd name="T98" fmla="*/ 88 w 90"/>
                <a:gd name="T99" fmla="*/ 26 h 111"/>
                <a:gd name="T100" fmla="*/ 90 w 90"/>
                <a:gd name="T10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11" extrusionOk="0">
                  <a:moveTo>
                    <a:pt x="55" y="54"/>
                  </a:moveTo>
                  <a:lnTo>
                    <a:pt x="36" y="56"/>
                  </a:lnTo>
                  <a:lnTo>
                    <a:pt x="26" y="60"/>
                  </a:lnTo>
                  <a:lnTo>
                    <a:pt x="19" y="66"/>
                  </a:lnTo>
                  <a:lnTo>
                    <a:pt x="18" y="76"/>
                  </a:lnTo>
                  <a:lnTo>
                    <a:pt x="19" y="85"/>
                  </a:lnTo>
                  <a:lnTo>
                    <a:pt x="25" y="90"/>
                  </a:lnTo>
                  <a:lnTo>
                    <a:pt x="31" y="95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4" y="86"/>
                  </a:lnTo>
                  <a:lnTo>
                    <a:pt x="71" y="75"/>
                  </a:lnTo>
                  <a:lnTo>
                    <a:pt x="72" y="59"/>
                  </a:lnTo>
                  <a:lnTo>
                    <a:pt x="72" y="54"/>
                  </a:lnTo>
                  <a:lnTo>
                    <a:pt x="55" y="54"/>
                  </a:lnTo>
                  <a:close/>
                  <a:moveTo>
                    <a:pt x="90" y="47"/>
                  </a:moveTo>
                  <a:lnTo>
                    <a:pt x="90" y="108"/>
                  </a:lnTo>
                  <a:lnTo>
                    <a:pt x="72" y="108"/>
                  </a:lnTo>
                  <a:lnTo>
                    <a:pt x="72" y="92"/>
                  </a:lnTo>
                  <a:lnTo>
                    <a:pt x="67" y="101"/>
                  </a:lnTo>
                  <a:lnTo>
                    <a:pt x="58" y="106"/>
                  </a:lnTo>
                  <a:lnTo>
                    <a:pt x="48" y="109"/>
                  </a:lnTo>
                  <a:lnTo>
                    <a:pt x="36" y="111"/>
                  </a:lnTo>
                  <a:lnTo>
                    <a:pt x="20" y="109"/>
                  </a:lnTo>
                  <a:lnTo>
                    <a:pt x="10" y="101"/>
                  </a:lnTo>
                  <a:lnTo>
                    <a:pt x="3" y="90"/>
                  </a:lnTo>
                  <a:lnTo>
                    <a:pt x="0" y="78"/>
                  </a:lnTo>
                  <a:lnTo>
                    <a:pt x="3" y="60"/>
                  </a:lnTo>
                  <a:lnTo>
                    <a:pt x="13" y="50"/>
                  </a:lnTo>
                  <a:lnTo>
                    <a:pt x="26" y="43"/>
                  </a:lnTo>
                  <a:lnTo>
                    <a:pt x="48" y="42"/>
                  </a:lnTo>
                  <a:lnTo>
                    <a:pt x="72" y="42"/>
                  </a:lnTo>
                  <a:lnTo>
                    <a:pt x="72" y="40"/>
                  </a:lnTo>
                  <a:lnTo>
                    <a:pt x="71" y="29"/>
                  </a:lnTo>
                  <a:lnTo>
                    <a:pt x="65" y="21"/>
                  </a:lnTo>
                  <a:lnTo>
                    <a:pt x="55" y="16"/>
                  </a:lnTo>
                  <a:lnTo>
                    <a:pt x="42" y="14"/>
                  </a:lnTo>
                  <a:lnTo>
                    <a:pt x="33" y="16"/>
                  </a:lnTo>
                  <a:lnTo>
                    <a:pt x="25" y="17"/>
                  </a:lnTo>
                  <a:lnTo>
                    <a:pt x="16" y="20"/>
                  </a:lnTo>
                  <a:lnTo>
                    <a:pt x="9" y="23"/>
                  </a:lnTo>
                  <a:lnTo>
                    <a:pt x="9" y="7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72" y="7"/>
                  </a:lnTo>
                  <a:lnTo>
                    <a:pt x="78" y="11"/>
                  </a:lnTo>
                  <a:lnTo>
                    <a:pt x="88" y="26"/>
                  </a:lnTo>
                  <a:lnTo>
                    <a:pt x="9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23" name="Freeform 426"/>
            <p:cNvSpPr>
              <a:spLocks noEditPoints="1"/>
            </p:cNvSpPr>
            <p:nvPr/>
          </p:nvSpPr>
          <p:spPr bwMode="auto">
            <a:xfrm>
              <a:off x="6808788" y="4427538"/>
              <a:ext cx="9525" cy="77788"/>
            </a:xfrm>
            <a:custGeom>
              <a:avLst/>
              <a:gdLst>
                <a:gd name="T0" fmla="*/ 0 w 17"/>
                <a:gd name="T1" fmla="*/ 41 h 146"/>
                <a:gd name="T2" fmla="*/ 17 w 17"/>
                <a:gd name="T3" fmla="*/ 41 h 146"/>
                <a:gd name="T4" fmla="*/ 17 w 17"/>
                <a:gd name="T5" fmla="*/ 146 h 146"/>
                <a:gd name="T6" fmla="*/ 0 w 17"/>
                <a:gd name="T7" fmla="*/ 146 h 146"/>
                <a:gd name="T8" fmla="*/ 0 w 17"/>
                <a:gd name="T9" fmla="*/ 41 h 146"/>
                <a:gd name="T10" fmla="*/ 0 w 17"/>
                <a:gd name="T11" fmla="*/ 0 h 146"/>
                <a:gd name="T12" fmla="*/ 17 w 17"/>
                <a:gd name="T13" fmla="*/ 0 h 146"/>
                <a:gd name="T14" fmla="*/ 17 w 17"/>
                <a:gd name="T15" fmla="*/ 22 h 146"/>
                <a:gd name="T16" fmla="*/ 0 w 17"/>
                <a:gd name="T17" fmla="*/ 22 h 146"/>
                <a:gd name="T18" fmla="*/ 0 w 17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46" extrusionOk="0">
                  <a:moveTo>
                    <a:pt x="0" y="41"/>
                  </a:moveTo>
                  <a:lnTo>
                    <a:pt x="17" y="41"/>
                  </a:lnTo>
                  <a:lnTo>
                    <a:pt x="17" y="146"/>
                  </a:lnTo>
                  <a:lnTo>
                    <a:pt x="0" y="146"/>
                  </a:lnTo>
                  <a:lnTo>
                    <a:pt x="0" y="41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24" name="Freeform 427"/>
            <p:cNvSpPr/>
            <p:nvPr/>
          </p:nvSpPr>
          <p:spPr bwMode="auto">
            <a:xfrm>
              <a:off x="6835776" y="4448176"/>
              <a:ext cx="47625" cy="57150"/>
            </a:xfrm>
            <a:custGeom>
              <a:avLst/>
              <a:gdLst>
                <a:gd name="T0" fmla="*/ 88 w 88"/>
                <a:gd name="T1" fmla="*/ 44 h 108"/>
                <a:gd name="T2" fmla="*/ 88 w 88"/>
                <a:gd name="T3" fmla="*/ 108 h 108"/>
                <a:gd name="T4" fmla="*/ 70 w 88"/>
                <a:gd name="T5" fmla="*/ 108 h 108"/>
                <a:gd name="T6" fmla="*/ 70 w 88"/>
                <a:gd name="T7" fmla="*/ 44 h 108"/>
                <a:gd name="T8" fmla="*/ 70 w 88"/>
                <a:gd name="T9" fmla="*/ 31 h 108"/>
                <a:gd name="T10" fmla="*/ 64 w 88"/>
                <a:gd name="T11" fmla="*/ 23 h 108"/>
                <a:gd name="T12" fmla="*/ 59 w 88"/>
                <a:gd name="T13" fmla="*/ 16 h 108"/>
                <a:gd name="T14" fmla="*/ 47 w 88"/>
                <a:gd name="T15" fmla="*/ 16 h 108"/>
                <a:gd name="T16" fmla="*/ 34 w 88"/>
                <a:gd name="T17" fmla="*/ 17 h 108"/>
                <a:gd name="T18" fmla="*/ 26 w 88"/>
                <a:gd name="T19" fmla="*/ 24 h 108"/>
                <a:gd name="T20" fmla="*/ 18 w 88"/>
                <a:gd name="T21" fmla="*/ 34 h 108"/>
                <a:gd name="T22" fmla="*/ 17 w 88"/>
                <a:gd name="T23" fmla="*/ 49 h 108"/>
                <a:gd name="T24" fmla="*/ 17 w 88"/>
                <a:gd name="T25" fmla="*/ 108 h 108"/>
                <a:gd name="T26" fmla="*/ 0 w 88"/>
                <a:gd name="T27" fmla="*/ 108 h 108"/>
                <a:gd name="T28" fmla="*/ 0 w 88"/>
                <a:gd name="T29" fmla="*/ 3 h 108"/>
                <a:gd name="T30" fmla="*/ 17 w 88"/>
                <a:gd name="T31" fmla="*/ 3 h 108"/>
                <a:gd name="T32" fmla="*/ 17 w 88"/>
                <a:gd name="T33" fmla="*/ 18 h 108"/>
                <a:gd name="T34" fmla="*/ 24 w 88"/>
                <a:gd name="T35" fmla="*/ 10 h 108"/>
                <a:gd name="T36" fmla="*/ 31 w 88"/>
                <a:gd name="T37" fmla="*/ 4 h 108"/>
                <a:gd name="T38" fmla="*/ 41 w 88"/>
                <a:gd name="T39" fmla="*/ 1 h 108"/>
                <a:gd name="T40" fmla="*/ 51 w 88"/>
                <a:gd name="T41" fmla="*/ 0 h 108"/>
                <a:gd name="T42" fmla="*/ 67 w 88"/>
                <a:gd name="T43" fmla="*/ 1 h 108"/>
                <a:gd name="T44" fmla="*/ 79 w 88"/>
                <a:gd name="T45" fmla="*/ 11 h 108"/>
                <a:gd name="T46" fmla="*/ 86 w 88"/>
                <a:gd name="T47" fmla="*/ 24 h 108"/>
                <a:gd name="T48" fmla="*/ 88 w 88"/>
                <a:gd name="T49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108" extrusionOk="0">
                  <a:moveTo>
                    <a:pt x="88" y="44"/>
                  </a:moveTo>
                  <a:lnTo>
                    <a:pt x="88" y="108"/>
                  </a:lnTo>
                  <a:lnTo>
                    <a:pt x="70" y="108"/>
                  </a:lnTo>
                  <a:lnTo>
                    <a:pt x="70" y="44"/>
                  </a:lnTo>
                  <a:lnTo>
                    <a:pt x="70" y="31"/>
                  </a:lnTo>
                  <a:lnTo>
                    <a:pt x="64" y="23"/>
                  </a:lnTo>
                  <a:lnTo>
                    <a:pt x="59" y="16"/>
                  </a:lnTo>
                  <a:lnTo>
                    <a:pt x="47" y="16"/>
                  </a:lnTo>
                  <a:lnTo>
                    <a:pt x="34" y="17"/>
                  </a:lnTo>
                  <a:lnTo>
                    <a:pt x="26" y="24"/>
                  </a:lnTo>
                  <a:lnTo>
                    <a:pt x="18" y="34"/>
                  </a:lnTo>
                  <a:lnTo>
                    <a:pt x="17" y="49"/>
                  </a:lnTo>
                  <a:lnTo>
                    <a:pt x="17" y="108"/>
                  </a:lnTo>
                  <a:lnTo>
                    <a:pt x="0" y="108"/>
                  </a:lnTo>
                  <a:lnTo>
                    <a:pt x="0" y="3"/>
                  </a:lnTo>
                  <a:lnTo>
                    <a:pt x="17" y="3"/>
                  </a:lnTo>
                  <a:lnTo>
                    <a:pt x="17" y="18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41" y="1"/>
                  </a:lnTo>
                  <a:lnTo>
                    <a:pt x="51" y="0"/>
                  </a:lnTo>
                  <a:lnTo>
                    <a:pt x="67" y="1"/>
                  </a:lnTo>
                  <a:lnTo>
                    <a:pt x="79" y="11"/>
                  </a:lnTo>
                  <a:lnTo>
                    <a:pt x="86" y="2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25" name="Freeform 428"/>
            <p:cNvSpPr>
              <a:spLocks noEditPoints="1"/>
            </p:cNvSpPr>
            <p:nvPr/>
          </p:nvSpPr>
          <p:spPr bwMode="auto">
            <a:xfrm>
              <a:off x="5502276" y="3446463"/>
              <a:ext cx="120650" cy="117475"/>
            </a:xfrm>
            <a:custGeom>
              <a:avLst/>
              <a:gdLst>
                <a:gd name="T0" fmla="*/ 157 w 226"/>
                <a:gd name="T1" fmla="*/ 8 h 224"/>
                <a:gd name="T2" fmla="*/ 134 w 226"/>
                <a:gd name="T3" fmla="*/ 0 h 224"/>
                <a:gd name="T4" fmla="*/ 121 w 226"/>
                <a:gd name="T5" fmla="*/ 15 h 224"/>
                <a:gd name="T6" fmla="*/ 115 w 226"/>
                <a:gd name="T7" fmla="*/ 31 h 224"/>
                <a:gd name="T8" fmla="*/ 91 w 226"/>
                <a:gd name="T9" fmla="*/ 34 h 224"/>
                <a:gd name="T10" fmla="*/ 84 w 226"/>
                <a:gd name="T11" fmla="*/ 19 h 224"/>
                <a:gd name="T12" fmla="*/ 68 w 226"/>
                <a:gd name="T13" fmla="*/ 6 h 224"/>
                <a:gd name="T14" fmla="*/ 46 w 226"/>
                <a:gd name="T15" fmla="*/ 18 h 224"/>
                <a:gd name="T16" fmla="*/ 49 w 226"/>
                <a:gd name="T17" fmla="*/ 38 h 224"/>
                <a:gd name="T18" fmla="*/ 56 w 226"/>
                <a:gd name="T19" fmla="*/ 51 h 224"/>
                <a:gd name="T20" fmla="*/ 42 w 226"/>
                <a:gd name="T21" fmla="*/ 71 h 224"/>
                <a:gd name="T22" fmla="*/ 25 w 226"/>
                <a:gd name="T23" fmla="*/ 67 h 224"/>
                <a:gd name="T24" fmla="*/ 6 w 226"/>
                <a:gd name="T25" fmla="*/ 70 h 224"/>
                <a:gd name="T26" fmla="*/ 0 w 226"/>
                <a:gd name="T27" fmla="*/ 91 h 224"/>
                <a:gd name="T28" fmla="*/ 15 w 226"/>
                <a:gd name="T29" fmla="*/ 104 h 224"/>
                <a:gd name="T30" fmla="*/ 30 w 226"/>
                <a:gd name="T31" fmla="*/ 108 h 224"/>
                <a:gd name="T32" fmla="*/ 32 w 226"/>
                <a:gd name="T33" fmla="*/ 133 h 224"/>
                <a:gd name="T34" fmla="*/ 17 w 226"/>
                <a:gd name="T35" fmla="*/ 140 h 224"/>
                <a:gd name="T36" fmla="*/ 4 w 226"/>
                <a:gd name="T37" fmla="*/ 156 h 224"/>
                <a:gd name="T38" fmla="*/ 16 w 226"/>
                <a:gd name="T39" fmla="*/ 178 h 224"/>
                <a:gd name="T40" fmla="*/ 38 w 226"/>
                <a:gd name="T41" fmla="*/ 175 h 224"/>
                <a:gd name="T42" fmla="*/ 51 w 226"/>
                <a:gd name="T43" fmla="*/ 167 h 224"/>
                <a:gd name="T44" fmla="*/ 71 w 226"/>
                <a:gd name="T45" fmla="*/ 182 h 224"/>
                <a:gd name="T46" fmla="*/ 66 w 226"/>
                <a:gd name="T47" fmla="*/ 198 h 224"/>
                <a:gd name="T48" fmla="*/ 69 w 226"/>
                <a:gd name="T49" fmla="*/ 216 h 224"/>
                <a:gd name="T50" fmla="*/ 92 w 226"/>
                <a:gd name="T51" fmla="*/ 224 h 224"/>
                <a:gd name="T52" fmla="*/ 104 w 226"/>
                <a:gd name="T53" fmla="*/ 209 h 224"/>
                <a:gd name="T54" fmla="*/ 110 w 226"/>
                <a:gd name="T55" fmla="*/ 193 h 224"/>
                <a:gd name="T56" fmla="*/ 134 w 226"/>
                <a:gd name="T57" fmla="*/ 191 h 224"/>
                <a:gd name="T58" fmla="*/ 141 w 226"/>
                <a:gd name="T59" fmla="*/ 205 h 224"/>
                <a:gd name="T60" fmla="*/ 159 w 226"/>
                <a:gd name="T61" fmla="*/ 218 h 224"/>
                <a:gd name="T62" fmla="*/ 179 w 226"/>
                <a:gd name="T63" fmla="*/ 206 h 224"/>
                <a:gd name="T64" fmla="*/ 177 w 226"/>
                <a:gd name="T65" fmla="*/ 186 h 224"/>
                <a:gd name="T66" fmla="*/ 169 w 226"/>
                <a:gd name="T67" fmla="*/ 172 h 224"/>
                <a:gd name="T68" fmla="*/ 185 w 226"/>
                <a:gd name="T69" fmla="*/ 153 h 224"/>
                <a:gd name="T70" fmla="*/ 200 w 226"/>
                <a:gd name="T71" fmla="*/ 157 h 224"/>
                <a:gd name="T72" fmla="*/ 219 w 226"/>
                <a:gd name="T73" fmla="*/ 154 h 224"/>
                <a:gd name="T74" fmla="*/ 226 w 226"/>
                <a:gd name="T75" fmla="*/ 133 h 224"/>
                <a:gd name="T76" fmla="*/ 212 w 226"/>
                <a:gd name="T77" fmla="*/ 120 h 224"/>
                <a:gd name="T78" fmla="*/ 196 w 226"/>
                <a:gd name="T79" fmla="*/ 116 h 224"/>
                <a:gd name="T80" fmla="*/ 193 w 226"/>
                <a:gd name="T81" fmla="*/ 91 h 224"/>
                <a:gd name="T82" fmla="*/ 208 w 226"/>
                <a:gd name="T83" fmla="*/ 84 h 224"/>
                <a:gd name="T84" fmla="*/ 221 w 226"/>
                <a:gd name="T85" fmla="*/ 68 h 224"/>
                <a:gd name="T86" fmla="*/ 209 w 226"/>
                <a:gd name="T87" fmla="*/ 46 h 224"/>
                <a:gd name="T88" fmla="*/ 188 w 226"/>
                <a:gd name="T89" fmla="*/ 49 h 224"/>
                <a:gd name="T90" fmla="*/ 175 w 226"/>
                <a:gd name="T91" fmla="*/ 57 h 224"/>
                <a:gd name="T92" fmla="*/ 156 w 226"/>
                <a:gd name="T93" fmla="*/ 42 h 224"/>
                <a:gd name="T94" fmla="*/ 159 w 226"/>
                <a:gd name="T95" fmla="*/ 26 h 224"/>
                <a:gd name="T96" fmla="*/ 157 w 226"/>
                <a:gd name="T97" fmla="*/ 8 h 224"/>
                <a:gd name="T98" fmla="*/ 123 w 226"/>
                <a:gd name="T99" fmla="*/ 77 h 224"/>
                <a:gd name="T100" fmla="*/ 137 w 226"/>
                <a:gd name="T101" fmla="*/ 84 h 224"/>
                <a:gd name="T102" fmla="*/ 150 w 226"/>
                <a:gd name="T103" fmla="*/ 107 h 224"/>
                <a:gd name="T104" fmla="*/ 149 w 226"/>
                <a:gd name="T105" fmla="*/ 123 h 224"/>
                <a:gd name="T106" fmla="*/ 143 w 226"/>
                <a:gd name="T107" fmla="*/ 136 h 224"/>
                <a:gd name="T108" fmla="*/ 117 w 226"/>
                <a:gd name="T109" fmla="*/ 149 h 224"/>
                <a:gd name="T110" fmla="*/ 102 w 226"/>
                <a:gd name="T111" fmla="*/ 147 h 224"/>
                <a:gd name="T112" fmla="*/ 90 w 226"/>
                <a:gd name="T113" fmla="*/ 140 h 224"/>
                <a:gd name="T114" fmla="*/ 75 w 226"/>
                <a:gd name="T115" fmla="*/ 116 h 224"/>
                <a:gd name="T116" fmla="*/ 78 w 226"/>
                <a:gd name="T117" fmla="*/ 101 h 224"/>
                <a:gd name="T118" fmla="*/ 84 w 226"/>
                <a:gd name="T119" fmla="*/ 88 h 224"/>
                <a:gd name="T120" fmla="*/ 108 w 226"/>
                <a:gd name="T121" fmla="*/ 75 h 224"/>
                <a:gd name="T122" fmla="*/ 123 w 226"/>
                <a:gd name="T123" fmla="*/ 7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4" extrusionOk="0">
                  <a:moveTo>
                    <a:pt x="157" y="8"/>
                  </a:moveTo>
                  <a:lnTo>
                    <a:pt x="134" y="0"/>
                  </a:lnTo>
                  <a:lnTo>
                    <a:pt x="121" y="15"/>
                  </a:lnTo>
                  <a:lnTo>
                    <a:pt x="115" y="31"/>
                  </a:lnTo>
                  <a:lnTo>
                    <a:pt x="91" y="34"/>
                  </a:lnTo>
                  <a:lnTo>
                    <a:pt x="84" y="19"/>
                  </a:lnTo>
                  <a:lnTo>
                    <a:pt x="68" y="6"/>
                  </a:lnTo>
                  <a:lnTo>
                    <a:pt x="46" y="18"/>
                  </a:lnTo>
                  <a:lnTo>
                    <a:pt x="49" y="38"/>
                  </a:lnTo>
                  <a:lnTo>
                    <a:pt x="56" y="51"/>
                  </a:lnTo>
                  <a:lnTo>
                    <a:pt x="42" y="71"/>
                  </a:lnTo>
                  <a:lnTo>
                    <a:pt x="25" y="67"/>
                  </a:lnTo>
                  <a:lnTo>
                    <a:pt x="6" y="70"/>
                  </a:lnTo>
                  <a:lnTo>
                    <a:pt x="0" y="91"/>
                  </a:lnTo>
                  <a:lnTo>
                    <a:pt x="15" y="104"/>
                  </a:lnTo>
                  <a:lnTo>
                    <a:pt x="30" y="108"/>
                  </a:lnTo>
                  <a:lnTo>
                    <a:pt x="32" y="133"/>
                  </a:lnTo>
                  <a:lnTo>
                    <a:pt x="17" y="140"/>
                  </a:lnTo>
                  <a:lnTo>
                    <a:pt x="4" y="156"/>
                  </a:lnTo>
                  <a:lnTo>
                    <a:pt x="16" y="178"/>
                  </a:lnTo>
                  <a:lnTo>
                    <a:pt x="38" y="175"/>
                  </a:lnTo>
                  <a:lnTo>
                    <a:pt x="51" y="167"/>
                  </a:lnTo>
                  <a:lnTo>
                    <a:pt x="71" y="182"/>
                  </a:lnTo>
                  <a:lnTo>
                    <a:pt x="66" y="198"/>
                  </a:lnTo>
                  <a:lnTo>
                    <a:pt x="69" y="216"/>
                  </a:lnTo>
                  <a:lnTo>
                    <a:pt x="92" y="224"/>
                  </a:lnTo>
                  <a:lnTo>
                    <a:pt x="104" y="209"/>
                  </a:lnTo>
                  <a:lnTo>
                    <a:pt x="110" y="193"/>
                  </a:lnTo>
                  <a:lnTo>
                    <a:pt x="134" y="191"/>
                  </a:lnTo>
                  <a:lnTo>
                    <a:pt x="141" y="205"/>
                  </a:lnTo>
                  <a:lnTo>
                    <a:pt x="159" y="218"/>
                  </a:lnTo>
                  <a:lnTo>
                    <a:pt x="179" y="206"/>
                  </a:lnTo>
                  <a:lnTo>
                    <a:pt x="177" y="186"/>
                  </a:lnTo>
                  <a:lnTo>
                    <a:pt x="169" y="172"/>
                  </a:lnTo>
                  <a:lnTo>
                    <a:pt x="185" y="153"/>
                  </a:lnTo>
                  <a:lnTo>
                    <a:pt x="200" y="157"/>
                  </a:lnTo>
                  <a:lnTo>
                    <a:pt x="219" y="154"/>
                  </a:lnTo>
                  <a:lnTo>
                    <a:pt x="226" y="133"/>
                  </a:lnTo>
                  <a:lnTo>
                    <a:pt x="212" y="120"/>
                  </a:lnTo>
                  <a:lnTo>
                    <a:pt x="196" y="116"/>
                  </a:lnTo>
                  <a:lnTo>
                    <a:pt x="193" y="91"/>
                  </a:lnTo>
                  <a:lnTo>
                    <a:pt x="208" y="84"/>
                  </a:lnTo>
                  <a:lnTo>
                    <a:pt x="221" y="68"/>
                  </a:lnTo>
                  <a:lnTo>
                    <a:pt x="209" y="46"/>
                  </a:lnTo>
                  <a:lnTo>
                    <a:pt x="188" y="49"/>
                  </a:lnTo>
                  <a:lnTo>
                    <a:pt x="175" y="57"/>
                  </a:lnTo>
                  <a:lnTo>
                    <a:pt x="156" y="42"/>
                  </a:lnTo>
                  <a:lnTo>
                    <a:pt x="159" y="26"/>
                  </a:lnTo>
                  <a:lnTo>
                    <a:pt x="157" y="8"/>
                  </a:lnTo>
                  <a:close/>
                  <a:moveTo>
                    <a:pt x="123" y="77"/>
                  </a:moveTo>
                  <a:lnTo>
                    <a:pt x="137" y="84"/>
                  </a:lnTo>
                  <a:lnTo>
                    <a:pt x="150" y="107"/>
                  </a:lnTo>
                  <a:lnTo>
                    <a:pt x="149" y="123"/>
                  </a:lnTo>
                  <a:lnTo>
                    <a:pt x="143" y="136"/>
                  </a:lnTo>
                  <a:lnTo>
                    <a:pt x="117" y="149"/>
                  </a:lnTo>
                  <a:lnTo>
                    <a:pt x="102" y="147"/>
                  </a:lnTo>
                  <a:lnTo>
                    <a:pt x="90" y="140"/>
                  </a:lnTo>
                  <a:lnTo>
                    <a:pt x="75" y="116"/>
                  </a:lnTo>
                  <a:lnTo>
                    <a:pt x="78" y="101"/>
                  </a:lnTo>
                  <a:lnTo>
                    <a:pt x="84" y="88"/>
                  </a:lnTo>
                  <a:lnTo>
                    <a:pt x="108" y="75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26" name="Freeform 429"/>
            <p:cNvSpPr>
              <a:spLocks noEditPoints="1"/>
            </p:cNvSpPr>
            <p:nvPr/>
          </p:nvSpPr>
          <p:spPr bwMode="auto">
            <a:xfrm>
              <a:off x="5591176" y="3500438"/>
              <a:ext cx="127000" cy="128587"/>
            </a:xfrm>
            <a:custGeom>
              <a:avLst/>
              <a:gdLst>
                <a:gd name="T0" fmla="*/ 188 w 241"/>
                <a:gd name="T1" fmla="*/ 20 h 242"/>
                <a:gd name="T2" fmla="*/ 165 w 241"/>
                <a:gd name="T3" fmla="*/ 9 h 242"/>
                <a:gd name="T4" fmla="*/ 149 w 241"/>
                <a:gd name="T5" fmla="*/ 22 h 242"/>
                <a:gd name="T6" fmla="*/ 140 w 241"/>
                <a:gd name="T7" fmla="*/ 36 h 242"/>
                <a:gd name="T8" fmla="*/ 114 w 241"/>
                <a:gd name="T9" fmla="*/ 35 h 242"/>
                <a:gd name="T10" fmla="*/ 110 w 241"/>
                <a:gd name="T11" fmla="*/ 17 h 242"/>
                <a:gd name="T12" fmla="*/ 95 w 241"/>
                <a:gd name="T13" fmla="*/ 0 h 242"/>
                <a:gd name="T14" fmla="*/ 71 w 241"/>
                <a:gd name="T15" fmla="*/ 9 h 242"/>
                <a:gd name="T16" fmla="*/ 70 w 241"/>
                <a:gd name="T17" fmla="*/ 30 h 242"/>
                <a:gd name="T18" fmla="*/ 75 w 241"/>
                <a:gd name="T19" fmla="*/ 46 h 242"/>
                <a:gd name="T20" fmla="*/ 55 w 241"/>
                <a:gd name="T21" fmla="*/ 63 h 242"/>
                <a:gd name="T22" fmla="*/ 39 w 241"/>
                <a:gd name="T23" fmla="*/ 56 h 242"/>
                <a:gd name="T24" fmla="*/ 19 w 241"/>
                <a:gd name="T25" fmla="*/ 55 h 242"/>
                <a:gd name="T26" fmla="*/ 8 w 241"/>
                <a:gd name="T27" fmla="*/ 76 h 242"/>
                <a:gd name="T28" fmla="*/ 21 w 241"/>
                <a:gd name="T29" fmla="*/ 92 h 242"/>
                <a:gd name="T30" fmla="*/ 36 w 241"/>
                <a:gd name="T31" fmla="*/ 101 h 242"/>
                <a:gd name="T32" fmla="*/ 33 w 241"/>
                <a:gd name="T33" fmla="*/ 127 h 242"/>
                <a:gd name="T34" fmla="*/ 18 w 241"/>
                <a:gd name="T35" fmla="*/ 131 h 242"/>
                <a:gd name="T36" fmla="*/ 0 w 241"/>
                <a:gd name="T37" fmla="*/ 146 h 242"/>
                <a:gd name="T38" fmla="*/ 8 w 241"/>
                <a:gd name="T39" fmla="*/ 170 h 242"/>
                <a:gd name="T40" fmla="*/ 31 w 241"/>
                <a:gd name="T41" fmla="*/ 173 h 242"/>
                <a:gd name="T42" fmla="*/ 45 w 241"/>
                <a:gd name="T43" fmla="*/ 167 h 242"/>
                <a:gd name="T44" fmla="*/ 62 w 241"/>
                <a:gd name="T45" fmla="*/ 186 h 242"/>
                <a:gd name="T46" fmla="*/ 55 w 241"/>
                <a:gd name="T47" fmla="*/ 202 h 242"/>
                <a:gd name="T48" fmla="*/ 54 w 241"/>
                <a:gd name="T49" fmla="*/ 222 h 242"/>
                <a:gd name="T50" fmla="*/ 77 w 241"/>
                <a:gd name="T51" fmla="*/ 233 h 242"/>
                <a:gd name="T52" fmla="*/ 91 w 241"/>
                <a:gd name="T53" fmla="*/ 222 h 242"/>
                <a:gd name="T54" fmla="*/ 101 w 241"/>
                <a:gd name="T55" fmla="*/ 206 h 242"/>
                <a:gd name="T56" fmla="*/ 127 w 241"/>
                <a:gd name="T57" fmla="*/ 209 h 242"/>
                <a:gd name="T58" fmla="*/ 130 w 241"/>
                <a:gd name="T59" fmla="*/ 225 h 242"/>
                <a:gd name="T60" fmla="*/ 146 w 241"/>
                <a:gd name="T61" fmla="*/ 242 h 242"/>
                <a:gd name="T62" fmla="*/ 169 w 241"/>
                <a:gd name="T63" fmla="*/ 235 h 242"/>
                <a:gd name="T64" fmla="*/ 172 w 241"/>
                <a:gd name="T65" fmla="*/ 212 h 242"/>
                <a:gd name="T66" fmla="*/ 166 w 241"/>
                <a:gd name="T67" fmla="*/ 196 h 242"/>
                <a:gd name="T68" fmla="*/ 186 w 241"/>
                <a:gd name="T69" fmla="*/ 180 h 242"/>
                <a:gd name="T70" fmla="*/ 202 w 241"/>
                <a:gd name="T71" fmla="*/ 187 h 242"/>
                <a:gd name="T72" fmla="*/ 222 w 241"/>
                <a:gd name="T73" fmla="*/ 189 h 242"/>
                <a:gd name="T74" fmla="*/ 234 w 241"/>
                <a:gd name="T75" fmla="*/ 166 h 242"/>
                <a:gd name="T76" fmla="*/ 221 w 241"/>
                <a:gd name="T77" fmla="*/ 150 h 242"/>
                <a:gd name="T78" fmla="*/ 205 w 241"/>
                <a:gd name="T79" fmla="*/ 141 h 242"/>
                <a:gd name="T80" fmla="*/ 208 w 241"/>
                <a:gd name="T81" fmla="*/ 115 h 242"/>
                <a:gd name="T82" fmla="*/ 224 w 241"/>
                <a:gd name="T83" fmla="*/ 111 h 242"/>
                <a:gd name="T84" fmla="*/ 241 w 241"/>
                <a:gd name="T85" fmla="*/ 97 h 242"/>
                <a:gd name="T86" fmla="*/ 234 w 241"/>
                <a:gd name="T87" fmla="*/ 72 h 242"/>
                <a:gd name="T88" fmla="*/ 211 w 241"/>
                <a:gd name="T89" fmla="*/ 71 h 242"/>
                <a:gd name="T90" fmla="*/ 196 w 241"/>
                <a:gd name="T91" fmla="*/ 76 h 242"/>
                <a:gd name="T92" fmla="*/ 179 w 241"/>
                <a:gd name="T93" fmla="*/ 56 h 242"/>
                <a:gd name="T94" fmla="*/ 186 w 241"/>
                <a:gd name="T95" fmla="*/ 40 h 242"/>
                <a:gd name="T96" fmla="*/ 188 w 241"/>
                <a:gd name="T97" fmla="*/ 20 h 242"/>
                <a:gd name="T98" fmla="*/ 139 w 241"/>
                <a:gd name="T99" fmla="*/ 87 h 242"/>
                <a:gd name="T100" fmla="*/ 152 w 241"/>
                <a:gd name="T101" fmla="*/ 97 h 242"/>
                <a:gd name="T102" fmla="*/ 160 w 241"/>
                <a:gd name="T103" fmla="*/ 124 h 242"/>
                <a:gd name="T104" fmla="*/ 155 w 241"/>
                <a:gd name="T105" fmla="*/ 140 h 242"/>
                <a:gd name="T106" fmla="*/ 146 w 241"/>
                <a:gd name="T107" fmla="*/ 153 h 242"/>
                <a:gd name="T108" fmla="*/ 117 w 241"/>
                <a:gd name="T109" fmla="*/ 161 h 242"/>
                <a:gd name="T110" fmla="*/ 103 w 241"/>
                <a:gd name="T111" fmla="*/ 156 h 242"/>
                <a:gd name="T112" fmla="*/ 90 w 241"/>
                <a:gd name="T113" fmla="*/ 147 h 242"/>
                <a:gd name="T114" fmla="*/ 81 w 241"/>
                <a:gd name="T115" fmla="*/ 118 h 242"/>
                <a:gd name="T116" fmla="*/ 87 w 241"/>
                <a:gd name="T117" fmla="*/ 104 h 242"/>
                <a:gd name="T118" fmla="*/ 95 w 241"/>
                <a:gd name="T119" fmla="*/ 91 h 242"/>
                <a:gd name="T120" fmla="*/ 124 w 241"/>
                <a:gd name="T121" fmla="*/ 82 h 242"/>
                <a:gd name="T122" fmla="*/ 139 w 241"/>
                <a:gd name="T123" fmla="*/ 8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1" h="242" extrusionOk="0">
                  <a:moveTo>
                    <a:pt x="188" y="20"/>
                  </a:moveTo>
                  <a:lnTo>
                    <a:pt x="165" y="9"/>
                  </a:lnTo>
                  <a:lnTo>
                    <a:pt x="149" y="22"/>
                  </a:lnTo>
                  <a:lnTo>
                    <a:pt x="140" y="36"/>
                  </a:lnTo>
                  <a:lnTo>
                    <a:pt x="114" y="35"/>
                  </a:lnTo>
                  <a:lnTo>
                    <a:pt x="110" y="17"/>
                  </a:lnTo>
                  <a:lnTo>
                    <a:pt x="95" y="0"/>
                  </a:lnTo>
                  <a:lnTo>
                    <a:pt x="71" y="9"/>
                  </a:lnTo>
                  <a:lnTo>
                    <a:pt x="70" y="30"/>
                  </a:lnTo>
                  <a:lnTo>
                    <a:pt x="75" y="46"/>
                  </a:lnTo>
                  <a:lnTo>
                    <a:pt x="55" y="63"/>
                  </a:lnTo>
                  <a:lnTo>
                    <a:pt x="39" y="56"/>
                  </a:lnTo>
                  <a:lnTo>
                    <a:pt x="19" y="55"/>
                  </a:lnTo>
                  <a:lnTo>
                    <a:pt x="8" y="76"/>
                  </a:lnTo>
                  <a:lnTo>
                    <a:pt x="21" y="92"/>
                  </a:lnTo>
                  <a:lnTo>
                    <a:pt x="36" y="101"/>
                  </a:lnTo>
                  <a:lnTo>
                    <a:pt x="33" y="127"/>
                  </a:lnTo>
                  <a:lnTo>
                    <a:pt x="18" y="131"/>
                  </a:lnTo>
                  <a:lnTo>
                    <a:pt x="0" y="146"/>
                  </a:lnTo>
                  <a:lnTo>
                    <a:pt x="8" y="170"/>
                  </a:lnTo>
                  <a:lnTo>
                    <a:pt x="31" y="173"/>
                  </a:lnTo>
                  <a:lnTo>
                    <a:pt x="45" y="167"/>
                  </a:lnTo>
                  <a:lnTo>
                    <a:pt x="62" y="186"/>
                  </a:lnTo>
                  <a:lnTo>
                    <a:pt x="55" y="202"/>
                  </a:lnTo>
                  <a:lnTo>
                    <a:pt x="54" y="222"/>
                  </a:lnTo>
                  <a:lnTo>
                    <a:pt x="77" y="233"/>
                  </a:lnTo>
                  <a:lnTo>
                    <a:pt x="91" y="222"/>
                  </a:lnTo>
                  <a:lnTo>
                    <a:pt x="101" y="206"/>
                  </a:lnTo>
                  <a:lnTo>
                    <a:pt x="127" y="209"/>
                  </a:lnTo>
                  <a:lnTo>
                    <a:pt x="130" y="225"/>
                  </a:lnTo>
                  <a:lnTo>
                    <a:pt x="146" y="242"/>
                  </a:lnTo>
                  <a:lnTo>
                    <a:pt x="169" y="235"/>
                  </a:lnTo>
                  <a:lnTo>
                    <a:pt x="172" y="212"/>
                  </a:lnTo>
                  <a:lnTo>
                    <a:pt x="166" y="196"/>
                  </a:lnTo>
                  <a:lnTo>
                    <a:pt x="186" y="180"/>
                  </a:lnTo>
                  <a:lnTo>
                    <a:pt x="202" y="187"/>
                  </a:lnTo>
                  <a:lnTo>
                    <a:pt x="222" y="189"/>
                  </a:lnTo>
                  <a:lnTo>
                    <a:pt x="234" y="166"/>
                  </a:lnTo>
                  <a:lnTo>
                    <a:pt x="221" y="150"/>
                  </a:lnTo>
                  <a:lnTo>
                    <a:pt x="205" y="141"/>
                  </a:lnTo>
                  <a:lnTo>
                    <a:pt x="208" y="115"/>
                  </a:lnTo>
                  <a:lnTo>
                    <a:pt x="224" y="111"/>
                  </a:lnTo>
                  <a:lnTo>
                    <a:pt x="241" y="97"/>
                  </a:lnTo>
                  <a:lnTo>
                    <a:pt x="234" y="72"/>
                  </a:lnTo>
                  <a:lnTo>
                    <a:pt x="211" y="71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8" y="20"/>
                  </a:lnTo>
                  <a:close/>
                  <a:moveTo>
                    <a:pt x="139" y="87"/>
                  </a:moveTo>
                  <a:lnTo>
                    <a:pt x="152" y="97"/>
                  </a:lnTo>
                  <a:lnTo>
                    <a:pt x="160" y="124"/>
                  </a:lnTo>
                  <a:lnTo>
                    <a:pt x="155" y="140"/>
                  </a:lnTo>
                  <a:lnTo>
                    <a:pt x="146" y="153"/>
                  </a:lnTo>
                  <a:lnTo>
                    <a:pt x="117" y="161"/>
                  </a:lnTo>
                  <a:lnTo>
                    <a:pt x="103" y="156"/>
                  </a:lnTo>
                  <a:lnTo>
                    <a:pt x="90" y="147"/>
                  </a:lnTo>
                  <a:lnTo>
                    <a:pt x="81" y="118"/>
                  </a:lnTo>
                  <a:lnTo>
                    <a:pt x="87" y="104"/>
                  </a:lnTo>
                  <a:lnTo>
                    <a:pt x="95" y="91"/>
                  </a:lnTo>
                  <a:lnTo>
                    <a:pt x="124" y="82"/>
                  </a:lnTo>
                  <a:lnTo>
                    <a:pt x="139" y="87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27" name="Freeform 430"/>
            <p:cNvSpPr>
              <a:spLocks noEditPoints="1"/>
            </p:cNvSpPr>
            <p:nvPr/>
          </p:nvSpPr>
          <p:spPr bwMode="auto">
            <a:xfrm>
              <a:off x="5499101" y="3571876"/>
              <a:ext cx="134938" cy="138113"/>
            </a:xfrm>
            <a:custGeom>
              <a:avLst/>
              <a:gdLst>
                <a:gd name="T0" fmla="*/ 152 w 254"/>
                <a:gd name="T1" fmla="*/ 2 h 262"/>
                <a:gd name="T2" fmla="*/ 126 w 254"/>
                <a:gd name="T3" fmla="*/ 0 h 262"/>
                <a:gd name="T4" fmla="*/ 116 w 254"/>
                <a:gd name="T5" fmla="*/ 18 h 262"/>
                <a:gd name="T6" fmla="*/ 113 w 254"/>
                <a:gd name="T7" fmla="*/ 37 h 262"/>
                <a:gd name="T8" fmla="*/ 87 w 254"/>
                <a:gd name="T9" fmla="*/ 46 h 262"/>
                <a:gd name="T10" fmla="*/ 77 w 254"/>
                <a:gd name="T11" fmla="*/ 31 h 262"/>
                <a:gd name="T12" fmla="*/ 55 w 254"/>
                <a:gd name="T13" fmla="*/ 20 h 262"/>
                <a:gd name="T14" fmla="*/ 35 w 254"/>
                <a:gd name="T15" fmla="*/ 38 h 262"/>
                <a:gd name="T16" fmla="*/ 42 w 254"/>
                <a:gd name="T17" fmla="*/ 62 h 262"/>
                <a:gd name="T18" fmla="*/ 54 w 254"/>
                <a:gd name="T19" fmla="*/ 74 h 262"/>
                <a:gd name="T20" fmla="*/ 41 w 254"/>
                <a:gd name="T21" fmla="*/ 100 h 262"/>
                <a:gd name="T22" fmla="*/ 23 w 254"/>
                <a:gd name="T23" fmla="*/ 99 h 262"/>
                <a:gd name="T24" fmla="*/ 3 w 254"/>
                <a:gd name="T25" fmla="*/ 106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6 h 262"/>
                <a:gd name="T32" fmla="*/ 45 w 254"/>
                <a:gd name="T33" fmla="*/ 174 h 262"/>
                <a:gd name="T34" fmla="*/ 31 w 254"/>
                <a:gd name="T35" fmla="*/ 184 h 262"/>
                <a:gd name="T36" fmla="*/ 21 w 254"/>
                <a:gd name="T37" fmla="*/ 206 h 262"/>
                <a:gd name="T38" fmla="*/ 38 w 254"/>
                <a:gd name="T39" fmla="*/ 227 h 262"/>
                <a:gd name="T40" fmla="*/ 59 w 254"/>
                <a:gd name="T41" fmla="*/ 220 h 262"/>
                <a:gd name="T42" fmla="*/ 72 w 254"/>
                <a:gd name="T43" fmla="*/ 207 h 262"/>
                <a:gd name="T44" fmla="*/ 97 w 254"/>
                <a:gd name="T45" fmla="*/ 220 h 262"/>
                <a:gd name="T46" fmla="*/ 97 w 254"/>
                <a:gd name="T47" fmla="*/ 239 h 262"/>
                <a:gd name="T48" fmla="*/ 103 w 254"/>
                <a:gd name="T49" fmla="*/ 260 h 262"/>
                <a:gd name="T50" fmla="*/ 130 w 254"/>
                <a:gd name="T51" fmla="*/ 262 h 262"/>
                <a:gd name="T52" fmla="*/ 140 w 254"/>
                <a:gd name="T53" fmla="*/ 243 h 262"/>
                <a:gd name="T54" fmla="*/ 142 w 254"/>
                <a:gd name="T55" fmla="*/ 224 h 262"/>
                <a:gd name="T56" fmla="*/ 168 w 254"/>
                <a:gd name="T57" fmla="*/ 216 h 262"/>
                <a:gd name="T58" fmla="*/ 179 w 254"/>
                <a:gd name="T59" fmla="*/ 230 h 262"/>
                <a:gd name="T60" fmla="*/ 199 w 254"/>
                <a:gd name="T61" fmla="*/ 242 h 262"/>
                <a:gd name="T62" fmla="*/ 219 w 254"/>
                <a:gd name="T63" fmla="*/ 224 h 262"/>
                <a:gd name="T64" fmla="*/ 214 w 254"/>
                <a:gd name="T65" fmla="*/ 201 h 262"/>
                <a:gd name="T66" fmla="*/ 201 w 254"/>
                <a:gd name="T67" fmla="*/ 187 h 262"/>
                <a:gd name="T68" fmla="*/ 214 w 254"/>
                <a:gd name="T69" fmla="*/ 162 h 262"/>
                <a:gd name="T70" fmla="*/ 232 w 254"/>
                <a:gd name="T71" fmla="*/ 162 h 262"/>
                <a:gd name="T72" fmla="*/ 253 w 254"/>
                <a:gd name="T73" fmla="*/ 157 h 262"/>
                <a:gd name="T74" fmla="*/ 254 w 254"/>
                <a:gd name="T75" fmla="*/ 129 h 262"/>
                <a:gd name="T76" fmla="*/ 235 w 254"/>
                <a:gd name="T77" fmla="*/ 118 h 262"/>
                <a:gd name="T78" fmla="*/ 218 w 254"/>
                <a:gd name="T79" fmla="*/ 116 h 262"/>
                <a:gd name="T80" fmla="*/ 209 w 254"/>
                <a:gd name="T81" fmla="*/ 89 h 262"/>
                <a:gd name="T82" fmla="*/ 224 w 254"/>
                <a:gd name="T83" fmla="*/ 77 h 262"/>
                <a:gd name="T84" fmla="*/ 234 w 254"/>
                <a:gd name="T85" fmla="*/ 56 h 262"/>
                <a:gd name="T86" fmla="*/ 217 w 254"/>
                <a:gd name="T87" fmla="*/ 36 h 262"/>
                <a:gd name="T88" fmla="*/ 195 w 254"/>
                <a:gd name="T89" fmla="*/ 43 h 262"/>
                <a:gd name="T90" fmla="*/ 182 w 254"/>
                <a:gd name="T91" fmla="*/ 54 h 262"/>
                <a:gd name="T92" fmla="*/ 157 w 254"/>
                <a:gd name="T93" fmla="*/ 41 h 262"/>
                <a:gd name="T94" fmla="*/ 159 w 254"/>
                <a:gd name="T95" fmla="*/ 23 h 262"/>
                <a:gd name="T96" fmla="*/ 152 w 254"/>
                <a:gd name="T97" fmla="*/ 2 h 262"/>
                <a:gd name="T98" fmla="*/ 132 w 254"/>
                <a:gd name="T99" fmla="*/ 89 h 262"/>
                <a:gd name="T100" fmla="*/ 147 w 254"/>
                <a:gd name="T101" fmla="*/ 93 h 262"/>
                <a:gd name="T102" fmla="*/ 168 w 254"/>
                <a:gd name="T103" fmla="*/ 118 h 262"/>
                <a:gd name="T104" fmla="*/ 168 w 254"/>
                <a:gd name="T105" fmla="*/ 135 h 262"/>
                <a:gd name="T106" fmla="*/ 165 w 254"/>
                <a:gd name="T107" fmla="*/ 151 h 262"/>
                <a:gd name="T108" fmla="*/ 140 w 254"/>
                <a:gd name="T109" fmla="*/ 172 h 262"/>
                <a:gd name="T110" fmla="*/ 124 w 254"/>
                <a:gd name="T111" fmla="*/ 172 h 262"/>
                <a:gd name="T112" fmla="*/ 108 w 254"/>
                <a:gd name="T113" fmla="*/ 170 h 262"/>
                <a:gd name="T114" fmla="*/ 88 w 254"/>
                <a:gd name="T115" fmla="*/ 145 h 262"/>
                <a:gd name="T116" fmla="*/ 87 w 254"/>
                <a:gd name="T117" fmla="*/ 128 h 262"/>
                <a:gd name="T118" fmla="*/ 91 w 254"/>
                <a:gd name="T119" fmla="*/ 110 h 262"/>
                <a:gd name="T120" fmla="*/ 114 w 254"/>
                <a:gd name="T121" fmla="*/ 90 h 262"/>
                <a:gd name="T122" fmla="*/ 132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 extrusionOk="0">
                  <a:moveTo>
                    <a:pt x="152" y="2"/>
                  </a:moveTo>
                  <a:lnTo>
                    <a:pt x="126" y="0"/>
                  </a:lnTo>
                  <a:lnTo>
                    <a:pt x="116" y="18"/>
                  </a:lnTo>
                  <a:lnTo>
                    <a:pt x="113" y="37"/>
                  </a:lnTo>
                  <a:lnTo>
                    <a:pt x="87" y="46"/>
                  </a:lnTo>
                  <a:lnTo>
                    <a:pt x="77" y="31"/>
                  </a:lnTo>
                  <a:lnTo>
                    <a:pt x="55" y="20"/>
                  </a:lnTo>
                  <a:lnTo>
                    <a:pt x="35" y="38"/>
                  </a:lnTo>
                  <a:lnTo>
                    <a:pt x="42" y="62"/>
                  </a:lnTo>
                  <a:lnTo>
                    <a:pt x="54" y="74"/>
                  </a:lnTo>
                  <a:lnTo>
                    <a:pt x="41" y="100"/>
                  </a:lnTo>
                  <a:lnTo>
                    <a:pt x="23" y="99"/>
                  </a:lnTo>
                  <a:lnTo>
                    <a:pt x="3" y="106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6"/>
                  </a:lnTo>
                  <a:lnTo>
                    <a:pt x="45" y="174"/>
                  </a:lnTo>
                  <a:lnTo>
                    <a:pt x="31" y="184"/>
                  </a:lnTo>
                  <a:lnTo>
                    <a:pt x="21" y="206"/>
                  </a:lnTo>
                  <a:lnTo>
                    <a:pt x="38" y="227"/>
                  </a:lnTo>
                  <a:lnTo>
                    <a:pt x="59" y="220"/>
                  </a:lnTo>
                  <a:lnTo>
                    <a:pt x="72" y="207"/>
                  </a:lnTo>
                  <a:lnTo>
                    <a:pt x="97" y="220"/>
                  </a:lnTo>
                  <a:lnTo>
                    <a:pt x="97" y="239"/>
                  </a:lnTo>
                  <a:lnTo>
                    <a:pt x="103" y="260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2" y="224"/>
                  </a:lnTo>
                  <a:lnTo>
                    <a:pt x="168" y="216"/>
                  </a:lnTo>
                  <a:lnTo>
                    <a:pt x="179" y="230"/>
                  </a:lnTo>
                  <a:lnTo>
                    <a:pt x="199" y="242"/>
                  </a:lnTo>
                  <a:lnTo>
                    <a:pt x="219" y="224"/>
                  </a:lnTo>
                  <a:lnTo>
                    <a:pt x="214" y="201"/>
                  </a:lnTo>
                  <a:lnTo>
                    <a:pt x="201" y="187"/>
                  </a:lnTo>
                  <a:lnTo>
                    <a:pt x="214" y="162"/>
                  </a:lnTo>
                  <a:lnTo>
                    <a:pt x="232" y="162"/>
                  </a:lnTo>
                  <a:lnTo>
                    <a:pt x="253" y="157"/>
                  </a:lnTo>
                  <a:lnTo>
                    <a:pt x="254" y="129"/>
                  </a:lnTo>
                  <a:lnTo>
                    <a:pt x="235" y="118"/>
                  </a:lnTo>
                  <a:lnTo>
                    <a:pt x="218" y="116"/>
                  </a:lnTo>
                  <a:lnTo>
                    <a:pt x="209" y="89"/>
                  </a:lnTo>
                  <a:lnTo>
                    <a:pt x="224" y="77"/>
                  </a:lnTo>
                  <a:lnTo>
                    <a:pt x="234" y="56"/>
                  </a:lnTo>
                  <a:lnTo>
                    <a:pt x="217" y="36"/>
                  </a:lnTo>
                  <a:lnTo>
                    <a:pt x="195" y="43"/>
                  </a:lnTo>
                  <a:lnTo>
                    <a:pt x="182" y="54"/>
                  </a:lnTo>
                  <a:lnTo>
                    <a:pt x="157" y="41"/>
                  </a:lnTo>
                  <a:lnTo>
                    <a:pt x="159" y="23"/>
                  </a:lnTo>
                  <a:lnTo>
                    <a:pt x="152" y="2"/>
                  </a:lnTo>
                  <a:close/>
                  <a:moveTo>
                    <a:pt x="132" y="89"/>
                  </a:moveTo>
                  <a:lnTo>
                    <a:pt x="147" y="93"/>
                  </a:lnTo>
                  <a:lnTo>
                    <a:pt x="168" y="118"/>
                  </a:lnTo>
                  <a:lnTo>
                    <a:pt x="168" y="135"/>
                  </a:lnTo>
                  <a:lnTo>
                    <a:pt x="165" y="151"/>
                  </a:lnTo>
                  <a:lnTo>
                    <a:pt x="140" y="172"/>
                  </a:lnTo>
                  <a:lnTo>
                    <a:pt x="124" y="172"/>
                  </a:lnTo>
                  <a:lnTo>
                    <a:pt x="108" y="170"/>
                  </a:lnTo>
                  <a:lnTo>
                    <a:pt x="88" y="145"/>
                  </a:lnTo>
                  <a:lnTo>
                    <a:pt x="87" y="128"/>
                  </a:lnTo>
                  <a:lnTo>
                    <a:pt x="91" y="110"/>
                  </a:lnTo>
                  <a:lnTo>
                    <a:pt x="114" y="90"/>
                  </a:lnTo>
                  <a:lnTo>
                    <a:pt x="132" y="8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28" name="Freeform 431"/>
            <p:cNvSpPr>
              <a:spLocks noEditPoints="1"/>
            </p:cNvSpPr>
            <p:nvPr/>
          </p:nvSpPr>
          <p:spPr bwMode="auto">
            <a:xfrm>
              <a:off x="5500688" y="3440113"/>
              <a:ext cx="119063" cy="117475"/>
            </a:xfrm>
            <a:custGeom>
              <a:avLst/>
              <a:gdLst>
                <a:gd name="T0" fmla="*/ 157 w 226"/>
                <a:gd name="T1" fmla="*/ 7 h 222"/>
                <a:gd name="T2" fmla="*/ 134 w 226"/>
                <a:gd name="T3" fmla="*/ 0 h 222"/>
                <a:gd name="T4" fmla="*/ 121 w 226"/>
                <a:gd name="T5" fmla="*/ 14 h 222"/>
                <a:gd name="T6" fmla="*/ 117 w 226"/>
                <a:gd name="T7" fmla="*/ 30 h 222"/>
                <a:gd name="T8" fmla="*/ 92 w 226"/>
                <a:gd name="T9" fmla="*/ 33 h 222"/>
                <a:gd name="T10" fmla="*/ 85 w 226"/>
                <a:gd name="T11" fmla="*/ 19 h 222"/>
                <a:gd name="T12" fmla="*/ 68 w 226"/>
                <a:gd name="T13" fmla="*/ 6 h 222"/>
                <a:gd name="T14" fmla="*/ 46 w 226"/>
                <a:gd name="T15" fmla="*/ 17 h 222"/>
                <a:gd name="T16" fmla="*/ 49 w 226"/>
                <a:gd name="T17" fmla="*/ 37 h 222"/>
                <a:gd name="T18" fmla="*/ 57 w 226"/>
                <a:gd name="T19" fmla="*/ 50 h 222"/>
                <a:gd name="T20" fmla="*/ 42 w 226"/>
                <a:gd name="T21" fmla="*/ 70 h 222"/>
                <a:gd name="T22" fmla="*/ 26 w 226"/>
                <a:gd name="T23" fmla="*/ 66 h 222"/>
                <a:gd name="T24" fmla="*/ 7 w 226"/>
                <a:gd name="T25" fmla="*/ 69 h 222"/>
                <a:gd name="T26" fmla="*/ 0 w 226"/>
                <a:gd name="T27" fmla="*/ 91 h 222"/>
                <a:gd name="T28" fmla="*/ 14 w 226"/>
                <a:gd name="T29" fmla="*/ 104 h 222"/>
                <a:gd name="T30" fmla="*/ 30 w 226"/>
                <a:gd name="T31" fmla="*/ 108 h 222"/>
                <a:gd name="T32" fmla="*/ 33 w 226"/>
                <a:gd name="T33" fmla="*/ 132 h 222"/>
                <a:gd name="T34" fmla="*/ 19 w 226"/>
                <a:gd name="T35" fmla="*/ 140 h 222"/>
                <a:gd name="T36" fmla="*/ 4 w 226"/>
                <a:gd name="T37" fmla="*/ 155 h 222"/>
                <a:gd name="T38" fmla="*/ 17 w 226"/>
                <a:gd name="T39" fmla="*/ 177 h 222"/>
                <a:gd name="T40" fmla="*/ 37 w 226"/>
                <a:gd name="T41" fmla="*/ 174 h 222"/>
                <a:gd name="T42" fmla="*/ 52 w 226"/>
                <a:gd name="T43" fmla="*/ 167 h 222"/>
                <a:gd name="T44" fmla="*/ 70 w 226"/>
                <a:gd name="T45" fmla="*/ 181 h 222"/>
                <a:gd name="T46" fmla="*/ 68 w 226"/>
                <a:gd name="T47" fmla="*/ 197 h 222"/>
                <a:gd name="T48" fmla="*/ 69 w 226"/>
                <a:gd name="T49" fmla="*/ 216 h 222"/>
                <a:gd name="T50" fmla="*/ 92 w 226"/>
                <a:gd name="T51" fmla="*/ 222 h 222"/>
                <a:gd name="T52" fmla="*/ 105 w 226"/>
                <a:gd name="T53" fmla="*/ 207 h 222"/>
                <a:gd name="T54" fmla="*/ 109 w 226"/>
                <a:gd name="T55" fmla="*/ 193 h 222"/>
                <a:gd name="T56" fmla="*/ 135 w 226"/>
                <a:gd name="T57" fmla="*/ 190 h 222"/>
                <a:gd name="T58" fmla="*/ 141 w 226"/>
                <a:gd name="T59" fmla="*/ 204 h 222"/>
                <a:gd name="T60" fmla="*/ 158 w 226"/>
                <a:gd name="T61" fmla="*/ 217 h 222"/>
                <a:gd name="T62" fmla="*/ 180 w 226"/>
                <a:gd name="T63" fmla="*/ 206 h 222"/>
                <a:gd name="T64" fmla="*/ 177 w 226"/>
                <a:gd name="T65" fmla="*/ 186 h 222"/>
                <a:gd name="T66" fmla="*/ 170 w 226"/>
                <a:gd name="T67" fmla="*/ 171 h 222"/>
                <a:gd name="T68" fmla="*/ 184 w 226"/>
                <a:gd name="T69" fmla="*/ 153 h 222"/>
                <a:gd name="T70" fmla="*/ 200 w 226"/>
                <a:gd name="T71" fmla="*/ 157 h 222"/>
                <a:gd name="T72" fmla="*/ 220 w 226"/>
                <a:gd name="T73" fmla="*/ 154 h 222"/>
                <a:gd name="T74" fmla="*/ 226 w 226"/>
                <a:gd name="T75" fmla="*/ 131 h 222"/>
                <a:gd name="T76" fmla="*/ 212 w 226"/>
                <a:gd name="T77" fmla="*/ 119 h 222"/>
                <a:gd name="T78" fmla="*/ 196 w 226"/>
                <a:gd name="T79" fmla="*/ 114 h 222"/>
                <a:gd name="T80" fmla="*/ 193 w 226"/>
                <a:gd name="T81" fmla="*/ 91 h 222"/>
                <a:gd name="T82" fmla="*/ 207 w 226"/>
                <a:gd name="T83" fmla="*/ 83 h 222"/>
                <a:gd name="T84" fmla="*/ 222 w 226"/>
                <a:gd name="T85" fmla="*/ 68 h 222"/>
                <a:gd name="T86" fmla="*/ 210 w 226"/>
                <a:gd name="T87" fmla="*/ 46 h 222"/>
                <a:gd name="T88" fmla="*/ 189 w 226"/>
                <a:gd name="T89" fmla="*/ 49 h 222"/>
                <a:gd name="T90" fmla="*/ 174 w 226"/>
                <a:gd name="T91" fmla="*/ 56 h 222"/>
                <a:gd name="T92" fmla="*/ 155 w 226"/>
                <a:gd name="T93" fmla="*/ 42 h 222"/>
                <a:gd name="T94" fmla="*/ 160 w 226"/>
                <a:gd name="T95" fmla="*/ 26 h 222"/>
                <a:gd name="T96" fmla="*/ 157 w 226"/>
                <a:gd name="T97" fmla="*/ 7 h 222"/>
                <a:gd name="T98" fmla="*/ 124 w 226"/>
                <a:gd name="T99" fmla="*/ 76 h 222"/>
                <a:gd name="T100" fmla="*/ 137 w 226"/>
                <a:gd name="T101" fmla="*/ 82 h 222"/>
                <a:gd name="T102" fmla="*/ 151 w 226"/>
                <a:gd name="T103" fmla="*/ 106 h 222"/>
                <a:gd name="T104" fmla="*/ 148 w 226"/>
                <a:gd name="T105" fmla="*/ 121 h 222"/>
                <a:gd name="T106" fmla="*/ 143 w 226"/>
                <a:gd name="T107" fmla="*/ 135 h 222"/>
                <a:gd name="T108" fmla="*/ 118 w 226"/>
                <a:gd name="T109" fmla="*/ 148 h 222"/>
                <a:gd name="T110" fmla="*/ 102 w 226"/>
                <a:gd name="T111" fmla="*/ 147 h 222"/>
                <a:gd name="T112" fmla="*/ 89 w 226"/>
                <a:gd name="T113" fmla="*/ 140 h 222"/>
                <a:gd name="T114" fmla="*/ 75 w 226"/>
                <a:gd name="T115" fmla="*/ 115 h 222"/>
                <a:gd name="T116" fmla="*/ 78 w 226"/>
                <a:gd name="T117" fmla="*/ 101 h 222"/>
                <a:gd name="T118" fmla="*/ 83 w 226"/>
                <a:gd name="T119" fmla="*/ 88 h 222"/>
                <a:gd name="T120" fmla="*/ 109 w 226"/>
                <a:gd name="T121" fmla="*/ 75 h 222"/>
                <a:gd name="T122" fmla="*/ 124 w 226"/>
                <a:gd name="T123" fmla="*/ 7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" h="222" extrusionOk="0">
                  <a:moveTo>
                    <a:pt x="157" y="7"/>
                  </a:moveTo>
                  <a:lnTo>
                    <a:pt x="134" y="0"/>
                  </a:lnTo>
                  <a:lnTo>
                    <a:pt x="121" y="14"/>
                  </a:lnTo>
                  <a:lnTo>
                    <a:pt x="117" y="30"/>
                  </a:lnTo>
                  <a:lnTo>
                    <a:pt x="92" y="33"/>
                  </a:lnTo>
                  <a:lnTo>
                    <a:pt x="85" y="19"/>
                  </a:lnTo>
                  <a:lnTo>
                    <a:pt x="68" y="6"/>
                  </a:lnTo>
                  <a:lnTo>
                    <a:pt x="46" y="17"/>
                  </a:lnTo>
                  <a:lnTo>
                    <a:pt x="49" y="37"/>
                  </a:lnTo>
                  <a:lnTo>
                    <a:pt x="57" y="50"/>
                  </a:lnTo>
                  <a:lnTo>
                    <a:pt x="42" y="70"/>
                  </a:lnTo>
                  <a:lnTo>
                    <a:pt x="26" y="66"/>
                  </a:lnTo>
                  <a:lnTo>
                    <a:pt x="7" y="69"/>
                  </a:lnTo>
                  <a:lnTo>
                    <a:pt x="0" y="91"/>
                  </a:lnTo>
                  <a:lnTo>
                    <a:pt x="14" y="104"/>
                  </a:lnTo>
                  <a:lnTo>
                    <a:pt x="30" y="108"/>
                  </a:lnTo>
                  <a:lnTo>
                    <a:pt x="33" y="132"/>
                  </a:lnTo>
                  <a:lnTo>
                    <a:pt x="19" y="140"/>
                  </a:lnTo>
                  <a:lnTo>
                    <a:pt x="4" y="155"/>
                  </a:lnTo>
                  <a:lnTo>
                    <a:pt x="17" y="177"/>
                  </a:lnTo>
                  <a:lnTo>
                    <a:pt x="37" y="174"/>
                  </a:lnTo>
                  <a:lnTo>
                    <a:pt x="52" y="167"/>
                  </a:lnTo>
                  <a:lnTo>
                    <a:pt x="70" y="181"/>
                  </a:lnTo>
                  <a:lnTo>
                    <a:pt x="68" y="197"/>
                  </a:lnTo>
                  <a:lnTo>
                    <a:pt x="69" y="216"/>
                  </a:lnTo>
                  <a:lnTo>
                    <a:pt x="92" y="222"/>
                  </a:lnTo>
                  <a:lnTo>
                    <a:pt x="105" y="207"/>
                  </a:lnTo>
                  <a:lnTo>
                    <a:pt x="109" y="193"/>
                  </a:lnTo>
                  <a:lnTo>
                    <a:pt x="135" y="190"/>
                  </a:lnTo>
                  <a:lnTo>
                    <a:pt x="141" y="204"/>
                  </a:lnTo>
                  <a:lnTo>
                    <a:pt x="158" y="217"/>
                  </a:lnTo>
                  <a:lnTo>
                    <a:pt x="180" y="206"/>
                  </a:lnTo>
                  <a:lnTo>
                    <a:pt x="177" y="186"/>
                  </a:lnTo>
                  <a:lnTo>
                    <a:pt x="170" y="171"/>
                  </a:lnTo>
                  <a:lnTo>
                    <a:pt x="184" y="153"/>
                  </a:lnTo>
                  <a:lnTo>
                    <a:pt x="200" y="157"/>
                  </a:lnTo>
                  <a:lnTo>
                    <a:pt x="220" y="154"/>
                  </a:lnTo>
                  <a:lnTo>
                    <a:pt x="226" y="131"/>
                  </a:lnTo>
                  <a:lnTo>
                    <a:pt x="212" y="119"/>
                  </a:lnTo>
                  <a:lnTo>
                    <a:pt x="196" y="114"/>
                  </a:lnTo>
                  <a:lnTo>
                    <a:pt x="193" y="91"/>
                  </a:lnTo>
                  <a:lnTo>
                    <a:pt x="207" y="83"/>
                  </a:lnTo>
                  <a:lnTo>
                    <a:pt x="222" y="68"/>
                  </a:lnTo>
                  <a:lnTo>
                    <a:pt x="210" y="46"/>
                  </a:lnTo>
                  <a:lnTo>
                    <a:pt x="189" y="49"/>
                  </a:lnTo>
                  <a:lnTo>
                    <a:pt x="174" y="56"/>
                  </a:lnTo>
                  <a:lnTo>
                    <a:pt x="155" y="42"/>
                  </a:lnTo>
                  <a:lnTo>
                    <a:pt x="160" y="26"/>
                  </a:lnTo>
                  <a:lnTo>
                    <a:pt x="157" y="7"/>
                  </a:lnTo>
                  <a:close/>
                  <a:moveTo>
                    <a:pt x="124" y="76"/>
                  </a:moveTo>
                  <a:lnTo>
                    <a:pt x="137" y="82"/>
                  </a:lnTo>
                  <a:lnTo>
                    <a:pt x="151" y="106"/>
                  </a:lnTo>
                  <a:lnTo>
                    <a:pt x="148" y="121"/>
                  </a:lnTo>
                  <a:lnTo>
                    <a:pt x="143" y="135"/>
                  </a:lnTo>
                  <a:lnTo>
                    <a:pt x="118" y="148"/>
                  </a:lnTo>
                  <a:lnTo>
                    <a:pt x="102" y="147"/>
                  </a:lnTo>
                  <a:lnTo>
                    <a:pt x="89" y="140"/>
                  </a:lnTo>
                  <a:lnTo>
                    <a:pt x="75" y="115"/>
                  </a:lnTo>
                  <a:lnTo>
                    <a:pt x="78" y="101"/>
                  </a:lnTo>
                  <a:lnTo>
                    <a:pt x="83" y="88"/>
                  </a:lnTo>
                  <a:lnTo>
                    <a:pt x="109" y="75"/>
                  </a:lnTo>
                  <a:lnTo>
                    <a:pt x="124" y="7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29" name="Freeform 432"/>
            <p:cNvSpPr>
              <a:spLocks noEditPoints="1"/>
            </p:cNvSpPr>
            <p:nvPr/>
          </p:nvSpPr>
          <p:spPr bwMode="auto">
            <a:xfrm>
              <a:off x="5589588" y="3495676"/>
              <a:ext cx="127000" cy="127000"/>
            </a:xfrm>
            <a:custGeom>
              <a:avLst/>
              <a:gdLst>
                <a:gd name="T0" fmla="*/ 187 w 242"/>
                <a:gd name="T1" fmla="*/ 20 h 242"/>
                <a:gd name="T2" fmla="*/ 166 w 242"/>
                <a:gd name="T3" fmla="*/ 8 h 242"/>
                <a:gd name="T4" fmla="*/ 150 w 242"/>
                <a:gd name="T5" fmla="*/ 21 h 242"/>
                <a:gd name="T6" fmla="*/ 141 w 242"/>
                <a:gd name="T7" fmla="*/ 36 h 242"/>
                <a:gd name="T8" fmla="*/ 115 w 242"/>
                <a:gd name="T9" fmla="*/ 34 h 242"/>
                <a:gd name="T10" fmla="*/ 111 w 242"/>
                <a:gd name="T11" fmla="*/ 17 h 242"/>
                <a:gd name="T12" fmla="*/ 97 w 242"/>
                <a:gd name="T13" fmla="*/ 0 h 242"/>
                <a:gd name="T14" fmla="*/ 72 w 242"/>
                <a:gd name="T15" fmla="*/ 8 h 242"/>
                <a:gd name="T16" fmla="*/ 69 w 242"/>
                <a:gd name="T17" fmla="*/ 30 h 242"/>
                <a:gd name="T18" fmla="*/ 75 w 242"/>
                <a:gd name="T19" fmla="*/ 46 h 242"/>
                <a:gd name="T20" fmla="*/ 56 w 242"/>
                <a:gd name="T21" fmla="*/ 63 h 242"/>
                <a:gd name="T22" fmla="*/ 40 w 242"/>
                <a:gd name="T23" fmla="*/ 56 h 242"/>
                <a:gd name="T24" fmla="*/ 20 w 242"/>
                <a:gd name="T25" fmla="*/ 54 h 242"/>
                <a:gd name="T26" fmla="*/ 9 w 242"/>
                <a:gd name="T27" fmla="*/ 76 h 242"/>
                <a:gd name="T28" fmla="*/ 20 w 242"/>
                <a:gd name="T29" fmla="*/ 92 h 242"/>
                <a:gd name="T30" fmla="*/ 36 w 242"/>
                <a:gd name="T31" fmla="*/ 100 h 242"/>
                <a:gd name="T32" fmla="*/ 33 w 242"/>
                <a:gd name="T33" fmla="*/ 126 h 242"/>
                <a:gd name="T34" fmla="*/ 17 w 242"/>
                <a:gd name="T35" fmla="*/ 131 h 242"/>
                <a:gd name="T36" fmla="*/ 0 w 242"/>
                <a:gd name="T37" fmla="*/ 145 h 242"/>
                <a:gd name="T38" fmla="*/ 7 w 242"/>
                <a:gd name="T39" fmla="*/ 170 h 242"/>
                <a:gd name="T40" fmla="*/ 30 w 242"/>
                <a:gd name="T41" fmla="*/ 172 h 242"/>
                <a:gd name="T42" fmla="*/ 46 w 242"/>
                <a:gd name="T43" fmla="*/ 167 h 242"/>
                <a:gd name="T44" fmla="*/ 63 w 242"/>
                <a:gd name="T45" fmla="*/ 185 h 242"/>
                <a:gd name="T46" fmla="*/ 55 w 242"/>
                <a:gd name="T47" fmla="*/ 201 h 242"/>
                <a:gd name="T48" fmla="*/ 53 w 242"/>
                <a:gd name="T49" fmla="*/ 221 h 242"/>
                <a:gd name="T50" fmla="*/ 76 w 242"/>
                <a:gd name="T51" fmla="*/ 233 h 242"/>
                <a:gd name="T52" fmla="*/ 92 w 242"/>
                <a:gd name="T53" fmla="*/ 221 h 242"/>
                <a:gd name="T54" fmla="*/ 101 w 242"/>
                <a:gd name="T55" fmla="*/ 206 h 242"/>
                <a:gd name="T56" fmla="*/ 127 w 242"/>
                <a:gd name="T57" fmla="*/ 208 h 242"/>
                <a:gd name="T58" fmla="*/ 131 w 242"/>
                <a:gd name="T59" fmla="*/ 224 h 242"/>
                <a:gd name="T60" fmla="*/ 146 w 242"/>
                <a:gd name="T61" fmla="*/ 242 h 242"/>
                <a:gd name="T62" fmla="*/ 170 w 242"/>
                <a:gd name="T63" fmla="*/ 234 h 242"/>
                <a:gd name="T64" fmla="*/ 172 w 242"/>
                <a:gd name="T65" fmla="*/ 211 h 242"/>
                <a:gd name="T66" fmla="*/ 166 w 242"/>
                <a:gd name="T67" fmla="*/ 195 h 242"/>
                <a:gd name="T68" fmla="*/ 186 w 242"/>
                <a:gd name="T69" fmla="*/ 178 h 242"/>
                <a:gd name="T70" fmla="*/ 202 w 242"/>
                <a:gd name="T71" fmla="*/ 187 h 242"/>
                <a:gd name="T72" fmla="*/ 222 w 242"/>
                <a:gd name="T73" fmla="*/ 188 h 242"/>
                <a:gd name="T74" fmla="*/ 234 w 242"/>
                <a:gd name="T75" fmla="*/ 165 h 242"/>
                <a:gd name="T76" fmla="*/ 221 w 242"/>
                <a:gd name="T77" fmla="*/ 149 h 242"/>
                <a:gd name="T78" fmla="*/ 206 w 242"/>
                <a:gd name="T79" fmla="*/ 141 h 242"/>
                <a:gd name="T80" fmla="*/ 208 w 242"/>
                <a:gd name="T81" fmla="*/ 115 h 242"/>
                <a:gd name="T82" fmla="*/ 225 w 242"/>
                <a:gd name="T83" fmla="*/ 110 h 242"/>
                <a:gd name="T84" fmla="*/ 242 w 242"/>
                <a:gd name="T85" fmla="*/ 96 h 242"/>
                <a:gd name="T86" fmla="*/ 234 w 242"/>
                <a:gd name="T87" fmla="*/ 72 h 242"/>
                <a:gd name="T88" fmla="*/ 212 w 242"/>
                <a:gd name="T89" fmla="*/ 70 h 242"/>
                <a:gd name="T90" fmla="*/ 196 w 242"/>
                <a:gd name="T91" fmla="*/ 76 h 242"/>
                <a:gd name="T92" fmla="*/ 179 w 242"/>
                <a:gd name="T93" fmla="*/ 56 h 242"/>
                <a:gd name="T94" fmla="*/ 186 w 242"/>
                <a:gd name="T95" fmla="*/ 40 h 242"/>
                <a:gd name="T96" fmla="*/ 187 w 242"/>
                <a:gd name="T97" fmla="*/ 20 h 242"/>
                <a:gd name="T98" fmla="*/ 138 w 242"/>
                <a:gd name="T99" fmla="*/ 86 h 242"/>
                <a:gd name="T100" fmla="*/ 151 w 242"/>
                <a:gd name="T101" fmla="*/ 96 h 242"/>
                <a:gd name="T102" fmla="*/ 160 w 242"/>
                <a:gd name="T103" fmla="*/ 123 h 242"/>
                <a:gd name="T104" fmla="*/ 156 w 242"/>
                <a:gd name="T105" fmla="*/ 139 h 242"/>
                <a:gd name="T106" fmla="*/ 146 w 242"/>
                <a:gd name="T107" fmla="*/ 152 h 242"/>
                <a:gd name="T108" fmla="*/ 118 w 242"/>
                <a:gd name="T109" fmla="*/ 161 h 242"/>
                <a:gd name="T110" fmla="*/ 102 w 242"/>
                <a:gd name="T111" fmla="*/ 155 h 242"/>
                <a:gd name="T112" fmla="*/ 89 w 242"/>
                <a:gd name="T113" fmla="*/ 146 h 242"/>
                <a:gd name="T114" fmla="*/ 81 w 242"/>
                <a:gd name="T115" fmla="*/ 118 h 242"/>
                <a:gd name="T116" fmla="*/ 86 w 242"/>
                <a:gd name="T117" fmla="*/ 103 h 242"/>
                <a:gd name="T118" fmla="*/ 95 w 242"/>
                <a:gd name="T119" fmla="*/ 90 h 242"/>
                <a:gd name="T120" fmla="*/ 124 w 242"/>
                <a:gd name="T121" fmla="*/ 82 h 242"/>
                <a:gd name="T122" fmla="*/ 138 w 242"/>
                <a:gd name="T123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2" h="242" extrusionOk="0">
                  <a:moveTo>
                    <a:pt x="187" y="20"/>
                  </a:moveTo>
                  <a:lnTo>
                    <a:pt x="166" y="8"/>
                  </a:lnTo>
                  <a:lnTo>
                    <a:pt x="150" y="21"/>
                  </a:lnTo>
                  <a:lnTo>
                    <a:pt x="141" y="36"/>
                  </a:lnTo>
                  <a:lnTo>
                    <a:pt x="115" y="34"/>
                  </a:lnTo>
                  <a:lnTo>
                    <a:pt x="111" y="17"/>
                  </a:lnTo>
                  <a:lnTo>
                    <a:pt x="97" y="0"/>
                  </a:lnTo>
                  <a:lnTo>
                    <a:pt x="72" y="8"/>
                  </a:lnTo>
                  <a:lnTo>
                    <a:pt x="69" y="30"/>
                  </a:lnTo>
                  <a:lnTo>
                    <a:pt x="75" y="46"/>
                  </a:lnTo>
                  <a:lnTo>
                    <a:pt x="56" y="63"/>
                  </a:lnTo>
                  <a:lnTo>
                    <a:pt x="40" y="56"/>
                  </a:lnTo>
                  <a:lnTo>
                    <a:pt x="20" y="54"/>
                  </a:lnTo>
                  <a:lnTo>
                    <a:pt x="9" y="76"/>
                  </a:lnTo>
                  <a:lnTo>
                    <a:pt x="20" y="92"/>
                  </a:lnTo>
                  <a:lnTo>
                    <a:pt x="36" y="100"/>
                  </a:lnTo>
                  <a:lnTo>
                    <a:pt x="33" y="126"/>
                  </a:lnTo>
                  <a:lnTo>
                    <a:pt x="17" y="131"/>
                  </a:lnTo>
                  <a:lnTo>
                    <a:pt x="0" y="145"/>
                  </a:lnTo>
                  <a:lnTo>
                    <a:pt x="7" y="170"/>
                  </a:lnTo>
                  <a:lnTo>
                    <a:pt x="30" y="172"/>
                  </a:lnTo>
                  <a:lnTo>
                    <a:pt x="46" y="167"/>
                  </a:lnTo>
                  <a:lnTo>
                    <a:pt x="63" y="185"/>
                  </a:lnTo>
                  <a:lnTo>
                    <a:pt x="55" y="201"/>
                  </a:lnTo>
                  <a:lnTo>
                    <a:pt x="53" y="221"/>
                  </a:lnTo>
                  <a:lnTo>
                    <a:pt x="76" y="233"/>
                  </a:lnTo>
                  <a:lnTo>
                    <a:pt x="92" y="221"/>
                  </a:lnTo>
                  <a:lnTo>
                    <a:pt x="101" y="206"/>
                  </a:lnTo>
                  <a:lnTo>
                    <a:pt x="127" y="208"/>
                  </a:lnTo>
                  <a:lnTo>
                    <a:pt x="131" y="224"/>
                  </a:lnTo>
                  <a:lnTo>
                    <a:pt x="146" y="242"/>
                  </a:lnTo>
                  <a:lnTo>
                    <a:pt x="170" y="234"/>
                  </a:lnTo>
                  <a:lnTo>
                    <a:pt x="172" y="211"/>
                  </a:lnTo>
                  <a:lnTo>
                    <a:pt x="166" y="195"/>
                  </a:lnTo>
                  <a:lnTo>
                    <a:pt x="186" y="178"/>
                  </a:lnTo>
                  <a:lnTo>
                    <a:pt x="202" y="187"/>
                  </a:lnTo>
                  <a:lnTo>
                    <a:pt x="222" y="188"/>
                  </a:lnTo>
                  <a:lnTo>
                    <a:pt x="234" y="165"/>
                  </a:lnTo>
                  <a:lnTo>
                    <a:pt x="221" y="149"/>
                  </a:lnTo>
                  <a:lnTo>
                    <a:pt x="206" y="141"/>
                  </a:lnTo>
                  <a:lnTo>
                    <a:pt x="208" y="115"/>
                  </a:lnTo>
                  <a:lnTo>
                    <a:pt x="225" y="110"/>
                  </a:lnTo>
                  <a:lnTo>
                    <a:pt x="242" y="96"/>
                  </a:lnTo>
                  <a:lnTo>
                    <a:pt x="234" y="72"/>
                  </a:lnTo>
                  <a:lnTo>
                    <a:pt x="212" y="70"/>
                  </a:lnTo>
                  <a:lnTo>
                    <a:pt x="196" y="76"/>
                  </a:lnTo>
                  <a:lnTo>
                    <a:pt x="179" y="56"/>
                  </a:lnTo>
                  <a:lnTo>
                    <a:pt x="186" y="40"/>
                  </a:lnTo>
                  <a:lnTo>
                    <a:pt x="187" y="20"/>
                  </a:lnTo>
                  <a:close/>
                  <a:moveTo>
                    <a:pt x="138" y="86"/>
                  </a:moveTo>
                  <a:lnTo>
                    <a:pt x="151" y="96"/>
                  </a:lnTo>
                  <a:lnTo>
                    <a:pt x="160" y="123"/>
                  </a:lnTo>
                  <a:lnTo>
                    <a:pt x="156" y="139"/>
                  </a:lnTo>
                  <a:lnTo>
                    <a:pt x="146" y="152"/>
                  </a:lnTo>
                  <a:lnTo>
                    <a:pt x="118" y="161"/>
                  </a:lnTo>
                  <a:lnTo>
                    <a:pt x="102" y="155"/>
                  </a:lnTo>
                  <a:lnTo>
                    <a:pt x="89" y="146"/>
                  </a:lnTo>
                  <a:lnTo>
                    <a:pt x="81" y="118"/>
                  </a:lnTo>
                  <a:lnTo>
                    <a:pt x="86" y="103"/>
                  </a:lnTo>
                  <a:lnTo>
                    <a:pt x="95" y="90"/>
                  </a:lnTo>
                  <a:lnTo>
                    <a:pt x="124" y="82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0" name="Freeform 433"/>
            <p:cNvSpPr>
              <a:spLocks noEditPoints="1"/>
            </p:cNvSpPr>
            <p:nvPr/>
          </p:nvSpPr>
          <p:spPr bwMode="auto">
            <a:xfrm>
              <a:off x="5497513" y="3565526"/>
              <a:ext cx="134938" cy="138113"/>
            </a:xfrm>
            <a:custGeom>
              <a:avLst/>
              <a:gdLst>
                <a:gd name="T0" fmla="*/ 151 w 254"/>
                <a:gd name="T1" fmla="*/ 3 h 262"/>
                <a:gd name="T2" fmla="*/ 125 w 254"/>
                <a:gd name="T3" fmla="*/ 0 h 262"/>
                <a:gd name="T4" fmla="*/ 115 w 254"/>
                <a:gd name="T5" fmla="*/ 19 h 262"/>
                <a:gd name="T6" fmla="*/ 112 w 254"/>
                <a:gd name="T7" fmla="*/ 38 h 262"/>
                <a:gd name="T8" fmla="*/ 87 w 254"/>
                <a:gd name="T9" fmla="*/ 46 h 262"/>
                <a:gd name="T10" fmla="*/ 76 w 254"/>
                <a:gd name="T11" fmla="*/ 32 h 262"/>
                <a:gd name="T12" fmla="*/ 55 w 254"/>
                <a:gd name="T13" fmla="*/ 20 h 262"/>
                <a:gd name="T14" fmla="*/ 35 w 254"/>
                <a:gd name="T15" fmla="*/ 39 h 262"/>
                <a:gd name="T16" fmla="*/ 42 w 254"/>
                <a:gd name="T17" fmla="*/ 62 h 262"/>
                <a:gd name="T18" fmla="*/ 53 w 254"/>
                <a:gd name="T19" fmla="*/ 75 h 262"/>
                <a:gd name="T20" fmla="*/ 42 w 254"/>
                <a:gd name="T21" fmla="*/ 101 h 262"/>
                <a:gd name="T22" fmla="*/ 23 w 254"/>
                <a:gd name="T23" fmla="*/ 99 h 262"/>
                <a:gd name="T24" fmla="*/ 3 w 254"/>
                <a:gd name="T25" fmla="*/ 107 h 262"/>
                <a:gd name="T26" fmla="*/ 0 w 254"/>
                <a:gd name="T27" fmla="*/ 134 h 262"/>
                <a:gd name="T28" fmla="*/ 19 w 254"/>
                <a:gd name="T29" fmla="*/ 144 h 262"/>
                <a:gd name="T30" fmla="*/ 38 w 254"/>
                <a:gd name="T31" fmla="*/ 147 h 262"/>
                <a:gd name="T32" fmla="*/ 45 w 254"/>
                <a:gd name="T33" fmla="*/ 174 h 262"/>
                <a:gd name="T34" fmla="*/ 32 w 254"/>
                <a:gd name="T35" fmla="*/ 184 h 262"/>
                <a:gd name="T36" fmla="*/ 20 w 254"/>
                <a:gd name="T37" fmla="*/ 206 h 262"/>
                <a:gd name="T38" fmla="*/ 38 w 254"/>
                <a:gd name="T39" fmla="*/ 228 h 262"/>
                <a:gd name="T40" fmla="*/ 61 w 254"/>
                <a:gd name="T41" fmla="*/ 220 h 262"/>
                <a:gd name="T42" fmla="*/ 74 w 254"/>
                <a:gd name="T43" fmla="*/ 207 h 262"/>
                <a:gd name="T44" fmla="*/ 98 w 254"/>
                <a:gd name="T45" fmla="*/ 220 h 262"/>
                <a:gd name="T46" fmla="*/ 97 w 254"/>
                <a:gd name="T47" fmla="*/ 239 h 262"/>
                <a:gd name="T48" fmla="*/ 104 w 254"/>
                <a:gd name="T49" fmla="*/ 261 h 262"/>
                <a:gd name="T50" fmla="*/ 130 w 254"/>
                <a:gd name="T51" fmla="*/ 262 h 262"/>
                <a:gd name="T52" fmla="*/ 140 w 254"/>
                <a:gd name="T53" fmla="*/ 243 h 262"/>
                <a:gd name="T54" fmla="*/ 143 w 254"/>
                <a:gd name="T55" fmla="*/ 225 h 262"/>
                <a:gd name="T56" fmla="*/ 169 w 254"/>
                <a:gd name="T57" fmla="*/ 216 h 262"/>
                <a:gd name="T58" fmla="*/ 179 w 254"/>
                <a:gd name="T59" fmla="*/ 230 h 262"/>
                <a:gd name="T60" fmla="*/ 200 w 254"/>
                <a:gd name="T61" fmla="*/ 242 h 262"/>
                <a:gd name="T62" fmla="*/ 221 w 254"/>
                <a:gd name="T63" fmla="*/ 225 h 262"/>
                <a:gd name="T64" fmla="*/ 213 w 254"/>
                <a:gd name="T65" fmla="*/ 202 h 262"/>
                <a:gd name="T66" fmla="*/ 202 w 254"/>
                <a:gd name="T67" fmla="*/ 187 h 262"/>
                <a:gd name="T68" fmla="*/ 213 w 254"/>
                <a:gd name="T69" fmla="*/ 163 h 262"/>
                <a:gd name="T70" fmla="*/ 232 w 254"/>
                <a:gd name="T71" fmla="*/ 163 h 262"/>
                <a:gd name="T72" fmla="*/ 252 w 254"/>
                <a:gd name="T73" fmla="*/ 157 h 262"/>
                <a:gd name="T74" fmla="*/ 254 w 254"/>
                <a:gd name="T75" fmla="*/ 130 h 262"/>
                <a:gd name="T76" fmla="*/ 236 w 254"/>
                <a:gd name="T77" fmla="*/ 118 h 262"/>
                <a:gd name="T78" fmla="*/ 218 w 254"/>
                <a:gd name="T79" fmla="*/ 117 h 262"/>
                <a:gd name="T80" fmla="*/ 209 w 254"/>
                <a:gd name="T81" fmla="*/ 89 h 262"/>
                <a:gd name="T82" fmla="*/ 223 w 254"/>
                <a:gd name="T83" fmla="*/ 78 h 262"/>
                <a:gd name="T84" fmla="*/ 235 w 254"/>
                <a:gd name="T85" fmla="*/ 56 h 262"/>
                <a:gd name="T86" fmla="*/ 218 w 254"/>
                <a:gd name="T87" fmla="*/ 36 h 262"/>
                <a:gd name="T88" fmla="*/ 195 w 254"/>
                <a:gd name="T89" fmla="*/ 43 h 262"/>
                <a:gd name="T90" fmla="*/ 182 w 254"/>
                <a:gd name="T91" fmla="*/ 55 h 262"/>
                <a:gd name="T92" fmla="*/ 157 w 254"/>
                <a:gd name="T93" fmla="*/ 42 h 262"/>
                <a:gd name="T94" fmla="*/ 159 w 254"/>
                <a:gd name="T95" fmla="*/ 23 h 262"/>
                <a:gd name="T96" fmla="*/ 151 w 254"/>
                <a:gd name="T97" fmla="*/ 3 h 262"/>
                <a:gd name="T98" fmla="*/ 131 w 254"/>
                <a:gd name="T99" fmla="*/ 89 h 262"/>
                <a:gd name="T100" fmla="*/ 147 w 254"/>
                <a:gd name="T101" fmla="*/ 94 h 262"/>
                <a:gd name="T102" fmla="*/ 167 w 254"/>
                <a:gd name="T103" fmla="*/ 118 h 262"/>
                <a:gd name="T104" fmla="*/ 169 w 254"/>
                <a:gd name="T105" fmla="*/ 135 h 262"/>
                <a:gd name="T106" fmla="*/ 164 w 254"/>
                <a:gd name="T107" fmla="*/ 151 h 262"/>
                <a:gd name="T108" fmla="*/ 140 w 254"/>
                <a:gd name="T109" fmla="*/ 173 h 262"/>
                <a:gd name="T110" fmla="*/ 124 w 254"/>
                <a:gd name="T111" fmla="*/ 173 h 262"/>
                <a:gd name="T112" fmla="*/ 108 w 254"/>
                <a:gd name="T113" fmla="*/ 170 h 262"/>
                <a:gd name="T114" fmla="*/ 88 w 254"/>
                <a:gd name="T115" fmla="*/ 144 h 262"/>
                <a:gd name="T116" fmla="*/ 87 w 254"/>
                <a:gd name="T117" fmla="*/ 128 h 262"/>
                <a:gd name="T118" fmla="*/ 91 w 254"/>
                <a:gd name="T119" fmla="*/ 111 h 262"/>
                <a:gd name="T120" fmla="*/ 115 w 254"/>
                <a:gd name="T121" fmla="*/ 91 h 262"/>
                <a:gd name="T122" fmla="*/ 131 w 254"/>
                <a:gd name="T123" fmla="*/ 8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4" h="262" extrusionOk="0">
                  <a:moveTo>
                    <a:pt x="151" y="3"/>
                  </a:moveTo>
                  <a:lnTo>
                    <a:pt x="125" y="0"/>
                  </a:lnTo>
                  <a:lnTo>
                    <a:pt x="115" y="19"/>
                  </a:lnTo>
                  <a:lnTo>
                    <a:pt x="112" y="38"/>
                  </a:lnTo>
                  <a:lnTo>
                    <a:pt x="87" y="46"/>
                  </a:lnTo>
                  <a:lnTo>
                    <a:pt x="76" y="32"/>
                  </a:lnTo>
                  <a:lnTo>
                    <a:pt x="55" y="20"/>
                  </a:lnTo>
                  <a:lnTo>
                    <a:pt x="35" y="39"/>
                  </a:lnTo>
                  <a:lnTo>
                    <a:pt x="42" y="62"/>
                  </a:lnTo>
                  <a:lnTo>
                    <a:pt x="53" y="75"/>
                  </a:lnTo>
                  <a:lnTo>
                    <a:pt x="42" y="101"/>
                  </a:lnTo>
                  <a:lnTo>
                    <a:pt x="23" y="99"/>
                  </a:lnTo>
                  <a:lnTo>
                    <a:pt x="3" y="107"/>
                  </a:lnTo>
                  <a:lnTo>
                    <a:pt x="0" y="134"/>
                  </a:lnTo>
                  <a:lnTo>
                    <a:pt x="19" y="144"/>
                  </a:lnTo>
                  <a:lnTo>
                    <a:pt x="38" y="147"/>
                  </a:lnTo>
                  <a:lnTo>
                    <a:pt x="45" y="174"/>
                  </a:lnTo>
                  <a:lnTo>
                    <a:pt x="32" y="184"/>
                  </a:lnTo>
                  <a:lnTo>
                    <a:pt x="20" y="206"/>
                  </a:lnTo>
                  <a:lnTo>
                    <a:pt x="38" y="228"/>
                  </a:lnTo>
                  <a:lnTo>
                    <a:pt x="61" y="220"/>
                  </a:lnTo>
                  <a:lnTo>
                    <a:pt x="74" y="207"/>
                  </a:lnTo>
                  <a:lnTo>
                    <a:pt x="98" y="220"/>
                  </a:lnTo>
                  <a:lnTo>
                    <a:pt x="97" y="239"/>
                  </a:lnTo>
                  <a:lnTo>
                    <a:pt x="104" y="261"/>
                  </a:lnTo>
                  <a:lnTo>
                    <a:pt x="130" y="262"/>
                  </a:lnTo>
                  <a:lnTo>
                    <a:pt x="140" y="243"/>
                  </a:lnTo>
                  <a:lnTo>
                    <a:pt x="143" y="225"/>
                  </a:lnTo>
                  <a:lnTo>
                    <a:pt x="169" y="216"/>
                  </a:lnTo>
                  <a:lnTo>
                    <a:pt x="179" y="230"/>
                  </a:lnTo>
                  <a:lnTo>
                    <a:pt x="200" y="242"/>
                  </a:lnTo>
                  <a:lnTo>
                    <a:pt x="221" y="225"/>
                  </a:lnTo>
                  <a:lnTo>
                    <a:pt x="213" y="202"/>
                  </a:lnTo>
                  <a:lnTo>
                    <a:pt x="202" y="187"/>
                  </a:lnTo>
                  <a:lnTo>
                    <a:pt x="213" y="163"/>
                  </a:lnTo>
                  <a:lnTo>
                    <a:pt x="232" y="163"/>
                  </a:lnTo>
                  <a:lnTo>
                    <a:pt x="252" y="157"/>
                  </a:lnTo>
                  <a:lnTo>
                    <a:pt x="254" y="130"/>
                  </a:lnTo>
                  <a:lnTo>
                    <a:pt x="236" y="118"/>
                  </a:lnTo>
                  <a:lnTo>
                    <a:pt x="218" y="117"/>
                  </a:lnTo>
                  <a:lnTo>
                    <a:pt x="209" y="89"/>
                  </a:lnTo>
                  <a:lnTo>
                    <a:pt x="223" y="78"/>
                  </a:lnTo>
                  <a:lnTo>
                    <a:pt x="235" y="56"/>
                  </a:lnTo>
                  <a:lnTo>
                    <a:pt x="218" y="36"/>
                  </a:lnTo>
                  <a:lnTo>
                    <a:pt x="195" y="43"/>
                  </a:lnTo>
                  <a:lnTo>
                    <a:pt x="182" y="55"/>
                  </a:lnTo>
                  <a:lnTo>
                    <a:pt x="157" y="42"/>
                  </a:lnTo>
                  <a:lnTo>
                    <a:pt x="159" y="23"/>
                  </a:lnTo>
                  <a:lnTo>
                    <a:pt x="151" y="3"/>
                  </a:lnTo>
                  <a:close/>
                  <a:moveTo>
                    <a:pt x="131" y="89"/>
                  </a:moveTo>
                  <a:lnTo>
                    <a:pt x="147" y="94"/>
                  </a:lnTo>
                  <a:lnTo>
                    <a:pt x="167" y="118"/>
                  </a:lnTo>
                  <a:lnTo>
                    <a:pt x="169" y="135"/>
                  </a:lnTo>
                  <a:lnTo>
                    <a:pt x="164" y="151"/>
                  </a:lnTo>
                  <a:lnTo>
                    <a:pt x="140" y="173"/>
                  </a:lnTo>
                  <a:lnTo>
                    <a:pt x="124" y="173"/>
                  </a:lnTo>
                  <a:lnTo>
                    <a:pt x="108" y="170"/>
                  </a:lnTo>
                  <a:lnTo>
                    <a:pt x="88" y="144"/>
                  </a:lnTo>
                  <a:lnTo>
                    <a:pt x="87" y="128"/>
                  </a:lnTo>
                  <a:lnTo>
                    <a:pt x="91" y="111"/>
                  </a:lnTo>
                  <a:lnTo>
                    <a:pt x="115" y="91"/>
                  </a:lnTo>
                  <a:lnTo>
                    <a:pt x="131" y="89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1" name="Freeform 434"/>
            <p:cNvSpPr>
              <a:spLocks noEditPoints="1"/>
            </p:cNvSpPr>
            <p:nvPr/>
          </p:nvSpPr>
          <p:spPr bwMode="auto">
            <a:xfrm>
              <a:off x="5707063" y="3689351"/>
              <a:ext cx="123825" cy="122238"/>
            </a:xfrm>
            <a:custGeom>
              <a:avLst/>
              <a:gdLst>
                <a:gd name="T0" fmla="*/ 23 w 234"/>
                <a:gd name="T1" fmla="*/ 180 h 232"/>
                <a:gd name="T2" fmla="*/ 39 w 234"/>
                <a:gd name="T3" fmla="*/ 199 h 232"/>
                <a:gd name="T4" fmla="*/ 58 w 234"/>
                <a:gd name="T5" fmla="*/ 193 h 232"/>
                <a:gd name="T6" fmla="*/ 71 w 234"/>
                <a:gd name="T7" fmla="*/ 183 h 232"/>
                <a:gd name="T8" fmla="*/ 93 w 234"/>
                <a:gd name="T9" fmla="*/ 194 h 232"/>
                <a:gd name="T10" fmla="*/ 91 w 234"/>
                <a:gd name="T11" fmla="*/ 209 h 232"/>
                <a:gd name="T12" fmla="*/ 98 w 234"/>
                <a:gd name="T13" fmla="*/ 229 h 232"/>
                <a:gd name="T14" fmla="*/ 121 w 234"/>
                <a:gd name="T15" fmla="*/ 232 h 232"/>
                <a:gd name="T16" fmla="*/ 132 w 234"/>
                <a:gd name="T17" fmla="*/ 212 h 232"/>
                <a:gd name="T18" fmla="*/ 132 w 234"/>
                <a:gd name="T19" fmla="*/ 197 h 232"/>
                <a:gd name="T20" fmla="*/ 155 w 234"/>
                <a:gd name="T21" fmla="*/ 188 h 232"/>
                <a:gd name="T22" fmla="*/ 166 w 234"/>
                <a:gd name="T23" fmla="*/ 200 h 232"/>
                <a:gd name="T24" fmla="*/ 183 w 234"/>
                <a:gd name="T25" fmla="*/ 209 h 232"/>
                <a:gd name="T26" fmla="*/ 202 w 234"/>
                <a:gd name="T27" fmla="*/ 193 h 232"/>
                <a:gd name="T28" fmla="*/ 195 w 234"/>
                <a:gd name="T29" fmla="*/ 176 h 232"/>
                <a:gd name="T30" fmla="*/ 185 w 234"/>
                <a:gd name="T31" fmla="*/ 163 h 232"/>
                <a:gd name="T32" fmla="*/ 196 w 234"/>
                <a:gd name="T33" fmla="*/ 141 h 232"/>
                <a:gd name="T34" fmla="*/ 212 w 234"/>
                <a:gd name="T35" fmla="*/ 142 h 232"/>
                <a:gd name="T36" fmla="*/ 232 w 234"/>
                <a:gd name="T37" fmla="*/ 137 h 232"/>
                <a:gd name="T38" fmla="*/ 234 w 234"/>
                <a:gd name="T39" fmla="*/ 112 h 232"/>
                <a:gd name="T40" fmla="*/ 214 w 234"/>
                <a:gd name="T41" fmla="*/ 102 h 232"/>
                <a:gd name="T42" fmla="*/ 198 w 234"/>
                <a:gd name="T43" fmla="*/ 102 h 232"/>
                <a:gd name="T44" fmla="*/ 191 w 234"/>
                <a:gd name="T45" fmla="*/ 79 h 232"/>
                <a:gd name="T46" fmla="*/ 202 w 234"/>
                <a:gd name="T47" fmla="*/ 67 h 232"/>
                <a:gd name="T48" fmla="*/ 209 w 234"/>
                <a:gd name="T49" fmla="*/ 50 h 232"/>
                <a:gd name="T50" fmla="*/ 194 w 234"/>
                <a:gd name="T51" fmla="*/ 33 h 232"/>
                <a:gd name="T52" fmla="*/ 176 w 234"/>
                <a:gd name="T53" fmla="*/ 39 h 232"/>
                <a:gd name="T54" fmla="*/ 163 w 234"/>
                <a:gd name="T55" fmla="*/ 49 h 232"/>
                <a:gd name="T56" fmla="*/ 142 w 234"/>
                <a:gd name="T57" fmla="*/ 37 h 232"/>
                <a:gd name="T58" fmla="*/ 143 w 234"/>
                <a:gd name="T59" fmla="*/ 21 h 232"/>
                <a:gd name="T60" fmla="*/ 136 w 234"/>
                <a:gd name="T61" fmla="*/ 1 h 232"/>
                <a:gd name="T62" fmla="*/ 111 w 234"/>
                <a:gd name="T63" fmla="*/ 0 h 232"/>
                <a:gd name="T64" fmla="*/ 103 w 234"/>
                <a:gd name="T65" fmla="*/ 19 h 232"/>
                <a:gd name="T66" fmla="*/ 103 w 234"/>
                <a:gd name="T67" fmla="*/ 34 h 232"/>
                <a:gd name="T68" fmla="*/ 78 w 234"/>
                <a:gd name="T69" fmla="*/ 42 h 232"/>
                <a:gd name="T70" fmla="*/ 67 w 234"/>
                <a:gd name="T71" fmla="*/ 30 h 232"/>
                <a:gd name="T72" fmla="*/ 49 w 234"/>
                <a:gd name="T73" fmla="*/ 21 h 232"/>
                <a:gd name="T74" fmla="*/ 32 w 234"/>
                <a:gd name="T75" fmla="*/ 37 h 232"/>
                <a:gd name="T76" fmla="*/ 38 w 234"/>
                <a:gd name="T77" fmla="*/ 56 h 232"/>
                <a:gd name="T78" fmla="*/ 48 w 234"/>
                <a:gd name="T79" fmla="*/ 69 h 232"/>
                <a:gd name="T80" fmla="*/ 38 w 234"/>
                <a:gd name="T81" fmla="*/ 91 h 232"/>
                <a:gd name="T82" fmla="*/ 22 w 234"/>
                <a:gd name="T83" fmla="*/ 88 h 232"/>
                <a:gd name="T84" fmla="*/ 2 w 234"/>
                <a:gd name="T85" fmla="*/ 95 h 232"/>
                <a:gd name="T86" fmla="*/ 0 w 234"/>
                <a:gd name="T87" fmla="*/ 118 h 232"/>
                <a:gd name="T88" fmla="*/ 19 w 234"/>
                <a:gd name="T89" fmla="*/ 128 h 232"/>
                <a:gd name="T90" fmla="*/ 35 w 234"/>
                <a:gd name="T91" fmla="*/ 128 h 232"/>
                <a:gd name="T92" fmla="*/ 44 w 234"/>
                <a:gd name="T93" fmla="*/ 152 h 232"/>
                <a:gd name="T94" fmla="*/ 32 w 234"/>
                <a:gd name="T95" fmla="*/ 163 h 232"/>
                <a:gd name="T96" fmla="*/ 23 w 234"/>
                <a:gd name="T97" fmla="*/ 180 h 232"/>
                <a:gd name="T98" fmla="*/ 90 w 234"/>
                <a:gd name="T99" fmla="*/ 140 h 232"/>
                <a:gd name="T100" fmla="*/ 81 w 234"/>
                <a:gd name="T101" fmla="*/ 127 h 232"/>
                <a:gd name="T102" fmla="*/ 83 w 234"/>
                <a:gd name="T103" fmla="*/ 99 h 232"/>
                <a:gd name="T104" fmla="*/ 93 w 234"/>
                <a:gd name="T105" fmla="*/ 88 h 232"/>
                <a:gd name="T106" fmla="*/ 104 w 234"/>
                <a:gd name="T107" fmla="*/ 80 h 232"/>
                <a:gd name="T108" fmla="*/ 133 w 234"/>
                <a:gd name="T109" fmla="*/ 82 h 232"/>
                <a:gd name="T110" fmla="*/ 145 w 234"/>
                <a:gd name="T111" fmla="*/ 92 h 232"/>
                <a:gd name="T112" fmla="*/ 153 w 234"/>
                <a:gd name="T113" fmla="*/ 103 h 232"/>
                <a:gd name="T114" fmla="*/ 150 w 234"/>
                <a:gd name="T115" fmla="*/ 132 h 232"/>
                <a:gd name="T116" fmla="*/ 142 w 234"/>
                <a:gd name="T117" fmla="*/ 142 h 232"/>
                <a:gd name="T118" fmla="*/ 129 w 234"/>
                <a:gd name="T119" fmla="*/ 151 h 232"/>
                <a:gd name="T120" fmla="*/ 101 w 234"/>
                <a:gd name="T121" fmla="*/ 150 h 232"/>
                <a:gd name="T122" fmla="*/ 90 w 234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" h="232" extrusionOk="0">
                  <a:moveTo>
                    <a:pt x="23" y="180"/>
                  </a:moveTo>
                  <a:lnTo>
                    <a:pt x="39" y="199"/>
                  </a:lnTo>
                  <a:lnTo>
                    <a:pt x="58" y="193"/>
                  </a:lnTo>
                  <a:lnTo>
                    <a:pt x="71" y="183"/>
                  </a:lnTo>
                  <a:lnTo>
                    <a:pt x="93" y="194"/>
                  </a:lnTo>
                  <a:lnTo>
                    <a:pt x="91" y="209"/>
                  </a:lnTo>
                  <a:lnTo>
                    <a:pt x="98" y="229"/>
                  </a:lnTo>
                  <a:lnTo>
                    <a:pt x="121" y="232"/>
                  </a:lnTo>
                  <a:lnTo>
                    <a:pt x="132" y="212"/>
                  </a:lnTo>
                  <a:lnTo>
                    <a:pt x="132" y="197"/>
                  </a:lnTo>
                  <a:lnTo>
                    <a:pt x="155" y="188"/>
                  </a:lnTo>
                  <a:lnTo>
                    <a:pt x="166" y="200"/>
                  </a:lnTo>
                  <a:lnTo>
                    <a:pt x="183" y="209"/>
                  </a:lnTo>
                  <a:lnTo>
                    <a:pt x="202" y="193"/>
                  </a:lnTo>
                  <a:lnTo>
                    <a:pt x="195" y="176"/>
                  </a:lnTo>
                  <a:lnTo>
                    <a:pt x="185" y="163"/>
                  </a:lnTo>
                  <a:lnTo>
                    <a:pt x="196" y="141"/>
                  </a:lnTo>
                  <a:lnTo>
                    <a:pt x="212" y="142"/>
                  </a:lnTo>
                  <a:lnTo>
                    <a:pt x="232" y="137"/>
                  </a:lnTo>
                  <a:lnTo>
                    <a:pt x="234" y="112"/>
                  </a:lnTo>
                  <a:lnTo>
                    <a:pt x="214" y="102"/>
                  </a:lnTo>
                  <a:lnTo>
                    <a:pt x="198" y="102"/>
                  </a:lnTo>
                  <a:lnTo>
                    <a:pt x="191" y="79"/>
                  </a:lnTo>
                  <a:lnTo>
                    <a:pt x="202" y="67"/>
                  </a:lnTo>
                  <a:lnTo>
                    <a:pt x="209" y="50"/>
                  </a:lnTo>
                  <a:lnTo>
                    <a:pt x="194" y="33"/>
                  </a:lnTo>
                  <a:lnTo>
                    <a:pt x="176" y="39"/>
                  </a:lnTo>
                  <a:lnTo>
                    <a:pt x="163" y="49"/>
                  </a:lnTo>
                  <a:lnTo>
                    <a:pt x="142" y="37"/>
                  </a:lnTo>
                  <a:lnTo>
                    <a:pt x="143" y="21"/>
                  </a:lnTo>
                  <a:lnTo>
                    <a:pt x="136" y="1"/>
                  </a:lnTo>
                  <a:lnTo>
                    <a:pt x="111" y="0"/>
                  </a:lnTo>
                  <a:lnTo>
                    <a:pt x="103" y="19"/>
                  </a:lnTo>
                  <a:lnTo>
                    <a:pt x="103" y="34"/>
                  </a:lnTo>
                  <a:lnTo>
                    <a:pt x="78" y="42"/>
                  </a:lnTo>
                  <a:lnTo>
                    <a:pt x="67" y="30"/>
                  </a:lnTo>
                  <a:lnTo>
                    <a:pt x="49" y="21"/>
                  </a:lnTo>
                  <a:lnTo>
                    <a:pt x="32" y="37"/>
                  </a:lnTo>
                  <a:lnTo>
                    <a:pt x="38" y="56"/>
                  </a:lnTo>
                  <a:lnTo>
                    <a:pt x="48" y="69"/>
                  </a:lnTo>
                  <a:lnTo>
                    <a:pt x="38" y="91"/>
                  </a:lnTo>
                  <a:lnTo>
                    <a:pt x="22" y="88"/>
                  </a:lnTo>
                  <a:lnTo>
                    <a:pt x="2" y="95"/>
                  </a:lnTo>
                  <a:lnTo>
                    <a:pt x="0" y="118"/>
                  </a:lnTo>
                  <a:lnTo>
                    <a:pt x="19" y="128"/>
                  </a:lnTo>
                  <a:lnTo>
                    <a:pt x="35" y="128"/>
                  </a:lnTo>
                  <a:lnTo>
                    <a:pt x="44" y="152"/>
                  </a:lnTo>
                  <a:lnTo>
                    <a:pt x="32" y="163"/>
                  </a:lnTo>
                  <a:lnTo>
                    <a:pt x="23" y="180"/>
                  </a:lnTo>
                  <a:close/>
                  <a:moveTo>
                    <a:pt x="90" y="140"/>
                  </a:moveTo>
                  <a:lnTo>
                    <a:pt x="81" y="127"/>
                  </a:lnTo>
                  <a:lnTo>
                    <a:pt x="83" y="99"/>
                  </a:lnTo>
                  <a:lnTo>
                    <a:pt x="93" y="88"/>
                  </a:lnTo>
                  <a:lnTo>
                    <a:pt x="104" y="80"/>
                  </a:lnTo>
                  <a:lnTo>
                    <a:pt x="133" y="82"/>
                  </a:lnTo>
                  <a:lnTo>
                    <a:pt x="145" y="92"/>
                  </a:lnTo>
                  <a:lnTo>
                    <a:pt x="153" y="103"/>
                  </a:lnTo>
                  <a:lnTo>
                    <a:pt x="150" y="132"/>
                  </a:lnTo>
                  <a:lnTo>
                    <a:pt x="142" y="142"/>
                  </a:lnTo>
                  <a:lnTo>
                    <a:pt x="129" y="151"/>
                  </a:lnTo>
                  <a:lnTo>
                    <a:pt x="101" y="150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2" name="Freeform 435"/>
            <p:cNvSpPr>
              <a:spLocks noEditPoints="1"/>
            </p:cNvSpPr>
            <p:nvPr/>
          </p:nvSpPr>
          <p:spPr bwMode="auto">
            <a:xfrm>
              <a:off x="5657851" y="3586163"/>
              <a:ext cx="130175" cy="128587"/>
            </a:xfrm>
            <a:custGeom>
              <a:avLst/>
              <a:gdLst>
                <a:gd name="T0" fmla="*/ 12 w 244"/>
                <a:gd name="T1" fmla="*/ 171 h 243"/>
                <a:gd name="T2" fmla="*/ 25 w 244"/>
                <a:gd name="T3" fmla="*/ 193 h 243"/>
                <a:gd name="T4" fmla="*/ 45 w 244"/>
                <a:gd name="T5" fmla="*/ 190 h 243"/>
                <a:gd name="T6" fmla="*/ 61 w 244"/>
                <a:gd name="T7" fmla="*/ 183 h 243"/>
                <a:gd name="T8" fmla="*/ 81 w 244"/>
                <a:gd name="T9" fmla="*/ 199 h 243"/>
                <a:gd name="T10" fmla="*/ 75 w 244"/>
                <a:gd name="T11" fmla="*/ 215 h 243"/>
                <a:gd name="T12" fmla="*/ 78 w 244"/>
                <a:gd name="T13" fmla="*/ 238 h 243"/>
                <a:gd name="T14" fmla="*/ 103 w 244"/>
                <a:gd name="T15" fmla="*/ 243 h 243"/>
                <a:gd name="T16" fmla="*/ 117 w 244"/>
                <a:gd name="T17" fmla="*/ 226 h 243"/>
                <a:gd name="T18" fmla="*/ 120 w 244"/>
                <a:gd name="T19" fmla="*/ 209 h 243"/>
                <a:gd name="T20" fmla="*/ 146 w 244"/>
                <a:gd name="T21" fmla="*/ 206 h 243"/>
                <a:gd name="T22" fmla="*/ 156 w 244"/>
                <a:gd name="T23" fmla="*/ 220 h 243"/>
                <a:gd name="T24" fmla="*/ 172 w 244"/>
                <a:gd name="T25" fmla="*/ 232 h 243"/>
                <a:gd name="T26" fmla="*/ 193 w 244"/>
                <a:gd name="T27" fmla="*/ 220 h 243"/>
                <a:gd name="T28" fmla="*/ 192 w 244"/>
                <a:gd name="T29" fmla="*/ 200 h 243"/>
                <a:gd name="T30" fmla="*/ 183 w 244"/>
                <a:gd name="T31" fmla="*/ 184 h 243"/>
                <a:gd name="T32" fmla="*/ 199 w 244"/>
                <a:gd name="T33" fmla="*/ 164 h 243"/>
                <a:gd name="T34" fmla="*/ 215 w 244"/>
                <a:gd name="T35" fmla="*/ 168 h 243"/>
                <a:gd name="T36" fmla="*/ 238 w 244"/>
                <a:gd name="T37" fmla="*/ 166 h 243"/>
                <a:gd name="T38" fmla="*/ 244 w 244"/>
                <a:gd name="T39" fmla="*/ 141 h 243"/>
                <a:gd name="T40" fmla="*/ 226 w 244"/>
                <a:gd name="T41" fmla="*/ 128 h 243"/>
                <a:gd name="T42" fmla="*/ 211 w 244"/>
                <a:gd name="T43" fmla="*/ 124 h 243"/>
                <a:gd name="T44" fmla="*/ 206 w 244"/>
                <a:gd name="T45" fmla="*/ 98 h 243"/>
                <a:gd name="T46" fmla="*/ 221 w 244"/>
                <a:gd name="T47" fmla="*/ 89 h 243"/>
                <a:gd name="T48" fmla="*/ 234 w 244"/>
                <a:gd name="T49" fmla="*/ 72 h 243"/>
                <a:gd name="T50" fmla="*/ 221 w 244"/>
                <a:gd name="T51" fmla="*/ 50 h 243"/>
                <a:gd name="T52" fmla="*/ 201 w 244"/>
                <a:gd name="T53" fmla="*/ 53 h 243"/>
                <a:gd name="T54" fmla="*/ 185 w 244"/>
                <a:gd name="T55" fmla="*/ 62 h 243"/>
                <a:gd name="T56" fmla="*/ 164 w 244"/>
                <a:gd name="T57" fmla="*/ 45 h 243"/>
                <a:gd name="T58" fmla="*/ 170 w 244"/>
                <a:gd name="T59" fmla="*/ 29 h 243"/>
                <a:gd name="T60" fmla="*/ 166 w 244"/>
                <a:gd name="T61" fmla="*/ 7 h 243"/>
                <a:gd name="T62" fmla="*/ 141 w 244"/>
                <a:gd name="T63" fmla="*/ 0 h 243"/>
                <a:gd name="T64" fmla="*/ 128 w 244"/>
                <a:gd name="T65" fmla="*/ 19 h 243"/>
                <a:gd name="T66" fmla="*/ 124 w 244"/>
                <a:gd name="T67" fmla="*/ 35 h 243"/>
                <a:gd name="T68" fmla="*/ 98 w 244"/>
                <a:gd name="T69" fmla="*/ 37 h 243"/>
                <a:gd name="T70" fmla="*/ 90 w 244"/>
                <a:gd name="T71" fmla="*/ 23 h 243"/>
                <a:gd name="T72" fmla="*/ 74 w 244"/>
                <a:gd name="T73" fmla="*/ 11 h 243"/>
                <a:gd name="T74" fmla="*/ 52 w 244"/>
                <a:gd name="T75" fmla="*/ 24 h 243"/>
                <a:gd name="T76" fmla="*/ 54 w 244"/>
                <a:gd name="T77" fmla="*/ 45 h 243"/>
                <a:gd name="T78" fmla="*/ 62 w 244"/>
                <a:gd name="T79" fmla="*/ 59 h 243"/>
                <a:gd name="T80" fmla="*/ 46 w 244"/>
                <a:gd name="T81" fmla="*/ 81 h 243"/>
                <a:gd name="T82" fmla="*/ 30 w 244"/>
                <a:gd name="T83" fmla="*/ 75 h 243"/>
                <a:gd name="T84" fmla="*/ 7 w 244"/>
                <a:gd name="T85" fmla="*/ 78 h 243"/>
                <a:gd name="T86" fmla="*/ 0 w 244"/>
                <a:gd name="T87" fmla="*/ 102 h 243"/>
                <a:gd name="T88" fmla="*/ 19 w 244"/>
                <a:gd name="T89" fmla="*/ 117 h 243"/>
                <a:gd name="T90" fmla="*/ 35 w 244"/>
                <a:gd name="T91" fmla="*/ 119 h 243"/>
                <a:gd name="T92" fmla="*/ 39 w 244"/>
                <a:gd name="T93" fmla="*/ 145 h 243"/>
                <a:gd name="T94" fmla="*/ 23 w 244"/>
                <a:gd name="T95" fmla="*/ 155 h 243"/>
                <a:gd name="T96" fmla="*/ 12 w 244"/>
                <a:gd name="T97" fmla="*/ 171 h 243"/>
                <a:gd name="T98" fmla="*/ 90 w 244"/>
                <a:gd name="T99" fmla="*/ 141 h 243"/>
                <a:gd name="T100" fmla="*/ 84 w 244"/>
                <a:gd name="T101" fmla="*/ 127 h 243"/>
                <a:gd name="T102" fmla="*/ 91 w 244"/>
                <a:gd name="T103" fmla="*/ 98 h 243"/>
                <a:gd name="T104" fmla="*/ 103 w 244"/>
                <a:gd name="T105" fmla="*/ 88 h 243"/>
                <a:gd name="T106" fmla="*/ 118 w 244"/>
                <a:gd name="T107" fmla="*/ 82 h 243"/>
                <a:gd name="T108" fmla="*/ 147 w 244"/>
                <a:gd name="T109" fmla="*/ 91 h 243"/>
                <a:gd name="T110" fmla="*/ 156 w 244"/>
                <a:gd name="T111" fmla="*/ 102 h 243"/>
                <a:gd name="T112" fmla="*/ 162 w 244"/>
                <a:gd name="T113" fmla="*/ 117 h 243"/>
                <a:gd name="T114" fmla="*/ 154 w 244"/>
                <a:gd name="T115" fmla="*/ 145 h 243"/>
                <a:gd name="T116" fmla="*/ 141 w 244"/>
                <a:gd name="T117" fmla="*/ 155 h 243"/>
                <a:gd name="T118" fmla="*/ 127 w 244"/>
                <a:gd name="T119" fmla="*/ 161 h 243"/>
                <a:gd name="T120" fmla="*/ 98 w 244"/>
                <a:gd name="T121" fmla="*/ 154 h 243"/>
                <a:gd name="T122" fmla="*/ 90 w 244"/>
                <a:gd name="T123" fmla="*/ 1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3" extrusionOk="0">
                  <a:moveTo>
                    <a:pt x="12" y="171"/>
                  </a:moveTo>
                  <a:lnTo>
                    <a:pt x="25" y="193"/>
                  </a:lnTo>
                  <a:lnTo>
                    <a:pt x="45" y="190"/>
                  </a:lnTo>
                  <a:lnTo>
                    <a:pt x="61" y="183"/>
                  </a:lnTo>
                  <a:lnTo>
                    <a:pt x="81" y="199"/>
                  </a:lnTo>
                  <a:lnTo>
                    <a:pt x="75" y="215"/>
                  </a:lnTo>
                  <a:lnTo>
                    <a:pt x="78" y="238"/>
                  </a:lnTo>
                  <a:lnTo>
                    <a:pt x="103" y="243"/>
                  </a:lnTo>
                  <a:lnTo>
                    <a:pt x="117" y="226"/>
                  </a:lnTo>
                  <a:lnTo>
                    <a:pt x="120" y="209"/>
                  </a:lnTo>
                  <a:lnTo>
                    <a:pt x="146" y="206"/>
                  </a:lnTo>
                  <a:lnTo>
                    <a:pt x="156" y="220"/>
                  </a:lnTo>
                  <a:lnTo>
                    <a:pt x="172" y="232"/>
                  </a:lnTo>
                  <a:lnTo>
                    <a:pt x="193" y="220"/>
                  </a:lnTo>
                  <a:lnTo>
                    <a:pt x="192" y="200"/>
                  </a:lnTo>
                  <a:lnTo>
                    <a:pt x="183" y="184"/>
                  </a:lnTo>
                  <a:lnTo>
                    <a:pt x="199" y="164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1"/>
                  </a:lnTo>
                  <a:lnTo>
                    <a:pt x="226" y="128"/>
                  </a:lnTo>
                  <a:lnTo>
                    <a:pt x="211" y="124"/>
                  </a:lnTo>
                  <a:lnTo>
                    <a:pt x="206" y="98"/>
                  </a:lnTo>
                  <a:lnTo>
                    <a:pt x="221" y="89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3"/>
                  </a:lnTo>
                  <a:lnTo>
                    <a:pt x="185" y="62"/>
                  </a:lnTo>
                  <a:lnTo>
                    <a:pt x="164" y="45"/>
                  </a:lnTo>
                  <a:lnTo>
                    <a:pt x="170" y="29"/>
                  </a:lnTo>
                  <a:lnTo>
                    <a:pt x="166" y="7"/>
                  </a:lnTo>
                  <a:lnTo>
                    <a:pt x="141" y="0"/>
                  </a:lnTo>
                  <a:lnTo>
                    <a:pt x="128" y="19"/>
                  </a:lnTo>
                  <a:lnTo>
                    <a:pt x="124" y="35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1"/>
                  </a:lnTo>
                  <a:lnTo>
                    <a:pt x="52" y="24"/>
                  </a:lnTo>
                  <a:lnTo>
                    <a:pt x="54" y="45"/>
                  </a:lnTo>
                  <a:lnTo>
                    <a:pt x="62" y="59"/>
                  </a:lnTo>
                  <a:lnTo>
                    <a:pt x="46" y="81"/>
                  </a:lnTo>
                  <a:lnTo>
                    <a:pt x="30" y="75"/>
                  </a:lnTo>
                  <a:lnTo>
                    <a:pt x="7" y="78"/>
                  </a:lnTo>
                  <a:lnTo>
                    <a:pt x="0" y="102"/>
                  </a:lnTo>
                  <a:lnTo>
                    <a:pt x="19" y="117"/>
                  </a:lnTo>
                  <a:lnTo>
                    <a:pt x="35" y="119"/>
                  </a:lnTo>
                  <a:lnTo>
                    <a:pt x="39" y="145"/>
                  </a:lnTo>
                  <a:lnTo>
                    <a:pt x="23" y="155"/>
                  </a:lnTo>
                  <a:lnTo>
                    <a:pt x="12" y="171"/>
                  </a:lnTo>
                  <a:close/>
                  <a:moveTo>
                    <a:pt x="90" y="141"/>
                  </a:moveTo>
                  <a:lnTo>
                    <a:pt x="84" y="127"/>
                  </a:lnTo>
                  <a:lnTo>
                    <a:pt x="91" y="98"/>
                  </a:lnTo>
                  <a:lnTo>
                    <a:pt x="103" y="88"/>
                  </a:lnTo>
                  <a:lnTo>
                    <a:pt x="118" y="82"/>
                  </a:lnTo>
                  <a:lnTo>
                    <a:pt x="147" y="91"/>
                  </a:lnTo>
                  <a:lnTo>
                    <a:pt x="156" y="102"/>
                  </a:lnTo>
                  <a:lnTo>
                    <a:pt x="162" y="117"/>
                  </a:lnTo>
                  <a:lnTo>
                    <a:pt x="154" y="145"/>
                  </a:lnTo>
                  <a:lnTo>
                    <a:pt x="141" y="155"/>
                  </a:lnTo>
                  <a:lnTo>
                    <a:pt x="127" y="161"/>
                  </a:lnTo>
                  <a:lnTo>
                    <a:pt x="98" y="154"/>
                  </a:lnTo>
                  <a:lnTo>
                    <a:pt x="90" y="14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3" name="Freeform 436"/>
            <p:cNvSpPr>
              <a:spLocks noEditPoints="1"/>
            </p:cNvSpPr>
            <p:nvPr/>
          </p:nvSpPr>
          <p:spPr bwMode="auto">
            <a:xfrm>
              <a:off x="5768976" y="3563938"/>
              <a:ext cx="138113" cy="139700"/>
            </a:xfrm>
            <a:custGeom>
              <a:avLst/>
              <a:gdLst>
                <a:gd name="T0" fmla="*/ 41 w 261"/>
                <a:gd name="T1" fmla="*/ 229 h 265"/>
                <a:gd name="T2" fmla="*/ 62 w 261"/>
                <a:gd name="T3" fmla="*/ 245 h 265"/>
                <a:gd name="T4" fmla="*/ 81 w 261"/>
                <a:gd name="T5" fmla="*/ 233 h 265"/>
                <a:gd name="T6" fmla="*/ 92 w 261"/>
                <a:gd name="T7" fmla="*/ 219 h 265"/>
                <a:gd name="T8" fmla="*/ 120 w 261"/>
                <a:gd name="T9" fmla="*/ 226 h 265"/>
                <a:gd name="T10" fmla="*/ 120 w 261"/>
                <a:gd name="T11" fmla="*/ 245 h 265"/>
                <a:gd name="T12" fmla="*/ 131 w 261"/>
                <a:gd name="T13" fmla="*/ 265 h 265"/>
                <a:gd name="T14" fmla="*/ 159 w 261"/>
                <a:gd name="T15" fmla="*/ 261 h 265"/>
                <a:gd name="T16" fmla="*/ 166 w 261"/>
                <a:gd name="T17" fmla="*/ 238 h 265"/>
                <a:gd name="T18" fmla="*/ 163 w 261"/>
                <a:gd name="T19" fmla="*/ 221 h 265"/>
                <a:gd name="T20" fmla="*/ 186 w 261"/>
                <a:gd name="T21" fmla="*/ 206 h 265"/>
                <a:gd name="T22" fmla="*/ 202 w 261"/>
                <a:gd name="T23" fmla="*/ 216 h 265"/>
                <a:gd name="T24" fmla="*/ 222 w 261"/>
                <a:gd name="T25" fmla="*/ 221 h 265"/>
                <a:gd name="T26" fmla="*/ 238 w 261"/>
                <a:gd name="T27" fmla="*/ 199 h 265"/>
                <a:gd name="T28" fmla="*/ 228 w 261"/>
                <a:gd name="T29" fmla="*/ 180 h 265"/>
                <a:gd name="T30" fmla="*/ 215 w 261"/>
                <a:gd name="T31" fmla="*/ 169 h 265"/>
                <a:gd name="T32" fmla="*/ 222 w 261"/>
                <a:gd name="T33" fmla="*/ 141 h 265"/>
                <a:gd name="T34" fmla="*/ 239 w 261"/>
                <a:gd name="T35" fmla="*/ 140 h 265"/>
                <a:gd name="T36" fmla="*/ 261 w 261"/>
                <a:gd name="T37" fmla="*/ 127 h 265"/>
                <a:gd name="T38" fmla="*/ 258 w 261"/>
                <a:gd name="T39" fmla="*/ 100 h 265"/>
                <a:gd name="T40" fmla="*/ 235 w 261"/>
                <a:gd name="T41" fmla="*/ 94 h 265"/>
                <a:gd name="T42" fmla="*/ 218 w 261"/>
                <a:gd name="T43" fmla="*/ 98 h 265"/>
                <a:gd name="T44" fmla="*/ 203 w 261"/>
                <a:gd name="T45" fmla="*/ 74 h 265"/>
                <a:gd name="T46" fmla="*/ 215 w 261"/>
                <a:gd name="T47" fmla="*/ 58 h 265"/>
                <a:gd name="T48" fmla="*/ 221 w 261"/>
                <a:gd name="T49" fmla="*/ 38 h 265"/>
                <a:gd name="T50" fmla="*/ 199 w 261"/>
                <a:gd name="T51" fmla="*/ 20 h 265"/>
                <a:gd name="T52" fmla="*/ 180 w 261"/>
                <a:gd name="T53" fmla="*/ 32 h 265"/>
                <a:gd name="T54" fmla="*/ 169 w 261"/>
                <a:gd name="T55" fmla="*/ 46 h 265"/>
                <a:gd name="T56" fmla="*/ 141 w 261"/>
                <a:gd name="T57" fmla="*/ 39 h 265"/>
                <a:gd name="T58" fmla="*/ 140 w 261"/>
                <a:gd name="T59" fmla="*/ 22 h 265"/>
                <a:gd name="T60" fmla="*/ 128 w 261"/>
                <a:gd name="T61" fmla="*/ 0 h 265"/>
                <a:gd name="T62" fmla="*/ 103 w 261"/>
                <a:gd name="T63" fmla="*/ 5 h 265"/>
                <a:gd name="T64" fmla="*/ 95 w 261"/>
                <a:gd name="T65" fmla="*/ 28 h 265"/>
                <a:gd name="T66" fmla="*/ 98 w 261"/>
                <a:gd name="T67" fmla="*/ 46 h 265"/>
                <a:gd name="T68" fmla="*/ 75 w 261"/>
                <a:gd name="T69" fmla="*/ 61 h 265"/>
                <a:gd name="T70" fmla="*/ 59 w 261"/>
                <a:gd name="T71" fmla="*/ 51 h 265"/>
                <a:gd name="T72" fmla="*/ 39 w 261"/>
                <a:gd name="T73" fmla="*/ 45 h 265"/>
                <a:gd name="T74" fmla="*/ 22 w 261"/>
                <a:gd name="T75" fmla="*/ 66 h 265"/>
                <a:gd name="T76" fmla="*/ 32 w 261"/>
                <a:gd name="T77" fmla="*/ 85 h 265"/>
                <a:gd name="T78" fmla="*/ 46 w 261"/>
                <a:gd name="T79" fmla="*/ 97 h 265"/>
                <a:gd name="T80" fmla="*/ 39 w 261"/>
                <a:gd name="T81" fmla="*/ 124 h 265"/>
                <a:gd name="T82" fmla="*/ 20 w 261"/>
                <a:gd name="T83" fmla="*/ 125 h 265"/>
                <a:gd name="T84" fmla="*/ 0 w 261"/>
                <a:gd name="T85" fmla="*/ 138 h 265"/>
                <a:gd name="T86" fmla="*/ 3 w 261"/>
                <a:gd name="T87" fmla="*/ 166 h 265"/>
                <a:gd name="T88" fmla="*/ 26 w 261"/>
                <a:gd name="T89" fmla="*/ 172 h 265"/>
                <a:gd name="T90" fmla="*/ 43 w 261"/>
                <a:gd name="T91" fmla="*/ 169 h 265"/>
                <a:gd name="T92" fmla="*/ 58 w 261"/>
                <a:gd name="T93" fmla="*/ 192 h 265"/>
                <a:gd name="T94" fmla="*/ 46 w 261"/>
                <a:gd name="T95" fmla="*/ 208 h 265"/>
                <a:gd name="T96" fmla="*/ 41 w 261"/>
                <a:gd name="T97" fmla="*/ 229 h 265"/>
                <a:gd name="T98" fmla="*/ 105 w 261"/>
                <a:gd name="T99" fmla="*/ 166 h 265"/>
                <a:gd name="T100" fmla="*/ 94 w 261"/>
                <a:gd name="T101" fmla="*/ 154 h 265"/>
                <a:gd name="T102" fmla="*/ 90 w 261"/>
                <a:gd name="T103" fmla="*/ 123 h 265"/>
                <a:gd name="T104" fmla="*/ 98 w 261"/>
                <a:gd name="T105" fmla="*/ 108 h 265"/>
                <a:gd name="T106" fmla="*/ 110 w 261"/>
                <a:gd name="T107" fmla="*/ 97 h 265"/>
                <a:gd name="T108" fmla="*/ 141 w 261"/>
                <a:gd name="T109" fmla="*/ 91 h 265"/>
                <a:gd name="T110" fmla="*/ 156 w 261"/>
                <a:gd name="T111" fmla="*/ 100 h 265"/>
                <a:gd name="T112" fmla="*/ 167 w 261"/>
                <a:gd name="T113" fmla="*/ 111 h 265"/>
                <a:gd name="T114" fmla="*/ 172 w 261"/>
                <a:gd name="T115" fmla="*/ 143 h 265"/>
                <a:gd name="T116" fmla="*/ 163 w 261"/>
                <a:gd name="T117" fmla="*/ 157 h 265"/>
                <a:gd name="T118" fmla="*/ 150 w 261"/>
                <a:gd name="T119" fmla="*/ 170 h 265"/>
                <a:gd name="T120" fmla="*/ 120 w 261"/>
                <a:gd name="T121" fmla="*/ 174 h 265"/>
                <a:gd name="T122" fmla="*/ 105 w 261"/>
                <a:gd name="T123" fmla="*/ 16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5" extrusionOk="0">
                  <a:moveTo>
                    <a:pt x="41" y="229"/>
                  </a:moveTo>
                  <a:lnTo>
                    <a:pt x="62" y="245"/>
                  </a:lnTo>
                  <a:lnTo>
                    <a:pt x="81" y="233"/>
                  </a:lnTo>
                  <a:lnTo>
                    <a:pt x="92" y="219"/>
                  </a:lnTo>
                  <a:lnTo>
                    <a:pt x="120" y="226"/>
                  </a:lnTo>
                  <a:lnTo>
                    <a:pt x="120" y="245"/>
                  </a:lnTo>
                  <a:lnTo>
                    <a:pt x="131" y="265"/>
                  </a:lnTo>
                  <a:lnTo>
                    <a:pt x="159" y="261"/>
                  </a:lnTo>
                  <a:lnTo>
                    <a:pt x="166" y="238"/>
                  </a:lnTo>
                  <a:lnTo>
                    <a:pt x="163" y="221"/>
                  </a:lnTo>
                  <a:lnTo>
                    <a:pt x="186" y="206"/>
                  </a:lnTo>
                  <a:lnTo>
                    <a:pt x="202" y="216"/>
                  </a:lnTo>
                  <a:lnTo>
                    <a:pt x="222" y="221"/>
                  </a:lnTo>
                  <a:lnTo>
                    <a:pt x="238" y="199"/>
                  </a:lnTo>
                  <a:lnTo>
                    <a:pt x="228" y="180"/>
                  </a:lnTo>
                  <a:lnTo>
                    <a:pt x="215" y="169"/>
                  </a:lnTo>
                  <a:lnTo>
                    <a:pt x="222" y="141"/>
                  </a:lnTo>
                  <a:lnTo>
                    <a:pt x="239" y="140"/>
                  </a:lnTo>
                  <a:lnTo>
                    <a:pt x="261" y="127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8"/>
                  </a:lnTo>
                  <a:lnTo>
                    <a:pt x="203" y="74"/>
                  </a:lnTo>
                  <a:lnTo>
                    <a:pt x="215" y="58"/>
                  </a:lnTo>
                  <a:lnTo>
                    <a:pt x="221" y="38"/>
                  </a:lnTo>
                  <a:lnTo>
                    <a:pt x="199" y="20"/>
                  </a:lnTo>
                  <a:lnTo>
                    <a:pt x="180" y="32"/>
                  </a:lnTo>
                  <a:lnTo>
                    <a:pt x="169" y="46"/>
                  </a:lnTo>
                  <a:lnTo>
                    <a:pt x="141" y="39"/>
                  </a:lnTo>
                  <a:lnTo>
                    <a:pt x="140" y="22"/>
                  </a:lnTo>
                  <a:lnTo>
                    <a:pt x="128" y="0"/>
                  </a:lnTo>
                  <a:lnTo>
                    <a:pt x="103" y="5"/>
                  </a:lnTo>
                  <a:lnTo>
                    <a:pt x="95" y="28"/>
                  </a:lnTo>
                  <a:lnTo>
                    <a:pt x="98" y="46"/>
                  </a:lnTo>
                  <a:lnTo>
                    <a:pt x="75" y="61"/>
                  </a:lnTo>
                  <a:lnTo>
                    <a:pt x="59" y="51"/>
                  </a:lnTo>
                  <a:lnTo>
                    <a:pt x="39" y="45"/>
                  </a:lnTo>
                  <a:lnTo>
                    <a:pt x="22" y="66"/>
                  </a:lnTo>
                  <a:lnTo>
                    <a:pt x="32" y="85"/>
                  </a:lnTo>
                  <a:lnTo>
                    <a:pt x="46" y="97"/>
                  </a:lnTo>
                  <a:lnTo>
                    <a:pt x="39" y="124"/>
                  </a:lnTo>
                  <a:lnTo>
                    <a:pt x="20" y="125"/>
                  </a:lnTo>
                  <a:lnTo>
                    <a:pt x="0" y="138"/>
                  </a:lnTo>
                  <a:lnTo>
                    <a:pt x="3" y="166"/>
                  </a:lnTo>
                  <a:lnTo>
                    <a:pt x="26" y="172"/>
                  </a:lnTo>
                  <a:lnTo>
                    <a:pt x="43" y="169"/>
                  </a:lnTo>
                  <a:lnTo>
                    <a:pt x="58" y="192"/>
                  </a:lnTo>
                  <a:lnTo>
                    <a:pt x="46" y="208"/>
                  </a:lnTo>
                  <a:lnTo>
                    <a:pt x="41" y="229"/>
                  </a:lnTo>
                  <a:close/>
                  <a:moveTo>
                    <a:pt x="105" y="166"/>
                  </a:moveTo>
                  <a:lnTo>
                    <a:pt x="94" y="154"/>
                  </a:lnTo>
                  <a:lnTo>
                    <a:pt x="90" y="123"/>
                  </a:lnTo>
                  <a:lnTo>
                    <a:pt x="98" y="108"/>
                  </a:lnTo>
                  <a:lnTo>
                    <a:pt x="110" y="97"/>
                  </a:lnTo>
                  <a:lnTo>
                    <a:pt x="141" y="91"/>
                  </a:lnTo>
                  <a:lnTo>
                    <a:pt x="156" y="100"/>
                  </a:lnTo>
                  <a:lnTo>
                    <a:pt x="167" y="111"/>
                  </a:lnTo>
                  <a:lnTo>
                    <a:pt x="172" y="143"/>
                  </a:lnTo>
                  <a:lnTo>
                    <a:pt x="163" y="157"/>
                  </a:lnTo>
                  <a:lnTo>
                    <a:pt x="150" y="170"/>
                  </a:lnTo>
                  <a:lnTo>
                    <a:pt x="120" y="174"/>
                  </a:lnTo>
                  <a:lnTo>
                    <a:pt x="105" y="16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4" name="Freeform 437"/>
            <p:cNvSpPr>
              <a:spLocks noEditPoints="1"/>
            </p:cNvSpPr>
            <p:nvPr/>
          </p:nvSpPr>
          <p:spPr bwMode="auto">
            <a:xfrm>
              <a:off x="5705476" y="3695701"/>
              <a:ext cx="123825" cy="122238"/>
            </a:xfrm>
            <a:custGeom>
              <a:avLst/>
              <a:gdLst>
                <a:gd name="T0" fmla="*/ 23 w 233"/>
                <a:gd name="T1" fmla="*/ 180 h 232"/>
                <a:gd name="T2" fmla="*/ 38 w 233"/>
                <a:gd name="T3" fmla="*/ 199 h 232"/>
                <a:gd name="T4" fmla="*/ 57 w 233"/>
                <a:gd name="T5" fmla="*/ 193 h 232"/>
                <a:gd name="T6" fmla="*/ 70 w 233"/>
                <a:gd name="T7" fmla="*/ 183 h 232"/>
                <a:gd name="T8" fmla="*/ 92 w 233"/>
                <a:gd name="T9" fmla="*/ 195 h 232"/>
                <a:gd name="T10" fmla="*/ 90 w 233"/>
                <a:gd name="T11" fmla="*/ 211 h 232"/>
                <a:gd name="T12" fmla="*/ 98 w 233"/>
                <a:gd name="T13" fmla="*/ 231 h 232"/>
                <a:gd name="T14" fmla="*/ 121 w 233"/>
                <a:gd name="T15" fmla="*/ 232 h 232"/>
                <a:gd name="T16" fmla="*/ 131 w 233"/>
                <a:gd name="T17" fmla="*/ 213 h 232"/>
                <a:gd name="T18" fmla="*/ 131 w 233"/>
                <a:gd name="T19" fmla="*/ 198 h 232"/>
                <a:gd name="T20" fmla="*/ 154 w 233"/>
                <a:gd name="T21" fmla="*/ 189 h 232"/>
                <a:gd name="T22" fmla="*/ 165 w 233"/>
                <a:gd name="T23" fmla="*/ 202 h 232"/>
                <a:gd name="T24" fmla="*/ 183 w 233"/>
                <a:gd name="T25" fmla="*/ 209 h 232"/>
                <a:gd name="T26" fmla="*/ 201 w 233"/>
                <a:gd name="T27" fmla="*/ 195 h 232"/>
                <a:gd name="T28" fmla="*/ 194 w 233"/>
                <a:gd name="T29" fmla="*/ 176 h 232"/>
                <a:gd name="T30" fmla="*/ 184 w 233"/>
                <a:gd name="T31" fmla="*/ 163 h 232"/>
                <a:gd name="T32" fmla="*/ 196 w 233"/>
                <a:gd name="T33" fmla="*/ 141 h 232"/>
                <a:gd name="T34" fmla="*/ 211 w 233"/>
                <a:gd name="T35" fmla="*/ 144 h 232"/>
                <a:gd name="T36" fmla="*/ 232 w 233"/>
                <a:gd name="T37" fmla="*/ 137 h 232"/>
                <a:gd name="T38" fmla="*/ 233 w 233"/>
                <a:gd name="T39" fmla="*/ 113 h 232"/>
                <a:gd name="T40" fmla="*/ 213 w 233"/>
                <a:gd name="T41" fmla="*/ 104 h 232"/>
                <a:gd name="T42" fmla="*/ 197 w 233"/>
                <a:gd name="T43" fmla="*/ 103 h 232"/>
                <a:gd name="T44" fmla="*/ 188 w 233"/>
                <a:gd name="T45" fmla="*/ 80 h 232"/>
                <a:gd name="T46" fmla="*/ 201 w 233"/>
                <a:gd name="T47" fmla="*/ 69 h 232"/>
                <a:gd name="T48" fmla="*/ 209 w 233"/>
                <a:gd name="T49" fmla="*/ 52 h 232"/>
                <a:gd name="T50" fmla="*/ 193 w 233"/>
                <a:gd name="T51" fmla="*/ 33 h 232"/>
                <a:gd name="T52" fmla="*/ 175 w 233"/>
                <a:gd name="T53" fmla="*/ 39 h 232"/>
                <a:gd name="T54" fmla="*/ 162 w 233"/>
                <a:gd name="T55" fmla="*/ 49 h 232"/>
                <a:gd name="T56" fmla="*/ 139 w 233"/>
                <a:gd name="T57" fmla="*/ 38 h 232"/>
                <a:gd name="T58" fmla="*/ 142 w 233"/>
                <a:gd name="T59" fmla="*/ 23 h 232"/>
                <a:gd name="T60" fmla="*/ 135 w 233"/>
                <a:gd name="T61" fmla="*/ 3 h 232"/>
                <a:gd name="T62" fmla="*/ 111 w 233"/>
                <a:gd name="T63" fmla="*/ 0 h 232"/>
                <a:gd name="T64" fmla="*/ 100 w 233"/>
                <a:gd name="T65" fmla="*/ 19 h 232"/>
                <a:gd name="T66" fmla="*/ 100 w 233"/>
                <a:gd name="T67" fmla="*/ 35 h 232"/>
                <a:gd name="T68" fmla="*/ 77 w 233"/>
                <a:gd name="T69" fmla="*/ 44 h 232"/>
                <a:gd name="T70" fmla="*/ 66 w 233"/>
                <a:gd name="T71" fmla="*/ 31 h 232"/>
                <a:gd name="T72" fmla="*/ 49 w 233"/>
                <a:gd name="T73" fmla="*/ 23 h 232"/>
                <a:gd name="T74" fmla="*/ 31 w 233"/>
                <a:gd name="T75" fmla="*/ 38 h 232"/>
                <a:gd name="T76" fmla="*/ 37 w 233"/>
                <a:gd name="T77" fmla="*/ 56 h 232"/>
                <a:gd name="T78" fmla="*/ 47 w 233"/>
                <a:gd name="T79" fmla="*/ 69 h 232"/>
                <a:gd name="T80" fmla="*/ 37 w 233"/>
                <a:gd name="T81" fmla="*/ 91 h 232"/>
                <a:gd name="T82" fmla="*/ 21 w 233"/>
                <a:gd name="T83" fmla="*/ 90 h 232"/>
                <a:gd name="T84" fmla="*/ 1 w 233"/>
                <a:gd name="T85" fmla="*/ 95 h 232"/>
                <a:gd name="T86" fmla="*/ 0 w 233"/>
                <a:gd name="T87" fmla="*/ 120 h 232"/>
                <a:gd name="T88" fmla="*/ 18 w 233"/>
                <a:gd name="T89" fmla="*/ 129 h 232"/>
                <a:gd name="T90" fmla="*/ 34 w 233"/>
                <a:gd name="T91" fmla="*/ 130 h 232"/>
                <a:gd name="T92" fmla="*/ 43 w 233"/>
                <a:gd name="T93" fmla="*/ 153 h 232"/>
                <a:gd name="T94" fmla="*/ 31 w 233"/>
                <a:gd name="T95" fmla="*/ 165 h 232"/>
                <a:gd name="T96" fmla="*/ 23 w 233"/>
                <a:gd name="T97" fmla="*/ 180 h 232"/>
                <a:gd name="T98" fmla="*/ 89 w 233"/>
                <a:gd name="T99" fmla="*/ 140 h 232"/>
                <a:gd name="T100" fmla="*/ 80 w 233"/>
                <a:gd name="T101" fmla="*/ 127 h 232"/>
                <a:gd name="T102" fmla="*/ 82 w 233"/>
                <a:gd name="T103" fmla="*/ 100 h 232"/>
                <a:gd name="T104" fmla="*/ 92 w 233"/>
                <a:gd name="T105" fmla="*/ 88 h 232"/>
                <a:gd name="T106" fmla="*/ 103 w 233"/>
                <a:gd name="T107" fmla="*/ 81 h 232"/>
                <a:gd name="T108" fmla="*/ 132 w 233"/>
                <a:gd name="T109" fmla="*/ 82 h 232"/>
                <a:gd name="T110" fmla="*/ 144 w 233"/>
                <a:gd name="T111" fmla="*/ 92 h 232"/>
                <a:gd name="T112" fmla="*/ 151 w 233"/>
                <a:gd name="T113" fmla="*/ 105 h 232"/>
                <a:gd name="T114" fmla="*/ 149 w 233"/>
                <a:gd name="T115" fmla="*/ 133 h 232"/>
                <a:gd name="T116" fmla="*/ 141 w 233"/>
                <a:gd name="T117" fmla="*/ 144 h 232"/>
                <a:gd name="T118" fmla="*/ 128 w 233"/>
                <a:gd name="T119" fmla="*/ 152 h 232"/>
                <a:gd name="T120" fmla="*/ 100 w 233"/>
                <a:gd name="T121" fmla="*/ 150 h 232"/>
                <a:gd name="T122" fmla="*/ 89 w 233"/>
                <a:gd name="T123" fmla="*/ 1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232" extrusionOk="0">
                  <a:moveTo>
                    <a:pt x="23" y="180"/>
                  </a:moveTo>
                  <a:lnTo>
                    <a:pt x="38" y="199"/>
                  </a:lnTo>
                  <a:lnTo>
                    <a:pt x="57" y="193"/>
                  </a:lnTo>
                  <a:lnTo>
                    <a:pt x="70" y="183"/>
                  </a:lnTo>
                  <a:lnTo>
                    <a:pt x="92" y="195"/>
                  </a:lnTo>
                  <a:lnTo>
                    <a:pt x="90" y="211"/>
                  </a:lnTo>
                  <a:lnTo>
                    <a:pt x="98" y="231"/>
                  </a:lnTo>
                  <a:lnTo>
                    <a:pt x="121" y="232"/>
                  </a:lnTo>
                  <a:lnTo>
                    <a:pt x="131" y="213"/>
                  </a:lnTo>
                  <a:lnTo>
                    <a:pt x="131" y="198"/>
                  </a:lnTo>
                  <a:lnTo>
                    <a:pt x="154" y="189"/>
                  </a:lnTo>
                  <a:lnTo>
                    <a:pt x="165" y="202"/>
                  </a:lnTo>
                  <a:lnTo>
                    <a:pt x="183" y="209"/>
                  </a:lnTo>
                  <a:lnTo>
                    <a:pt x="201" y="195"/>
                  </a:lnTo>
                  <a:lnTo>
                    <a:pt x="194" y="176"/>
                  </a:lnTo>
                  <a:lnTo>
                    <a:pt x="184" y="163"/>
                  </a:lnTo>
                  <a:lnTo>
                    <a:pt x="196" y="141"/>
                  </a:lnTo>
                  <a:lnTo>
                    <a:pt x="211" y="144"/>
                  </a:lnTo>
                  <a:lnTo>
                    <a:pt x="232" y="137"/>
                  </a:lnTo>
                  <a:lnTo>
                    <a:pt x="233" y="113"/>
                  </a:lnTo>
                  <a:lnTo>
                    <a:pt x="213" y="104"/>
                  </a:lnTo>
                  <a:lnTo>
                    <a:pt x="197" y="103"/>
                  </a:lnTo>
                  <a:lnTo>
                    <a:pt x="188" y="80"/>
                  </a:lnTo>
                  <a:lnTo>
                    <a:pt x="201" y="69"/>
                  </a:lnTo>
                  <a:lnTo>
                    <a:pt x="209" y="52"/>
                  </a:lnTo>
                  <a:lnTo>
                    <a:pt x="193" y="33"/>
                  </a:lnTo>
                  <a:lnTo>
                    <a:pt x="175" y="39"/>
                  </a:lnTo>
                  <a:lnTo>
                    <a:pt x="162" y="49"/>
                  </a:lnTo>
                  <a:lnTo>
                    <a:pt x="139" y="38"/>
                  </a:lnTo>
                  <a:lnTo>
                    <a:pt x="142" y="23"/>
                  </a:lnTo>
                  <a:lnTo>
                    <a:pt x="135" y="3"/>
                  </a:lnTo>
                  <a:lnTo>
                    <a:pt x="111" y="0"/>
                  </a:lnTo>
                  <a:lnTo>
                    <a:pt x="100" y="19"/>
                  </a:lnTo>
                  <a:lnTo>
                    <a:pt x="100" y="35"/>
                  </a:lnTo>
                  <a:lnTo>
                    <a:pt x="77" y="44"/>
                  </a:lnTo>
                  <a:lnTo>
                    <a:pt x="66" y="31"/>
                  </a:lnTo>
                  <a:lnTo>
                    <a:pt x="49" y="23"/>
                  </a:lnTo>
                  <a:lnTo>
                    <a:pt x="31" y="38"/>
                  </a:lnTo>
                  <a:lnTo>
                    <a:pt x="37" y="56"/>
                  </a:lnTo>
                  <a:lnTo>
                    <a:pt x="47" y="69"/>
                  </a:lnTo>
                  <a:lnTo>
                    <a:pt x="37" y="91"/>
                  </a:lnTo>
                  <a:lnTo>
                    <a:pt x="21" y="90"/>
                  </a:lnTo>
                  <a:lnTo>
                    <a:pt x="1" y="95"/>
                  </a:lnTo>
                  <a:lnTo>
                    <a:pt x="0" y="120"/>
                  </a:lnTo>
                  <a:lnTo>
                    <a:pt x="18" y="129"/>
                  </a:lnTo>
                  <a:lnTo>
                    <a:pt x="34" y="130"/>
                  </a:lnTo>
                  <a:lnTo>
                    <a:pt x="43" y="153"/>
                  </a:lnTo>
                  <a:lnTo>
                    <a:pt x="31" y="165"/>
                  </a:lnTo>
                  <a:lnTo>
                    <a:pt x="23" y="180"/>
                  </a:lnTo>
                  <a:close/>
                  <a:moveTo>
                    <a:pt x="89" y="140"/>
                  </a:moveTo>
                  <a:lnTo>
                    <a:pt x="80" y="127"/>
                  </a:lnTo>
                  <a:lnTo>
                    <a:pt x="82" y="100"/>
                  </a:lnTo>
                  <a:lnTo>
                    <a:pt x="92" y="88"/>
                  </a:lnTo>
                  <a:lnTo>
                    <a:pt x="103" y="81"/>
                  </a:lnTo>
                  <a:lnTo>
                    <a:pt x="132" y="82"/>
                  </a:lnTo>
                  <a:lnTo>
                    <a:pt x="144" y="92"/>
                  </a:lnTo>
                  <a:lnTo>
                    <a:pt x="151" y="105"/>
                  </a:lnTo>
                  <a:lnTo>
                    <a:pt x="149" y="133"/>
                  </a:lnTo>
                  <a:lnTo>
                    <a:pt x="141" y="144"/>
                  </a:lnTo>
                  <a:lnTo>
                    <a:pt x="128" y="152"/>
                  </a:lnTo>
                  <a:lnTo>
                    <a:pt x="100" y="150"/>
                  </a:lnTo>
                  <a:lnTo>
                    <a:pt x="89" y="140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5" name="Freeform 438"/>
            <p:cNvSpPr>
              <a:spLocks noEditPoints="1"/>
            </p:cNvSpPr>
            <p:nvPr/>
          </p:nvSpPr>
          <p:spPr bwMode="auto">
            <a:xfrm>
              <a:off x="5656263" y="3592513"/>
              <a:ext cx="130175" cy="128587"/>
            </a:xfrm>
            <a:custGeom>
              <a:avLst/>
              <a:gdLst>
                <a:gd name="T0" fmla="*/ 12 w 244"/>
                <a:gd name="T1" fmla="*/ 170 h 242"/>
                <a:gd name="T2" fmla="*/ 25 w 244"/>
                <a:gd name="T3" fmla="*/ 191 h 242"/>
                <a:gd name="T4" fmla="*/ 45 w 244"/>
                <a:gd name="T5" fmla="*/ 190 h 242"/>
                <a:gd name="T6" fmla="*/ 59 w 244"/>
                <a:gd name="T7" fmla="*/ 181 h 242"/>
                <a:gd name="T8" fmla="*/ 81 w 244"/>
                <a:gd name="T9" fmla="*/ 197 h 242"/>
                <a:gd name="T10" fmla="*/ 75 w 244"/>
                <a:gd name="T11" fmla="*/ 213 h 242"/>
                <a:gd name="T12" fmla="*/ 78 w 244"/>
                <a:gd name="T13" fmla="*/ 236 h 242"/>
                <a:gd name="T14" fmla="*/ 103 w 244"/>
                <a:gd name="T15" fmla="*/ 242 h 242"/>
                <a:gd name="T16" fmla="*/ 117 w 244"/>
                <a:gd name="T17" fmla="*/ 225 h 242"/>
                <a:gd name="T18" fmla="*/ 120 w 244"/>
                <a:gd name="T19" fmla="*/ 209 h 242"/>
                <a:gd name="T20" fmla="*/ 146 w 244"/>
                <a:gd name="T21" fmla="*/ 204 h 242"/>
                <a:gd name="T22" fmla="*/ 156 w 244"/>
                <a:gd name="T23" fmla="*/ 219 h 242"/>
                <a:gd name="T24" fmla="*/ 172 w 244"/>
                <a:gd name="T25" fmla="*/ 232 h 242"/>
                <a:gd name="T26" fmla="*/ 193 w 244"/>
                <a:gd name="T27" fmla="*/ 219 h 242"/>
                <a:gd name="T28" fmla="*/ 192 w 244"/>
                <a:gd name="T29" fmla="*/ 199 h 242"/>
                <a:gd name="T30" fmla="*/ 183 w 244"/>
                <a:gd name="T31" fmla="*/ 183 h 242"/>
                <a:gd name="T32" fmla="*/ 199 w 244"/>
                <a:gd name="T33" fmla="*/ 163 h 242"/>
                <a:gd name="T34" fmla="*/ 215 w 244"/>
                <a:gd name="T35" fmla="*/ 168 h 242"/>
                <a:gd name="T36" fmla="*/ 238 w 244"/>
                <a:gd name="T37" fmla="*/ 166 h 242"/>
                <a:gd name="T38" fmla="*/ 244 w 244"/>
                <a:gd name="T39" fmla="*/ 140 h 242"/>
                <a:gd name="T40" fmla="*/ 227 w 244"/>
                <a:gd name="T41" fmla="*/ 127 h 242"/>
                <a:gd name="T42" fmla="*/ 211 w 244"/>
                <a:gd name="T43" fmla="*/ 122 h 242"/>
                <a:gd name="T44" fmla="*/ 206 w 244"/>
                <a:gd name="T45" fmla="*/ 96 h 242"/>
                <a:gd name="T46" fmla="*/ 221 w 244"/>
                <a:gd name="T47" fmla="*/ 88 h 242"/>
                <a:gd name="T48" fmla="*/ 234 w 244"/>
                <a:gd name="T49" fmla="*/ 72 h 242"/>
                <a:gd name="T50" fmla="*/ 221 w 244"/>
                <a:gd name="T51" fmla="*/ 50 h 242"/>
                <a:gd name="T52" fmla="*/ 201 w 244"/>
                <a:gd name="T53" fmla="*/ 52 h 242"/>
                <a:gd name="T54" fmla="*/ 185 w 244"/>
                <a:gd name="T55" fmla="*/ 60 h 242"/>
                <a:gd name="T56" fmla="*/ 165 w 244"/>
                <a:gd name="T57" fmla="*/ 45 h 242"/>
                <a:gd name="T58" fmla="*/ 170 w 244"/>
                <a:gd name="T59" fmla="*/ 29 h 242"/>
                <a:gd name="T60" fmla="*/ 166 w 244"/>
                <a:gd name="T61" fmla="*/ 6 h 242"/>
                <a:gd name="T62" fmla="*/ 142 w 244"/>
                <a:gd name="T63" fmla="*/ 0 h 242"/>
                <a:gd name="T64" fmla="*/ 129 w 244"/>
                <a:gd name="T65" fmla="*/ 17 h 242"/>
                <a:gd name="T66" fmla="*/ 124 w 244"/>
                <a:gd name="T67" fmla="*/ 33 h 242"/>
                <a:gd name="T68" fmla="*/ 98 w 244"/>
                <a:gd name="T69" fmla="*/ 37 h 242"/>
                <a:gd name="T70" fmla="*/ 90 w 244"/>
                <a:gd name="T71" fmla="*/ 23 h 242"/>
                <a:gd name="T72" fmla="*/ 74 w 244"/>
                <a:gd name="T73" fmla="*/ 10 h 242"/>
                <a:gd name="T74" fmla="*/ 51 w 244"/>
                <a:gd name="T75" fmla="*/ 23 h 242"/>
                <a:gd name="T76" fmla="*/ 54 w 244"/>
                <a:gd name="T77" fmla="*/ 43 h 242"/>
                <a:gd name="T78" fmla="*/ 62 w 244"/>
                <a:gd name="T79" fmla="*/ 59 h 242"/>
                <a:gd name="T80" fmla="*/ 45 w 244"/>
                <a:gd name="T81" fmla="*/ 79 h 242"/>
                <a:gd name="T82" fmla="*/ 29 w 244"/>
                <a:gd name="T83" fmla="*/ 73 h 242"/>
                <a:gd name="T84" fmla="*/ 7 w 244"/>
                <a:gd name="T85" fmla="*/ 76 h 242"/>
                <a:gd name="T86" fmla="*/ 0 w 244"/>
                <a:gd name="T87" fmla="*/ 101 h 242"/>
                <a:gd name="T88" fmla="*/ 19 w 244"/>
                <a:gd name="T89" fmla="*/ 115 h 242"/>
                <a:gd name="T90" fmla="*/ 35 w 244"/>
                <a:gd name="T91" fmla="*/ 118 h 242"/>
                <a:gd name="T92" fmla="*/ 39 w 244"/>
                <a:gd name="T93" fmla="*/ 144 h 242"/>
                <a:gd name="T94" fmla="*/ 23 w 244"/>
                <a:gd name="T95" fmla="*/ 154 h 242"/>
                <a:gd name="T96" fmla="*/ 12 w 244"/>
                <a:gd name="T97" fmla="*/ 170 h 242"/>
                <a:gd name="T98" fmla="*/ 90 w 244"/>
                <a:gd name="T99" fmla="*/ 140 h 242"/>
                <a:gd name="T100" fmla="*/ 82 w 244"/>
                <a:gd name="T101" fmla="*/ 125 h 242"/>
                <a:gd name="T102" fmla="*/ 91 w 244"/>
                <a:gd name="T103" fmla="*/ 96 h 242"/>
                <a:gd name="T104" fmla="*/ 103 w 244"/>
                <a:gd name="T105" fmla="*/ 88 h 242"/>
                <a:gd name="T106" fmla="*/ 117 w 244"/>
                <a:gd name="T107" fmla="*/ 82 h 242"/>
                <a:gd name="T108" fmla="*/ 147 w 244"/>
                <a:gd name="T109" fmla="*/ 89 h 242"/>
                <a:gd name="T110" fmla="*/ 156 w 244"/>
                <a:gd name="T111" fmla="*/ 101 h 242"/>
                <a:gd name="T112" fmla="*/ 162 w 244"/>
                <a:gd name="T113" fmla="*/ 117 h 242"/>
                <a:gd name="T114" fmla="*/ 155 w 244"/>
                <a:gd name="T115" fmla="*/ 145 h 242"/>
                <a:gd name="T116" fmla="*/ 142 w 244"/>
                <a:gd name="T117" fmla="*/ 154 h 242"/>
                <a:gd name="T118" fmla="*/ 127 w 244"/>
                <a:gd name="T119" fmla="*/ 160 h 242"/>
                <a:gd name="T120" fmla="*/ 98 w 244"/>
                <a:gd name="T121" fmla="*/ 153 h 242"/>
                <a:gd name="T122" fmla="*/ 90 w 244"/>
                <a:gd name="T123" fmla="*/ 1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" h="242" extrusionOk="0">
                  <a:moveTo>
                    <a:pt x="12" y="170"/>
                  </a:moveTo>
                  <a:lnTo>
                    <a:pt x="25" y="191"/>
                  </a:lnTo>
                  <a:lnTo>
                    <a:pt x="45" y="190"/>
                  </a:lnTo>
                  <a:lnTo>
                    <a:pt x="59" y="181"/>
                  </a:lnTo>
                  <a:lnTo>
                    <a:pt x="81" y="197"/>
                  </a:lnTo>
                  <a:lnTo>
                    <a:pt x="75" y="213"/>
                  </a:lnTo>
                  <a:lnTo>
                    <a:pt x="78" y="236"/>
                  </a:lnTo>
                  <a:lnTo>
                    <a:pt x="103" y="242"/>
                  </a:lnTo>
                  <a:lnTo>
                    <a:pt x="117" y="225"/>
                  </a:lnTo>
                  <a:lnTo>
                    <a:pt x="120" y="209"/>
                  </a:lnTo>
                  <a:lnTo>
                    <a:pt x="146" y="204"/>
                  </a:lnTo>
                  <a:lnTo>
                    <a:pt x="156" y="219"/>
                  </a:lnTo>
                  <a:lnTo>
                    <a:pt x="172" y="232"/>
                  </a:lnTo>
                  <a:lnTo>
                    <a:pt x="193" y="219"/>
                  </a:lnTo>
                  <a:lnTo>
                    <a:pt x="192" y="199"/>
                  </a:lnTo>
                  <a:lnTo>
                    <a:pt x="183" y="183"/>
                  </a:lnTo>
                  <a:lnTo>
                    <a:pt x="199" y="163"/>
                  </a:lnTo>
                  <a:lnTo>
                    <a:pt x="215" y="168"/>
                  </a:lnTo>
                  <a:lnTo>
                    <a:pt x="238" y="166"/>
                  </a:lnTo>
                  <a:lnTo>
                    <a:pt x="244" y="140"/>
                  </a:lnTo>
                  <a:lnTo>
                    <a:pt x="227" y="127"/>
                  </a:lnTo>
                  <a:lnTo>
                    <a:pt x="211" y="122"/>
                  </a:lnTo>
                  <a:lnTo>
                    <a:pt x="206" y="96"/>
                  </a:lnTo>
                  <a:lnTo>
                    <a:pt x="221" y="88"/>
                  </a:lnTo>
                  <a:lnTo>
                    <a:pt x="234" y="72"/>
                  </a:lnTo>
                  <a:lnTo>
                    <a:pt x="221" y="50"/>
                  </a:lnTo>
                  <a:lnTo>
                    <a:pt x="201" y="52"/>
                  </a:lnTo>
                  <a:lnTo>
                    <a:pt x="185" y="60"/>
                  </a:lnTo>
                  <a:lnTo>
                    <a:pt x="165" y="45"/>
                  </a:lnTo>
                  <a:lnTo>
                    <a:pt x="170" y="29"/>
                  </a:lnTo>
                  <a:lnTo>
                    <a:pt x="166" y="6"/>
                  </a:lnTo>
                  <a:lnTo>
                    <a:pt x="142" y="0"/>
                  </a:lnTo>
                  <a:lnTo>
                    <a:pt x="129" y="17"/>
                  </a:lnTo>
                  <a:lnTo>
                    <a:pt x="124" y="33"/>
                  </a:lnTo>
                  <a:lnTo>
                    <a:pt x="98" y="37"/>
                  </a:lnTo>
                  <a:lnTo>
                    <a:pt x="90" y="23"/>
                  </a:lnTo>
                  <a:lnTo>
                    <a:pt x="74" y="10"/>
                  </a:lnTo>
                  <a:lnTo>
                    <a:pt x="51" y="23"/>
                  </a:lnTo>
                  <a:lnTo>
                    <a:pt x="54" y="43"/>
                  </a:lnTo>
                  <a:lnTo>
                    <a:pt x="62" y="59"/>
                  </a:lnTo>
                  <a:lnTo>
                    <a:pt x="45" y="79"/>
                  </a:lnTo>
                  <a:lnTo>
                    <a:pt x="29" y="73"/>
                  </a:lnTo>
                  <a:lnTo>
                    <a:pt x="7" y="76"/>
                  </a:lnTo>
                  <a:lnTo>
                    <a:pt x="0" y="101"/>
                  </a:lnTo>
                  <a:lnTo>
                    <a:pt x="19" y="115"/>
                  </a:lnTo>
                  <a:lnTo>
                    <a:pt x="35" y="118"/>
                  </a:lnTo>
                  <a:lnTo>
                    <a:pt x="39" y="144"/>
                  </a:lnTo>
                  <a:lnTo>
                    <a:pt x="23" y="154"/>
                  </a:lnTo>
                  <a:lnTo>
                    <a:pt x="12" y="170"/>
                  </a:lnTo>
                  <a:close/>
                  <a:moveTo>
                    <a:pt x="90" y="140"/>
                  </a:moveTo>
                  <a:lnTo>
                    <a:pt x="82" y="125"/>
                  </a:lnTo>
                  <a:lnTo>
                    <a:pt x="91" y="96"/>
                  </a:lnTo>
                  <a:lnTo>
                    <a:pt x="103" y="88"/>
                  </a:lnTo>
                  <a:lnTo>
                    <a:pt x="117" y="82"/>
                  </a:lnTo>
                  <a:lnTo>
                    <a:pt x="147" y="89"/>
                  </a:lnTo>
                  <a:lnTo>
                    <a:pt x="156" y="101"/>
                  </a:lnTo>
                  <a:lnTo>
                    <a:pt x="162" y="117"/>
                  </a:lnTo>
                  <a:lnTo>
                    <a:pt x="155" y="145"/>
                  </a:lnTo>
                  <a:lnTo>
                    <a:pt x="142" y="154"/>
                  </a:lnTo>
                  <a:lnTo>
                    <a:pt x="127" y="160"/>
                  </a:lnTo>
                  <a:lnTo>
                    <a:pt x="98" y="153"/>
                  </a:lnTo>
                  <a:lnTo>
                    <a:pt x="90" y="14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6" name="Freeform 439"/>
            <p:cNvSpPr>
              <a:spLocks noEditPoints="1"/>
            </p:cNvSpPr>
            <p:nvPr/>
          </p:nvSpPr>
          <p:spPr bwMode="auto">
            <a:xfrm>
              <a:off x="5767388" y="3570288"/>
              <a:ext cx="138113" cy="139700"/>
            </a:xfrm>
            <a:custGeom>
              <a:avLst/>
              <a:gdLst>
                <a:gd name="T0" fmla="*/ 41 w 261"/>
                <a:gd name="T1" fmla="*/ 228 h 264"/>
                <a:gd name="T2" fmla="*/ 62 w 261"/>
                <a:gd name="T3" fmla="*/ 244 h 264"/>
                <a:gd name="T4" fmla="*/ 81 w 261"/>
                <a:gd name="T5" fmla="*/ 233 h 264"/>
                <a:gd name="T6" fmla="*/ 93 w 261"/>
                <a:gd name="T7" fmla="*/ 219 h 264"/>
                <a:gd name="T8" fmla="*/ 118 w 261"/>
                <a:gd name="T9" fmla="*/ 225 h 264"/>
                <a:gd name="T10" fmla="*/ 120 w 261"/>
                <a:gd name="T11" fmla="*/ 244 h 264"/>
                <a:gd name="T12" fmla="*/ 131 w 261"/>
                <a:gd name="T13" fmla="*/ 264 h 264"/>
                <a:gd name="T14" fmla="*/ 159 w 261"/>
                <a:gd name="T15" fmla="*/ 259 h 264"/>
                <a:gd name="T16" fmla="*/ 166 w 261"/>
                <a:gd name="T17" fmla="*/ 236 h 264"/>
                <a:gd name="T18" fmla="*/ 162 w 261"/>
                <a:gd name="T19" fmla="*/ 219 h 264"/>
                <a:gd name="T20" fmla="*/ 186 w 261"/>
                <a:gd name="T21" fmla="*/ 205 h 264"/>
                <a:gd name="T22" fmla="*/ 202 w 261"/>
                <a:gd name="T23" fmla="*/ 215 h 264"/>
                <a:gd name="T24" fmla="*/ 222 w 261"/>
                <a:gd name="T25" fmla="*/ 220 h 264"/>
                <a:gd name="T26" fmla="*/ 238 w 261"/>
                <a:gd name="T27" fmla="*/ 197 h 264"/>
                <a:gd name="T28" fmla="*/ 228 w 261"/>
                <a:gd name="T29" fmla="*/ 179 h 264"/>
                <a:gd name="T30" fmla="*/ 215 w 261"/>
                <a:gd name="T31" fmla="*/ 167 h 264"/>
                <a:gd name="T32" fmla="*/ 222 w 261"/>
                <a:gd name="T33" fmla="*/ 140 h 264"/>
                <a:gd name="T34" fmla="*/ 240 w 261"/>
                <a:gd name="T35" fmla="*/ 138 h 264"/>
                <a:gd name="T36" fmla="*/ 261 w 261"/>
                <a:gd name="T37" fmla="*/ 125 h 264"/>
                <a:gd name="T38" fmla="*/ 258 w 261"/>
                <a:gd name="T39" fmla="*/ 100 h 264"/>
                <a:gd name="T40" fmla="*/ 235 w 261"/>
                <a:gd name="T41" fmla="*/ 94 h 264"/>
                <a:gd name="T42" fmla="*/ 218 w 261"/>
                <a:gd name="T43" fmla="*/ 97 h 264"/>
                <a:gd name="T44" fmla="*/ 204 w 261"/>
                <a:gd name="T45" fmla="*/ 72 h 264"/>
                <a:gd name="T46" fmla="*/ 215 w 261"/>
                <a:gd name="T47" fmla="*/ 58 h 264"/>
                <a:gd name="T48" fmla="*/ 221 w 261"/>
                <a:gd name="T49" fmla="*/ 36 h 264"/>
                <a:gd name="T50" fmla="*/ 199 w 261"/>
                <a:gd name="T51" fmla="*/ 20 h 264"/>
                <a:gd name="T52" fmla="*/ 180 w 261"/>
                <a:gd name="T53" fmla="*/ 30 h 264"/>
                <a:gd name="T54" fmla="*/ 169 w 261"/>
                <a:gd name="T55" fmla="*/ 45 h 264"/>
                <a:gd name="T56" fmla="*/ 142 w 261"/>
                <a:gd name="T57" fmla="*/ 38 h 264"/>
                <a:gd name="T58" fmla="*/ 140 w 261"/>
                <a:gd name="T59" fmla="*/ 20 h 264"/>
                <a:gd name="T60" fmla="*/ 129 w 261"/>
                <a:gd name="T61" fmla="*/ 0 h 264"/>
                <a:gd name="T62" fmla="*/ 103 w 261"/>
                <a:gd name="T63" fmla="*/ 3 h 264"/>
                <a:gd name="T64" fmla="*/ 95 w 261"/>
                <a:gd name="T65" fmla="*/ 28 h 264"/>
                <a:gd name="T66" fmla="*/ 98 w 261"/>
                <a:gd name="T67" fmla="*/ 45 h 264"/>
                <a:gd name="T68" fmla="*/ 74 w 261"/>
                <a:gd name="T69" fmla="*/ 59 h 264"/>
                <a:gd name="T70" fmla="*/ 59 w 261"/>
                <a:gd name="T71" fmla="*/ 49 h 264"/>
                <a:gd name="T72" fmla="*/ 39 w 261"/>
                <a:gd name="T73" fmla="*/ 43 h 264"/>
                <a:gd name="T74" fmla="*/ 22 w 261"/>
                <a:gd name="T75" fmla="*/ 65 h 264"/>
                <a:gd name="T76" fmla="*/ 32 w 261"/>
                <a:gd name="T77" fmla="*/ 84 h 264"/>
                <a:gd name="T78" fmla="*/ 46 w 261"/>
                <a:gd name="T79" fmla="*/ 97 h 264"/>
                <a:gd name="T80" fmla="*/ 38 w 261"/>
                <a:gd name="T81" fmla="*/ 124 h 264"/>
                <a:gd name="T82" fmla="*/ 20 w 261"/>
                <a:gd name="T83" fmla="*/ 125 h 264"/>
                <a:gd name="T84" fmla="*/ 0 w 261"/>
                <a:gd name="T85" fmla="*/ 137 h 264"/>
                <a:gd name="T86" fmla="*/ 3 w 261"/>
                <a:gd name="T87" fmla="*/ 164 h 264"/>
                <a:gd name="T88" fmla="*/ 26 w 261"/>
                <a:gd name="T89" fmla="*/ 170 h 264"/>
                <a:gd name="T90" fmla="*/ 44 w 261"/>
                <a:gd name="T91" fmla="*/ 167 h 264"/>
                <a:gd name="T92" fmla="*/ 56 w 261"/>
                <a:gd name="T93" fmla="*/ 192 h 264"/>
                <a:gd name="T94" fmla="*/ 46 w 261"/>
                <a:gd name="T95" fmla="*/ 206 h 264"/>
                <a:gd name="T96" fmla="*/ 41 w 261"/>
                <a:gd name="T97" fmla="*/ 228 h 264"/>
                <a:gd name="T98" fmla="*/ 106 w 261"/>
                <a:gd name="T99" fmla="*/ 166 h 264"/>
                <a:gd name="T100" fmla="*/ 94 w 261"/>
                <a:gd name="T101" fmla="*/ 153 h 264"/>
                <a:gd name="T102" fmla="*/ 90 w 261"/>
                <a:gd name="T103" fmla="*/ 121 h 264"/>
                <a:gd name="T104" fmla="*/ 98 w 261"/>
                <a:gd name="T105" fmla="*/ 107 h 264"/>
                <a:gd name="T106" fmla="*/ 110 w 261"/>
                <a:gd name="T107" fmla="*/ 95 h 264"/>
                <a:gd name="T108" fmla="*/ 142 w 261"/>
                <a:gd name="T109" fmla="*/ 91 h 264"/>
                <a:gd name="T110" fmla="*/ 156 w 261"/>
                <a:gd name="T111" fmla="*/ 98 h 264"/>
                <a:gd name="T112" fmla="*/ 167 w 261"/>
                <a:gd name="T113" fmla="*/ 110 h 264"/>
                <a:gd name="T114" fmla="*/ 172 w 261"/>
                <a:gd name="T115" fmla="*/ 141 h 264"/>
                <a:gd name="T116" fmla="*/ 163 w 261"/>
                <a:gd name="T117" fmla="*/ 157 h 264"/>
                <a:gd name="T118" fmla="*/ 150 w 261"/>
                <a:gd name="T119" fmla="*/ 169 h 264"/>
                <a:gd name="T120" fmla="*/ 120 w 261"/>
                <a:gd name="T121" fmla="*/ 173 h 264"/>
                <a:gd name="T122" fmla="*/ 106 w 261"/>
                <a:gd name="T123" fmla="*/ 1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" h="264" extrusionOk="0">
                  <a:moveTo>
                    <a:pt x="41" y="228"/>
                  </a:moveTo>
                  <a:lnTo>
                    <a:pt x="62" y="244"/>
                  </a:lnTo>
                  <a:lnTo>
                    <a:pt x="81" y="233"/>
                  </a:lnTo>
                  <a:lnTo>
                    <a:pt x="93" y="219"/>
                  </a:lnTo>
                  <a:lnTo>
                    <a:pt x="118" y="225"/>
                  </a:lnTo>
                  <a:lnTo>
                    <a:pt x="120" y="244"/>
                  </a:lnTo>
                  <a:lnTo>
                    <a:pt x="131" y="264"/>
                  </a:lnTo>
                  <a:lnTo>
                    <a:pt x="159" y="259"/>
                  </a:lnTo>
                  <a:lnTo>
                    <a:pt x="166" y="236"/>
                  </a:lnTo>
                  <a:lnTo>
                    <a:pt x="162" y="219"/>
                  </a:lnTo>
                  <a:lnTo>
                    <a:pt x="186" y="205"/>
                  </a:lnTo>
                  <a:lnTo>
                    <a:pt x="202" y="215"/>
                  </a:lnTo>
                  <a:lnTo>
                    <a:pt x="222" y="220"/>
                  </a:lnTo>
                  <a:lnTo>
                    <a:pt x="238" y="197"/>
                  </a:lnTo>
                  <a:lnTo>
                    <a:pt x="228" y="179"/>
                  </a:lnTo>
                  <a:lnTo>
                    <a:pt x="215" y="167"/>
                  </a:lnTo>
                  <a:lnTo>
                    <a:pt x="222" y="140"/>
                  </a:lnTo>
                  <a:lnTo>
                    <a:pt x="240" y="138"/>
                  </a:lnTo>
                  <a:lnTo>
                    <a:pt x="261" y="125"/>
                  </a:lnTo>
                  <a:lnTo>
                    <a:pt x="258" y="100"/>
                  </a:lnTo>
                  <a:lnTo>
                    <a:pt x="235" y="94"/>
                  </a:lnTo>
                  <a:lnTo>
                    <a:pt x="218" y="97"/>
                  </a:lnTo>
                  <a:lnTo>
                    <a:pt x="204" y="72"/>
                  </a:lnTo>
                  <a:lnTo>
                    <a:pt x="215" y="58"/>
                  </a:lnTo>
                  <a:lnTo>
                    <a:pt x="221" y="36"/>
                  </a:lnTo>
                  <a:lnTo>
                    <a:pt x="199" y="20"/>
                  </a:lnTo>
                  <a:lnTo>
                    <a:pt x="180" y="30"/>
                  </a:lnTo>
                  <a:lnTo>
                    <a:pt x="169" y="45"/>
                  </a:lnTo>
                  <a:lnTo>
                    <a:pt x="142" y="38"/>
                  </a:lnTo>
                  <a:lnTo>
                    <a:pt x="140" y="20"/>
                  </a:lnTo>
                  <a:lnTo>
                    <a:pt x="129" y="0"/>
                  </a:lnTo>
                  <a:lnTo>
                    <a:pt x="103" y="3"/>
                  </a:lnTo>
                  <a:lnTo>
                    <a:pt x="95" y="28"/>
                  </a:lnTo>
                  <a:lnTo>
                    <a:pt x="98" y="45"/>
                  </a:lnTo>
                  <a:lnTo>
                    <a:pt x="74" y="59"/>
                  </a:lnTo>
                  <a:lnTo>
                    <a:pt x="59" y="49"/>
                  </a:lnTo>
                  <a:lnTo>
                    <a:pt x="39" y="43"/>
                  </a:lnTo>
                  <a:lnTo>
                    <a:pt x="22" y="65"/>
                  </a:lnTo>
                  <a:lnTo>
                    <a:pt x="32" y="84"/>
                  </a:lnTo>
                  <a:lnTo>
                    <a:pt x="46" y="97"/>
                  </a:lnTo>
                  <a:lnTo>
                    <a:pt x="38" y="124"/>
                  </a:lnTo>
                  <a:lnTo>
                    <a:pt x="20" y="125"/>
                  </a:lnTo>
                  <a:lnTo>
                    <a:pt x="0" y="137"/>
                  </a:lnTo>
                  <a:lnTo>
                    <a:pt x="3" y="164"/>
                  </a:lnTo>
                  <a:lnTo>
                    <a:pt x="26" y="170"/>
                  </a:lnTo>
                  <a:lnTo>
                    <a:pt x="44" y="167"/>
                  </a:lnTo>
                  <a:lnTo>
                    <a:pt x="56" y="192"/>
                  </a:lnTo>
                  <a:lnTo>
                    <a:pt x="46" y="206"/>
                  </a:lnTo>
                  <a:lnTo>
                    <a:pt x="41" y="228"/>
                  </a:lnTo>
                  <a:close/>
                  <a:moveTo>
                    <a:pt x="106" y="166"/>
                  </a:moveTo>
                  <a:lnTo>
                    <a:pt x="94" y="153"/>
                  </a:lnTo>
                  <a:lnTo>
                    <a:pt x="90" y="121"/>
                  </a:lnTo>
                  <a:lnTo>
                    <a:pt x="98" y="107"/>
                  </a:lnTo>
                  <a:lnTo>
                    <a:pt x="110" y="95"/>
                  </a:lnTo>
                  <a:lnTo>
                    <a:pt x="142" y="91"/>
                  </a:lnTo>
                  <a:lnTo>
                    <a:pt x="156" y="98"/>
                  </a:lnTo>
                  <a:lnTo>
                    <a:pt x="167" y="110"/>
                  </a:lnTo>
                  <a:lnTo>
                    <a:pt x="172" y="141"/>
                  </a:lnTo>
                  <a:lnTo>
                    <a:pt x="163" y="157"/>
                  </a:lnTo>
                  <a:lnTo>
                    <a:pt x="150" y="169"/>
                  </a:lnTo>
                  <a:lnTo>
                    <a:pt x="120" y="173"/>
                  </a:lnTo>
                  <a:lnTo>
                    <a:pt x="106" y="166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7" name="Freeform 440"/>
            <p:cNvSpPr>
              <a:spLocks noEditPoints="1"/>
            </p:cNvSpPr>
            <p:nvPr/>
          </p:nvSpPr>
          <p:spPr bwMode="auto">
            <a:xfrm>
              <a:off x="4930776" y="1666876"/>
              <a:ext cx="71438" cy="71438"/>
            </a:xfrm>
            <a:custGeom>
              <a:avLst/>
              <a:gdLst>
                <a:gd name="T0" fmla="*/ 94 w 134"/>
                <a:gd name="T1" fmla="*/ 4 h 133"/>
                <a:gd name="T2" fmla="*/ 79 w 134"/>
                <a:gd name="T3" fmla="*/ 0 h 133"/>
                <a:gd name="T4" fmla="*/ 72 w 134"/>
                <a:gd name="T5" fmla="*/ 9 h 133"/>
                <a:gd name="T6" fmla="*/ 69 w 134"/>
                <a:gd name="T7" fmla="*/ 17 h 133"/>
                <a:gd name="T8" fmla="*/ 55 w 134"/>
                <a:gd name="T9" fmla="*/ 19 h 133"/>
                <a:gd name="T10" fmla="*/ 51 w 134"/>
                <a:gd name="T11" fmla="*/ 12 h 133"/>
                <a:gd name="T12" fmla="*/ 41 w 134"/>
                <a:gd name="T13" fmla="*/ 3 h 133"/>
                <a:gd name="T14" fmla="*/ 28 w 134"/>
                <a:gd name="T15" fmla="*/ 10 h 133"/>
                <a:gd name="T16" fmla="*/ 29 w 134"/>
                <a:gd name="T17" fmla="*/ 22 h 133"/>
                <a:gd name="T18" fmla="*/ 35 w 134"/>
                <a:gd name="T19" fmla="*/ 30 h 133"/>
                <a:gd name="T20" fmla="*/ 25 w 134"/>
                <a:gd name="T21" fmla="*/ 42 h 133"/>
                <a:gd name="T22" fmla="*/ 16 w 134"/>
                <a:gd name="T23" fmla="*/ 39 h 133"/>
                <a:gd name="T24" fmla="*/ 4 w 134"/>
                <a:gd name="T25" fmla="*/ 40 h 133"/>
                <a:gd name="T26" fmla="*/ 0 w 134"/>
                <a:gd name="T27" fmla="*/ 53 h 133"/>
                <a:gd name="T28" fmla="*/ 9 w 134"/>
                <a:gd name="T29" fmla="*/ 61 h 133"/>
                <a:gd name="T30" fmla="*/ 19 w 134"/>
                <a:gd name="T31" fmla="*/ 65 h 133"/>
                <a:gd name="T32" fmla="*/ 20 w 134"/>
                <a:gd name="T33" fmla="*/ 79 h 133"/>
                <a:gd name="T34" fmla="*/ 12 w 134"/>
                <a:gd name="T35" fmla="*/ 82 h 133"/>
                <a:gd name="T36" fmla="*/ 3 w 134"/>
                <a:gd name="T37" fmla="*/ 92 h 133"/>
                <a:gd name="T38" fmla="*/ 10 w 134"/>
                <a:gd name="T39" fmla="*/ 105 h 133"/>
                <a:gd name="T40" fmla="*/ 23 w 134"/>
                <a:gd name="T41" fmla="*/ 104 h 133"/>
                <a:gd name="T42" fmla="*/ 30 w 134"/>
                <a:gd name="T43" fmla="*/ 98 h 133"/>
                <a:gd name="T44" fmla="*/ 42 w 134"/>
                <a:gd name="T45" fmla="*/ 108 h 133"/>
                <a:gd name="T46" fmla="*/ 41 w 134"/>
                <a:gd name="T47" fmla="*/ 117 h 133"/>
                <a:gd name="T48" fmla="*/ 42 w 134"/>
                <a:gd name="T49" fmla="*/ 128 h 133"/>
                <a:gd name="T50" fmla="*/ 55 w 134"/>
                <a:gd name="T51" fmla="*/ 133 h 133"/>
                <a:gd name="T52" fmla="*/ 62 w 134"/>
                <a:gd name="T53" fmla="*/ 124 h 133"/>
                <a:gd name="T54" fmla="*/ 65 w 134"/>
                <a:gd name="T55" fmla="*/ 114 h 133"/>
                <a:gd name="T56" fmla="*/ 81 w 134"/>
                <a:gd name="T57" fmla="*/ 112 h 133"/>
                <a:gd name="T58" fmla="*/ 84 w 134"/>
                <a:gd name="T59" fmla="*/ 121 h 133"/>
                <a:gd name="T60" fmla="*/ 94 w 134"/>
                <a:gd name="T61" fmla="*/ 130 h 133"/>
                <a:gd name="T62" fmla="*/ 107 w 134"/>
                <a:gd name="T63" fmla="*/ 123 h 133"/>
                <a:gd name="T64" fmla="*/ 105 w 134"/>
                <a:gd name="T65" fmla="*/ 110 h 133"/>
                <a:gd name="T66" fmla="*/ 101 w 134"/>
                <a:gd name="T67" fmla="*/ 102 h 133"/>
                <a:gd name="T68" fmla="*/ 110 w 134"/>
                <a:gd name="T69" fmla="*/ 91 h 133"/>
                <a:gd name="T70" fmla="*/ 120 w 134"/>
                <a:gd name="T71" fmla="*/ 92 h 133"/>
                <a:gd name="T72" fmla="*/ 131 w 134"/>
                <a:gd name="T73" fmla="*/ 91 h 133"/>
                <a:gd name="T74" fmla="*/ 134 w 134"/>
                <a:gd name="T75" fmla="*/ 78 h 133"/>
                <a:gd name="T76" fmla="*/ 126 w 134"/>
                <a:gd name="T77" fmla="*/ 71 h 133"/>
                <a:gd name="T78" fmla="*/ 117 w 134"/>
                <a:gd name="T79" fmla="*/ 68 h 133"/>
                <a:gd name="T80" fmla="*/ 115 w 134"/>
                <a:gd name="T81" fmla="*/ 53 h 133"/>
                <a:gd name="T82" fmla="*/ 124 w 134"/>
                <a:gd name="T83" fmla="*/ 49 h 133"/>
                <a:gd name="T84" fmla="*/ 131 w 134"/>
                <a:gd name="T85" fmla="*/ 39 h 133"/>
                <a:gd name="T86" fmla="*/ 126 w 134"/>
                <a:gd name="T87" fmla="*/ 27 h 133"/>
                <a:gd name="T88" fmla="*/ 113 w 134"/>
                <a:gd name="T89" fmla="*/ 29 h 133"/>
                <a:gd name="T90" fmla="*/ 104 w 134"/>
                <a:gd name="T91" fmla="*/ 33 h 133"/>
                <a:gd name="T92" fmla="*/ 92 w 134"/>
                <a:gd name="T93" fmla="*/ 25 h 133"/>
                <a:gd name="T94" fmla="*/ 95 w 134"/>
                <a:gd name="T95" fmla="*/ 15 h 133"/>
                <a:gd name="T96" fmla="*/ 94 w 134"/>
                <a:gd name="T97" fmla="*/ 4 h 133"/>
                <a:gd name="T98" fmla="*/ 74 w 134"/>
                <a:gd name="T99" fmla="*/ 45 h 133"/>
                <a:gd name="T100" fmla="*/ 82 w 134"/>
                <a:gd name="T101" fmla="*/ 49 h 133"/>
                <a:gd name="T102" fmla="*/ 90 w 134"/>
                <a:gd name="T103" fmla="*/ 63 h 133"/>
                <a:gd name="T104" fmla="*/ 88 w 134"/>
                <a:gd name="T105" fmla="*/ 72 h 133"/>
                <a:gd name="T106" fmla="*/ 85 w 134"/>
                <a:gd name="T107" fmla="*/ 81 h 133"/>
                <a:gd name="T108" fmla="*/ 71 w 134"/>
                <a:gd name="T109" fmla="*/ 88 h 133"/>
                <a:gd name="T110" fmla="*/ 61 w 134"/>
                <a:gd name="T111" fmla="*/ 87 h 133"/>
                <a:gd name="T112" fmla="*/ 53 w 134"/>
                <a:gd name="T113" fmla="*/ 84 h 133"/>
                <a:gd name="T114" fmla="*/ 45 w 134"/>
                <a:gd name="T115" fmla="*/ 69 h 133"/>
                <a:gd name="T116" fmla="*/ 46 w 134"/>
                <a:gd name="T117" fmla="*/ 61 h 133"/>
                <a:gd name="T118" fmla="*/ 51 w 134"/>
                <a:gd name="T119" fmla="*/ 52 h 133"/>
                <a:gd name="T120" fmla="*/ 65 w 134"/>
                <a:gd name="T121" fmla="*/ 45 h 133"/>
                <a:gd name="T122" fmla="*/ 74 w 134"/>
                <a:gd name="T123" fmla="*/ 4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3" extrusionOk="0">
                  <a:moveTo>
                    <a:pt x="94" y="4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2"/>
                  </a:lnTo>
                  <a:lnTo>
                    <a:pt x="35" y="30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2"/>
                  </a:lnTo>
                  <a:lnTo>
                    <a:pt x="3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0" y="98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5" y="114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30"/>
                  </a:lnTo>
                  <a:lnTo>
                    <a:pt x="107" y="123"/>
                  </a:lnTo>
                  <a:lnTo>
                    <a:pt x="105" y="110"/>
                  </a:lnTo>
                  <a:lnTo>
                    <a:pt x="101" y="102"/>
                  </a:lnTo>
                  <a:lnTo>
                    <a:pt x="110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2" y="25"/>
                  </a:lnTo>
                  <a:lnTo>
                    <a:pt x="95" y="15"/>
                  </a:lnTo>
                  <a:lnTo>
                    <a:pt x="94" y="4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1" y="87"/>
                  </a:lnTo>
                  <a:lnTo>
                    <a:pt x="53" y="84"/>
                  </a:lnTo>
                  <a:lnTo>
                    <a:pt x="45" y="69"/>
                  </a:lnTo>
                  <a:lnTo>
                    <a:pt x="46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8" name="Freeform 441"/>
            <p:cNvSpPr>
              <a:spLocks noEditPoints="1"/>
            </p:cNvSpPr>
            <p:nvPr/>
          </p:nvSpPr>
          <p:spPr bwMode="auto">
            <a:xfrm>
              <a:off x="4983163" y="1700212"/>
              <a:ext cx="76200" cy="76200"/>
            </a:xfrm>
            <a:custGeom>
              <a:avLst/>
              <a:gdLst>
                <a:gd name="T0" fmla="*/ 111 w 142"/>
                <a:gd name="T1" fmla="*/ 12 h 143"/>
                <a:gd name="T2" fmla="*/ 98 w 142"/>
                <a:gd name="T3" fmla="*/ 4 h 143"/>
                <a:gd name="T4" fmla="*/ 89 w 142"/>
                <a:gd name="T5" fmla="*/ 12 h 143"/>
                <a:gd name="T6" fmla="*/ 83 w 142"/>
                <a:gd name="T7" fmla="*/ 22 h 143"/>
                <a:gd name="T8" fmla="*/ 67 w 142"/>
                <a:gd name="T9" fmla="*/ 20 h 143"/>
                <a:gd name="T10" fmla="*/ 66 w 142"/>
                <a:gd name="T11" fmla="*/ 10 h 143"/>
                <a:gd name="T12" fmla="*/ 56 w 142"/>
                <a:gd name="T13" fmla="*/ 0 h 143"/>
                <a:gd name="T14" fmla="*/ 43 w 142"/>
                <a:gd name="T15" fmla="*/ 4 h 143"/>
                <a:gd name="T16" fmla="*/ 41 w 142"/>
                <a:gd name="T17" fmla="*/ 17 h 143"/>
                <a:gd name="T18" fmla="*/ 44 w 142"/>
                <a:gd name="T19" fmla="*/ 27 h 143"/>
                <a:gd name="T20" fmla="*/ 33 w 142"/>
                <a:gd name="T21" fmla="*/ 37 h 143"/>
                <a:gd name="T22" fmla="*/ 23 w 142"/>
                <a:gd name="T23" fmla="*/ 33 h 143"/>
                <a:gd name="T24" fmla="*/ 11 w 142"/>
                <a:gd name="T25" fmla="*/ 32 h 143"/>
                <a:gd name="T26" fmla="*/ 4 w 142"/>
                <a:gd name="T27" fmla="*/ 45 h 143"/>
                <a:gd name="T28" fmla="*/ 11 w 142"/>
                <a:gd name="T29" fmla="*/ 55 h 143"/>
                <a:gd name="T30" fmla="*/ 21 w 142"/>
                <a:gd name="T31" fmla="*/ 59 h 143"/>
                <a:gd name="T32" fmla="*/ 20 w 142"/>
                <a:gd name="T33" fmla="*/ 75 h 143"/>
                <a:gd name="T34" fmla="*/ 10 w 142"/>
                <a:gd name="T35" fmla="*/ 78 h 143"/>
                <a:gd name="T36" fmla="*/ 0 w 142"/>
                <a:gd name="T37" fmla="*/ 86 h 143"/>
                <a:gd name="T38" fmla="*/ 4 w 142"/>
                <a:gd name="T39" fmla="*/ 101 h 143"/>
                <a:gd name="T40" fmla="*/ 17 w 142"/>
                <a:gd name="T41" fmla="*/ 102 h 143"/>
                <a:gd name="T42" fmla="*/ 27 w 142"/>
                <a:gd name="T43" fmla="*/ 98 h 143"/>
                <a:gd name="T44" fmla="*/ 37 w 142"/>
                <a:gd name="T45" fmla="*/ 109 h 143"/>
                <a:gd name="T46" fmla="*/ 33 w 142"/>
                <a:gd name="T47" fmla="*/ 120 h 143"/>
                <a:gd name="T48" fmla="*/ 31 w 142"/>
                <a:gd name="T49" fmla="*/ 131 h 143"/>
                <a:gd name="T50" fmla="*/ 44 w 142"/>
                <a:gd name="T51" fmla="*/ 138 h 143"/>
                <a:gd name="T52" fmla="*/ 54 w 142"/>
                <a:gd name="T53" fmla="*/ 131 h 143"/>
                <a:gd name="T54" fmla="*/ 59 w 142"/>
                <a:gd name="T55" fmla="*/ 122 h 143"/>
                <a:gd name="T56" fmla="*/ 75 w 142"/>
                <a:gd name="T57" fmla="*/ 124 h 143"/>
                <a:gd name="T58" fmla="*/ 77 w 142"/>
                <a:gd name="T59" fmla="*/ 133 h 143"/>
                <a:gd name="T60" fmla="*/ 86 w 142"/>
                <a:gd name="T61" fmla="*/ 143 h 143"/>
                <a:gd name="T62" fmla="*/ 100 w 142"/>
                <a:gd name="T63" fmla="*/ 138 h 143"/>
                <a:gd name="T64" fmla="*/ 102 w 142"/>
                <a:gd name="T65" fmla="*/ 125 h 143"/>
                <a:gd name="T66" fmla="*/ 98 w 142"/>
                <a:gd name="T67" fmla="*/ 117 h 143"/>
                <a:gd name="T68" fmla="*/ 111 w 142"/>
                <a:gd name="T69" fmla="*/ 107 h 143"/>
                <a:gd name="T70" fmla="*/ 119 w 142"/>
                <a:gd name="T71" fmla="*/ 111 h 143"/>
                <a:gd name="T72" fmla="*/ 131 w 142"/>
                <a:gd name="T73" fmla="*/ 111 h 143"/>
                <a:gd name="T74" fmla="*/ 138 w 142"/>
                <a:gd name="T75" fmla="*/ 98 h 143"/>
                <a:gd name="T76" fmla="*/ 131 w 142"/>
                <a:gd name="T77" fmla="*/ 88 h 143"/>
                <a:gd name="T78" fmla="*/ 122 w 142"/>
                <a:gd name="T79" fmla="*/ 84 h 143"/>
                <a:gd name="T80" fmla="*/ 124 w 142"/>
                <a:gd name="T81" fmla="*/ 68 h 143"/>
                <a:gd name="T82" fmla="*/ 132 w 142"/>
                <a:gd name="T83" fmla="*/ 65 h 143"/>
                <a:gd name="T84" fmla="*/ 142 w 142"/>
                <a:gd name="T85" fmla="*/ 56 h 143"/>
                <a:gd name="T86" fmla="*/ 138 w 142"/>
                <a:gd name="T87" fmla="*/ 42 h 143"/>
                <a:gd name="T88" fmla="*/ 125 w 142"/>
                <a:gd name="T89" fmla="*/ 42 h 143"/>
                <a:gd name="T90" fmla="*/ 116 w 142"/>
                <a:gd name="T91" fmla="*/ 45 h 143"/>
                <a:gd name="T92" fmla="*/ 106 w 142"/>
                <a:gd name="T93" fmla="*/ 33 h 143"/>
                <a:gd name="T94" fmla="*/ 111 w 142"/>
                <a:gd name="T95" fmla="*/ 23 h 143"/>
                <a:gd name="T96" fmla="*/ 111 w 142"/>
                <a:gd name="T97" fmla="*/ 12 h 143"/>
                <a:gd name="T98" fmla="*/ 82 w 142"/>
                <a:gd name="T99" fmla="*/ 50 h 143"/>
                <a:gd name="T100" fmla="*/ 89 w 142"/>
                <a:gd name="T101" fmla="*/ 56 h 143"/>
                <a:gd name="T102" fmla="*/ 95 w 142"/>
                <a:gd name="T103" fmla="*/ 73 h 143"/>
                <a:gd name="T104" fmla="*/ 92 w 142"/>
                <a:gd name="T105" fmla="*/ 82 h 143"/>
                <a:gd name="T106" fmla="*/ 86 w 142"/>
                <a:gd name="T107" fmla="*/ 89 h 143"/>
                <a:gd name="T108" fmla="*/ 69 w 142"/>
                <a:gd name="T109" fmla="*/ 95 h 143"/>
                <a:gd name="T110" fmla="*/ 60 w 142"/>
                <a:gd name="T111" fmla="*/ 92 h 143"/>
                <a:gd name="T112" fmla="*/ 53 w 142"/>
                <a:gd name="T113" fmla="*/ 86 h 143"/>
                <a:gd name="T114" fmla="*/ 47 w 142"/>
                <a:gd name="T115" fmla="*/ 69 h 143"/>
                <a:gd name="T116" fmla="*/ 50 w 142"/>
                <a:gd name="T117" fmla="*/ 61 h 143"/>
                <a:gd name="T118" fmla="*/ 56 w 142"/>
                <a:gd name="T119" fmla="*/ 53 h 143"/>
                <a:gd name="T120" fmla="*/ 73 w 142"/>
                <a:gd name="T121" fmla="*/ 48 h 143"/>
                <a:gd name="T122" fmla="*/ 82 w 142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3" extrusionOk="0">
                  <a:moveTo>
                    <a:pt x="111" y="12"/>
                  </a:moveTo>
                  <a:lnTo>
                    <a:pt x="98" y="4"/>
                  </a:lnTo>
                  <a:lnTo>
                    <a:pt x="89" y="12"/>
                  </a:lnTo>
                  <a:lnTo>
                    <a:pt x="83" y="22"/>
                  </a:lnTo>
                  <a:lnTo>
                    <a:pt x="67" y="2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43" y="4"/>
                  </a:lnTo>
                  <a:lnTo>
                    <a:pt x="41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5"/>
                  </a:lnTo>
                  <a:lnTo>
                    <a:pt x="11" y="55"/>
                  </a:lnTo>
                  <a:lnTo>
                    <a:pt x="21" y="59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8"/>
                  </a:lnTo>
                  <a:lnTo>
                    <a:pt x="37" y="109"/>
                  </a:lnTo>
                  <a:lnTo>
                    <a:pt x="33" y="120"/>
                  </a:lnTo>
                  <a:lnTo>
                    <a:pt x="31" y="131"/>
                  </a:lnTo>
                  <a:lnTo>
                    <a:pt x="44" y="138"/>
                  </a:lnTo>
                  <a:lnTo>
                    <a:pt x="54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7" y="133"/>
                  </a:lnTo>
                  <a:lnTo>
                    <a:pt x="86" y="143"/>
                  </a:lnTo>
                  <a:lnTo>
                    <a:pt x="100" y="138"/>
                  </a:lnTo>
                  <a:lnTo>
                    <a:pt x="102" y="125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19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88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5"/>
                  </a:lnTo>
                  <a:lnTo>
                    <a:pt x="142" y="56"/>
                  </a:lnTo>
                  <a:lnTo>
                    <a:pt x="138" y="42"/>
                  </a:lnTo>
                  <a:lnTo>
                    <a:pt x="125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0"/>
                  </a:moveTo>
                  <a:lnTo>
                    <a:pt x="89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6" y="89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6"/>
                  </a:lnTo>
                  <a:lnTo>
                    <a:pt x="47" y="69"/>
                  </a:lnTo>
                  <a:lnTo>
                    <a:pt x="50" y="61"/>
                  </a:lnTo>
                  <a:lnTo>
                    <a:pt x="56" y="53"/>
                  </a:lnTo>
                  <a:lnTo>
                    <a:pt x="73" y="48"/>
                  </a:lnTo>
                  <a:lnTo>
                    <a:pt x="82" y="50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9" name="Freeform 442"/>
            <p:cNvSpPr>
              <a:spLocks noEditPoints="1"/>
            </p:cNvSpPr>
            <p:nvPr/>
          </p:nvSpPr>
          <p:spPr bwMode="auto">
            <a:xfrm>
              <a:off x="4929188" y="1741488"/>
              <a:ext cx="79375" cy="82550"/>
            </a:xfrm>
            <a:custGeom>
              <a:avLst/>
              <a:gdLst>
                <a:gd name="T0" fmla="*/ 90 w 150"/>
                <a:gd name="T1" fmla="*/ 1 h 157"/>
                <a:gd name="T2" fmla="*/ 74 w 150"/>
                <a:gd name="T3" fmla="*/ 0 h 157"/>
                <a:gd name="T4" fmla="*/ 68 w 150"/>
                <a:gd name="T5" fmla="*/ 11 h 157"/>
                <a:gd name="T6" fmla="*/ 67 w 150"/>
                <a:gd name="T7" fmla="*/ 23 h 157"/>
                <a:gd name="T8" fmla="*/ 51 w 150"/>
                <a:gd name="T9" fmla="*/ 27 h 157"/>
                <a:gd name="T10" fmla="*/ 45 w 150"/>
                <a:gd name="T11" fmla="*/ 19 h 157"/>
                <a:gd name="T12" fmla="*/ 32 w 150"/>
                <a:gd name="T13" fmla="*/ 13 h 157"/>
                <a:gd name="T14" fmla="*/ 20 w 150"/>
                <a:gd name="T15" fmla="*/ 23 h 157"/>
                <a:gd name="T16" fmla="*/ 25 w 150"/>
                <a:gd name="T17" fmla="*/ 37 h 157"/>
                <a:gd name="T18" fmla="*/ 32 w 150"/>
                <a:gd name="T19" fmla="*/ 44 h 157"/>
                <a:gd name="T20" fmla="*/ 25 w 150"/>
                <a:gd name="T21" fmla="*/ 60 h 157"/>
                <a:gd name="T22" fmla="*/ 13 w 150"/>
                <a:gd name="T23" fmla="*/ 59 h 157"/>
                <a:gd name="T24" fmla="*/ 2 w 150"/>
                <a:gd name="T25" fmla="*/ 63 h 157"/>
                <a:gd name="T26" fmla="*/ 0 w 150"/>
                <a:gd name="T27" fmla="*/ 79 h 157"/>
                <a:gd name="T28" fmla="*/ 12 w 150"/>
                <a:gd name="T29" fmla="*/ 86 h 157"/>
                <a:gd name="T30" fmla="*/ 22 w 150"/>
                <a:gd name="T31" fmla="*/ 88 h 157"/>
                <a:gd name="T32" fmla="*/ 26 w 150"/>
                <a:gd name="T33" fmla="*/ 103 h 157"/>
                <a:gd name="T34" fmla="*/ 19 w 150"/>
                <a:gd name="T35" fmla="*/ 109 h 157"/>
                <a:gd name="T36" fmla="*/ 12 w 150"/>
                <a:gd name="T37" fmla="*/ 122 h 157"/>
                <a:gd name="T38" fmla="*/ 22 w 150"/>
                <a:gd name="T39" fmla="*/ 135 h 157"/>
                <a:gd name="T40" fmla="*/ 35 w 150"/>
                <a:gd name="T41" fmla="*/ 131 h 157"/>
                <a:gd name="T42" fmla="*/ 44 w 150"/>
                <a:gd name="T43" fmla="*/ 124 h 157"/>
                <a:gd name="T44" fmla="*/ 58 w 150"/>
                <a:gd name="T45" fmla="*/ 131 h 157"/>
                <a:gd name="T46" fmla="*/ 56 w 150"/>
                <a:gd name="T47" fmla="*/ 142 h 157"/>
                <a:gd name="T48" fmla="*/ 61 w 150"/>
                <a:gd name="T49" fmla="*/ 155 h 157"/>
                <a:gd name="T50" fmla="*/ 77 w 150"/>
                <a:gd name="T51" fmla="*/ 157 h 157"/>
                <a:gd name="T52" fmla="*/ 82 w 150"/>
                <a:gd name="T53" fmla="*/ 145 h 157"/>
                <a:gd name="T54" fmla="*/ 84 w 150"/>
                <a:gd name="T55" fmla="*/ 134 h 157"/>
                <a:gd name="T56" fmla="*/ 100 w 150"/>
                <a:gd name="T57" fmla="*/ 129 h 157"/>
                <a:gd name="T58" fmla="*/ 105 w 150"/>
                <a:gd name="T59" fmla="*/ 137 h 157"/>
                <a:gd name="T60" fmla="*/ 118 w 150"/>
                <a:gd name="T61" fmla="*/ 144 h 157"/>
                <a:gd name="T62" fmla="*/ 130 w 150"/>
                <a:gd name="T63" fmla="*/ 134 h 157"/>
                <a:gd name="T64" fmla="*/ 127 w 150"/>
                <a:gd name="T65" fmla="*/ 119 h 157"/>
                <a:gd name="T66" fmla="*/ 120 w 150"/>
                <a:gd name="T67" fmla="*/ 112 h 157"/>
                <a:gd name="T68" fmla="*/ 127 w 150"/>
                <a:gd name="T69" fmla="*/ 96 h 157"/>
                <a:gd name="T70" fmla="*/ 137 w 150"/>
                <a:gd name="T71" fmla="*/ 98 h 157"/>
                <a:gd name="T72" fmla="*/ 150 w 150"/>
                <a:gd name="T73" fmla="*/ 93 h 157"/>
                <a:gd name="T74" fmla="*/ 150 w 150"/>
                <a:gd name="T75" fmla="*/ 76 h 157"/>
                <a:gd name="T76" fmla="*/ 140 w 150"/>
                <a:gd name="T77" fmla="*/ 70 h 157"/>
                <a:gd name="T78" fmla="*/ 129 w 150"/>
                <a:gd name="T79" fmla="*/ 69 h 157"/>
                <a:gd name="T80" fmla="*/ 124 w 150"/>
                <a:gd name="T81" fmla="*/ 53 h 157"/>
                <a:gd name="T82" fmla="*/ 133 w 150"/>
                <a:gd name="T83" fmla="*/ 47 h 157"/>
                <a:gd name="T84" fmla="*/ 139 w 150"/>
                <a:gd name="T85" fmla="*/ 34 h 157"/>
                <a:gd name="T86" fmla="*/ 129 w 150"/>
                <a:gd name="T87" fmla="*/ 21 h 157"/>
                <a:gd name="T88" fmla="*/ 116 w 150"/>
                <a:gd name="T89" fmla="*/ 26 h 157"/>
                <a:gd name="T90" fmla="*/ 108 w 150"/>
                <a:gd name="T91" fmla="*/ 33 h 157"/>
                <a:gd name="T92" fmla="*/ 94 w 150"/>
                <a:gd name="T93" fmla="*/ 26 h 157"/>
                <a:gd name="T94" fmla="*/ 94 w 150"/>
                <a:gd name="T95" fmla="*/ 14 h 157"/>
                <a:gd name="T96" fmla="*/ 90 w 150"/>
                <a:gd name="T97" fmla="*/ 1 h 157"/>
                <a:gd name="T98" fmla="*/ 78 w 150"/>
                <a:gd name="T99" fmla="*/ 53 h 157"/>
                <a:gd name="T100" fmla="*/ 87 w 150"/>
                <a:gd name="T101" fmla="*/ 56 h 157"/>
                <a:gd name="T102" fmla="*/ 100 w 150"/>
                <a:gd name="T103" fmla="*/ 70 h 157"/>
                <a:gd name="T104" fmla="*/ 100 w 150"/>
                <a:gd name="T105" fmla="*/ 80 h 157"/>
                <a:gd name="T106" fmla="*/ 97 w 150"/>
                <a:gd name="T107" fmla="*/ 91 h 157"/>
                <a:gd name="T108" fmla="*/ 84 w 150"/>
                <a:gd name="T109" fmla="*/ 102 h 157"/>
                <a:gd name="T110" fmla="*/ 74 w 150"/>
                <a:gd name="T111" fmla="*/ 103 h 157"/>
                <a:gd name="T112" fmla="*/ 64 w 150"/>
                <a:gd name="T113" fmla="*/ 101 h 157"/>
                <a:gd name="T114" fmla="*/ 52 w 150"/>
                <a:gd name="T115" fmla="*/ 86 h 157"/>
                <a:gd name="T116" fmla="*/ 51 w 150"/>
                <a:gd name="T117" fmla="*/ 76 h 157"/>
                <a:gd name="T118" fmla="*/ 54 w 150"/>
                <a:gd name="T119" fmla="*/ 66 h 157"/>
                <a:gd name="T120" fmla="*/ 68 w 150"/>
                <a:gd name="T121" fmla="*/ 53 h 157"/>
                <a:gd name="T122" fmla="*/ 78 w 150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7" extrusionOk="0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9"/>
                  </a:lnTo>
                  <a:lnTo>
                    <a:pt x="32" y="13"/>
                  </a:lnTo>
                  <a:lnTo>
                    <a:pt x="20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6"/>
                  </a:lnTo>
                  <a:lnTo>
                    <a:pt x="22" y="88"/>
                  </a:lnTo>
                  <a:lnTo>
                    <a:pt x="26" y="103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6" y="142"/>
                  </a:lnTo>
                  <a:lnTo>
                    <a:pt x="61" y="155"/>
                  </a:lnTo>
                  <a:lnTo>
                    <a:pt x="77" y="157"/>
                  </a:lnTo>
                  <a:lnTo>
                    <a:pt x="82" y="145"/>
                  </a:lnTo>
                  <a:lnTo>
                    <a:pt x="84" y="134"/>
                  </a:lnTo>
                  <a:lnTo>
                    <a:pt x="100" y="129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7" y="98"/>
                  </a:lnTo>
                  <a:lnTo>
                    <a:pt x="150" y="93"/>
                  </a:lnTo>
                  <a:lnTo>
                    <a:pt x="150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39" y="34"/>
                  </a:lnTo>
                  <a:lnTo>
                    <a:pt x="129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0" y="1"/>
                  </a:lnTo>
                  <a:close/>
                  <a:moveTo>
                    <a:pt x="78" y="53"/>
                  </a:moveTo>
                  <a:lnTo>
                    <a:pt x="87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7" y="91"/>
                  </a:lnTo>
                  <a:lnTo>
                    <a:pt x="84" y="102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0" name="Freeform 443"/>
            <p:cNvSpPr>
              <a:spLocks noEditPoints="1"/>
            </p:cNvSpPr>
            <p:nvPr/>
          </p:nvSpPr>
          <p:spPr bwMode="auto">
            <a:xfrm>
              <a:off x="4929188" y="1663701"/>
              <a:ext cx="71438" cy="69850"/>
            </a:xfrm>
            <a:custGeom>
              <a:avLst/>
              <a:gdLst>
                <a:gd name="T0" fmla="*/ 94 w 136"/>
                <a:gd name="T1" fmla="*/ 4 h 132"/>
                <a:gd name="T2" fmla="*/ 81 w 136"/>
                <a:gd name="T3" fmla="*/ 0 h 132"/>
                <a:gd name="T4" fmla="*/ 74 w 136"/>
                <a:gd name="T5" fmla="*/ 9 h 132"/>
                <a:gd name="T6" fmla="*/ 69 w 136"/>
                <a:gd name="T7" fmla="*/ 19 h 132"/>
                <a:gd name="T8" fmla="*/ 55 w 136"/>
                <a:gd name="T9" fmla="*/ 19 h 132"/>
                <a:gd name="T10" fmla="*/ 51 w 136"/>
                <a:gd name="T11" fmla="*/ 11 h 132"/>
                <a:gd name="T12" fmla="*/ 41 w 136"/>
                <a:gd name="T13" fmla="*/ 3 h 132"/>
                <a:gd name="T14" fmla="*/ 29 w 136"/>
                <a:gd name="T15" fmla="*/ 10 h 132"/>
                <a:gd name="T16" fmla="*/ 31 w 136"/>
                <a:gd name="T17" fmla="*/ 23 h 132"/>
                <a:gd name="T18" fmla="*/ 35 w 136"/>
                <a:gd name="T19" fmla="*/ 30 h 132"/>
                <a:gd name="T20" fmla="*/ 26 w 136"/>
                <a:gd name="T21" fmla="*/ 42 h 132"/>
                <a:gd name="T22" fmla="*/ 16 w 136"/>
                <a:gd name="T23" fmla="*/ 39 h 132"/>
                <a:gd name="T24" fmla="*/ 5 w 136"/>
                <a:gd name="T25" fmla="*/ 40 h 132"/>
                <a:gd name="T26" fmla="*/ 0 w 136"/>
                <a:gd name="T27" fmla="*/ 55 h 132"/>
                <a:gd name="T28" fmla="*/ 9 w 136"/>
                <a:gd name="T29" fmla="*/ 62 h 132"/>
                <a:gd name="T30" fmla="*/ 19 w 136"/>
                <a:gd name="T31" fmla="*/ 65 h 132"/>
                <a:gd name="T32" fmla="*/ 20 w 136"/>
                <a:gd name="T33" fmla="*/ 79 h 132"/>
                <a:gd name="T34" fmla="*/ 12 w 136"/>
                <a:gd name="T35" fmla="*/ 83 h 132"/>
                <a:gd name="T36" fmla="*/ 5 w 136"/>
                <a:gd name="T37" fmla="*/ 92 h 132"/>
                <a:gd name="T38" fmla="*/ 10 w 136"/>
                <a:gd name="T39" fmla="*/ 105 h 132"/>
                <a:gd name="T40" fmla="*/ 23 w 136"/>
                <a:gd name="T41" fmla="*/ 104 h 132"/>
                <a:gd name="T42" fmla="*/ 32 w 136"/>
                <a:gd name="T43" fmla="*/ 99 h 132"/>
                <a:gd name="T44" fmla="*/ 44 w 136"/>
                <a:gd name="T45" fmla="*/ 108 h 132"/>
                <a:gd name="T46" fmla="*/ 41 w 136"/>
                <a:gd name="T47" fmla="*/ 117 h 132"/>
                <a:gd name="T48" fmla="*/ 42 w 136"/>
                <a:gd name="T49" fmla="*/ 128 h 132"/>
                <a:gd name="T50" fmla="*/ 56 w 136"/>
                <a:gd name="T51" fmla="*/ 132 h 132"/>
                <a:gd name="T52" fmla="*/ 64 w 136"/>
                <a:gd name="T53" fmla="*/ 124 h 132"/>
                <a:gd name="T54" fmla="*/ 67 w 136"/>
                <a:gd name="T55" fmla="*/ 115 h 132"/>
                <a:gd name="T56" fmla="*/ 81 w 136"/>
                <a:gd name="T57" fmla="*/ 114 h 132"/>
                <a:gd name="T58" fmla="*/ 85 w 136"/>
                <a:gd name="T59" fmla="*/ 121 h 132"/>
                <a:gd name="T60" fmla="*/ 95 w 136"/>
                <a:gd name="T61" fmla="*/ 130 h 132"/>
                <a:gd name="T62" fmla="*/ 108 w 136"/>
                <a:gd name="T63" fmla="*/ 122 h 132"/>
                <a:gd name="T64" fmla="*/ 107 w 136"/>
                <a:gd name="T65" fmla="*/ 109 h 132"/>
                <a:gd name="T66" fmla="*/ 101 w 136"/>
                <a:gd name="T67" fmla="*/ 102 h 132"/>
                <a:gd name="T68" fmla="*/ 111 w 136"/>
                <a:gd name="T69" fmla="*/ 91 h 132"/>
                <a:gd name="T70" fmla="*/ 120 w 136"/>
                <a:gd name="T71" fmla="*/ 94 h 132"/>
                <a:gd name="T72" fmla="*/ 131 w 136"/>
                <a:gd name="T73" fmla="*/ 92 h 132"/>
                <a:gd name="T74" fmla="*/ 136 w 136"/>
                <a:gd name="T75" fmla="*/ 78 h 132"/>
                <a:gd name="T76" fmla="*/ 127 w 136"/>
                <a:gd name="T77" fmla="*/ 70 h 132"/>
                <a:gd name="T78" fmla="*/ 117 w 136"/>
                <a:gd name="T79" fmla="*/ 68 h 132"/>
                <a:gd name="T80" fmla="*/ 116 w 136"/>
                <a:gd name="T81" fmla="*/ 53 h 132"/>
                <a:gd name="T82" fmla="*/ 124 w 136"/>
                <a:gd name="T83" fmla="*/ 49 h 132"/>
                <a:gd name="T84" fmla="*/ 133 w 136"/>
                <a:gd name="T85" fmla="*/ 40 h 132"/>
                <a:gd name="T86" fmla="*/ 126 w 136"/>
                <a:gd name="T87" fmla="*/ 27 h 132"/>
                <a:gd name="T88" fmla="*/ 113 w 136"/>
                <a:gd name="T89" fmla="*/ 29 h 132"/>
                <a:gd name="T90" fmla="*/ 105 w 136"/>
                <a:gd name="T91" fmla="*/ 33 h 132"/>
                <a:gd name="T92" fmla="*/ 93 w 136"/>
                <a:gd name="T93" fmla="*/ 24 h 132"/>
                <a:gd name="T94" fmla="*/ 95 w 136"/>
                <a:gd name="T95" fmla="*/ 16 h 132"/>
                <a:gd name="T96" fmla="*/ 94 w 136"/>
                <a:gd name="T97" fmla="*/ 4 h 132"/>
                <a:gd name="T98" fmla="*/ 74 w 136"/>
                <a:gd name="T99" fmla="*/ 46 h 132"/>
                <a:gd name="T100" fmla="*/ 82 w 136"/>
                <a:gd name="T101" fmla="*/ 49 h 132"/>
                <a:gd name="T102" fmla="*/ 91 w 136"/>
                <a:gd name="T103" fmla="*/ 63 h 132"/>
                <a:gd name="T104" fmla="*/ 90 w 136"/>
                <a:gd name="T105" fmla="*/ 72 h 132"/>
                <a:gd name="T106" fmla="*/ 85 w 136"/>
                <a:gd name="T107" fmla="*/ 81 h 132"/>
                <a:gd name="T108" fmla="*/ 71 w 136"/>
                <a:gd name="T109" fmla="*/ 88 h 132"/>
                <a:gd name="T110" fmla="*/ 62 w 136"/>
                <a:gd name="T111" fmla="*/ 86 h 132"/>
                <a:gd name="T112" fmla="*/ 54 w 136"/>
                <a:gd name="T113" fmla="*/ 83 h 132"/>
                <a:gd name="T114" fmla="*/ 46 w 136"/>
                <a:gd name="T115" fmla="*/ 69 h 132"/>
                <a:gd name="T116" fmla="*/ 46 w 136"/>
                <a:gd name="T117" fmla="*/ 60 h 132"/>
                <a:gd name="T118" fmla="*/ 51 w 136"/>
                <a:gd name="T119" fmla="*/ 52 h 132"/>
                <a:gd name="T120" fmla="*/ 65 w 136"/>
                <a:gd name="T121" fmla="*/ 45 h 132"/>
                <a:gd name="T122" fmla="*/ 74 w 136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2" extrusionOk="0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9"/>
                  </a:lnTo>
                  <a:lnTo>
                    <a:pt x="55" y="19"/>
                  </a:lnTo>
                  <a:lnTo>
                    <a:pt x="51" y="11"/>
                  </a:lnTo>
                  <a:lnTo>
                    <a:pt x="41" y="3"/>
                  </a:lnTo>
                  <a:lnTo>
                    <a:pt x="29" y="10"/>
                  </a:lnTo>
                  <a:lnTo>
                    <a:pt x="31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5" y="40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3"/>
                  </a:lnTo>
                  <a:lnTo>
                    <a:pt x="5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4" y="108"/>
                  </a:lnTo>
                  <a:lnTo>
                    <a:pt x="41" y="117"/>
                  </a:lnTo>
                  <a:lnTo>
                    <a:pt x="42" y="128"/>
                  </a:lnTo>
                  <a:lnTo>
                    <a:pt x="56" y="132"/>
                  </a:lnTo>
                  <a:lnTo>
                    <a:pt x="64" y="124"/>
                  </a:lnTo>
                  <a:lnTo>
                    <a:pt x="67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09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0"/>
                  </a:lnTo>
                  <a:lnTo>
                    <a:pt x="117" y="68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3" y="24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4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90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4" y="83"/>
                  </a:lnTo>
                  <a:lnTo>
                    <a:pt x="46" y="69"/>
                  </a:lnTo>
                  <a:lnTo>
                    <a:pt x="46" y="60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1" name="Freeform 444"/>
            <p:cNvSpPr>
              <a:spLocks noEditPoints="1"/>
            </p:cNvSpPr>
            <p:nvPr/>
          </p:nvSpPr>
          <p:spPr bwMode="auto">
            <a:xfrm>
              <a:off x="4981576" y="1697038"/>
              <a:ext cx="76200" cy="76200"/>
            </a:xfrm>
            <a:custGeom>
              <a:avLst/>
              <a:gdLst>
                <a:gd name="T0" fmla="*/ 112 w 144"/>
                <a:gd name="T1" fmla="*/ 11 h 144"/>
                <a:gd name="T2" fmla="*/ 98 w 144"/>
                <a:gd name="T3" fmla="*/ 4 h 144"/>
                <a:gd name="T4" fmla="*/ 89 w 144"/>
                <a:gd name="T5" fmla="*/ 13 h 144"/>
                <a:gd name="T6" fmla="*/ 83 w 144"/>
                <a:gd name="T7" fmla="*/ 21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2 w 144"/>
                <a:gd name="T17" fmla="*/ 17 h 144"/>
                <a:gd name="T18" fmla="*/ 44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1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6 h 144"/>
                <a:gd name="T38" fmla="*/ 4 w 144"/>
                <a:gd name="T39" fmla="*/ 101 h 144"/>
                <a:gd name="T40" fmla="*/ 18 w 144"/>
                <a:gd name="T41" fmla="*/ 102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19 h 144"/>
                <a:gd name="T48" fmla="*/ 33 w 144"/>
                <a:gd name="T49" fmla="*/ 131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8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19 w 144"/>
                <a:gd name="T71" fmla="*/ 111 h 144"/>
                <a:gd name="T72" fmla="*/ 132 w 144"/>
                <a:gd name="T73" fmla="*/ 111 h 144"/>
                <a:gd name="T74" fmla="*/ 140 w 144"/>
                <a:gd name="T75" fmla="*/ 98 h 144"/>
                <a:gd name="T76" fmla="*/ 131 w 144"/>
                <a:gd name="T77" fmla="*/ 89 h 144"/>
                <a:gd name="T78" fmla="*/ 122 w 144"/>
                <a:gd name="T79" fmla="*/ 83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2 h 144"/>
                <a:gd name="T90" fmla="*/ 116 w 144"/>
                <a:gd name="T91" fmla="*/ 44 h 144"/>
                <a:gd name="T92" fmla="*/ 106 w 144"/>
                <a:gd name="T93" fmla="*/ 33 h 144"/>
                <a:gd name="T94" fmla="*/ 111 w 144"/>
                <a:gd name="T95" fmla="*/ 23 h 144"/>
                <a:gd name="T96" fmla="*/ 112 w 144"/>
                <a:gd name="T97" fmla="*/ 11 h 144"/>
                <a:gd name="T98" fmla="*/ 82 w 144"/>
                <a:gd name="T99" fmla="*/ 52 h 144"/>
                <a:gd name="T100" fmla="*/ 91 w 144"/>
                <a:gd name="T101" fmla="*/ 56 h 144"/>
                <a:gd name="T102" fmla="*/ 95 w 144"/>
                <a:gd name="T103" fmla="*/ 73 h 144"/>
                <a:gd name="T104" fmla="*/ 92 w 144"/>
                <a:gd name="T105" fmla="*/ 82 h 144"/>
                <a:gd name="T106" fmla="*/ 88 w 144"/>
                <a:gd name="T107" fmla="*/ 89 h 144"/>
                <a:gd name="T108" fmla="*/ 70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0 h 144"/>
                <a:gd name="T118" fmla="*/ 57 w 144"/>
                <a:gd name="T119" fmla="*/ 53 h 144"/>
                <a:gd name="T120" fmla="*/ 73 w 144"/>
                <a:gd name="T121" fmla="*/ 47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 extrusionOk="0">
                  <a:moveTo>
                    <a:pt x="112" y="11"/>
                  </a:moveTo>
                  <a:lnTo>
                    <a:pt x="98" y="4"/>
                  </a:lnTo>
                  <a:lnTo>
                    <a:pt x="89" y="13"/>
                  </a:lnTo>
                  <a:lnTo>
                    <a:pt x="83" y="21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2" y="17"/>
                  </a:lnTo>
                  <a:lnTo>
                    <a:pt x="44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1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8" y="102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19"/>
                  </a:lnTo>
                  <a:lnTo>
                    <a:pt x="33" y="131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8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19" y="111"/>
                  </a:lnTo>
                  <a:lnTo>
                    <a:pt x="132" y="111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2" y="83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2"/>
                  </a:lnTo>
                  <a:lnTo>
                    <a:pt x="116" y="44"/>
                  </a:lnTo>
                  <a:lnTo>
                    <a:pt x="106" y="33"/>
                  </a:lnTo>
                  <a:lnTo>
                    <a:pt x="111" y="23"/>
                  </a:lnTo>
                  <a:lnTo>
                    <a:pt x="112" y="11"/>
                  </a:lnTo>
                  <a:close/>
                  <a:moveTo>
                    <a:pt x="82" y="52"/>
                  </a:moveTo>
                  <a:lnTo>
                    <a:pt x="91" y="56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8" y="89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0"/>
                  </a:lnTo>
                  <a:lnTo>
                    <a:pt x="57" y="53"/>
                  </a:lnTo>
                  <a:lnTo>
                    <a:pt x="73" y="47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2" name="Freeform 445"/>
            <p:cNvSpPr>
              <a:spLocks noEditPoints="1"/>
            </p:cNvSpPr>
            <p:nvPr/>
          </p:nvSpPr>
          <p:spPr bwMode="auto">
            <a:xfrm>
              <a:off x="4927601" y="1738313"/>
              <a:ext cx="80963" cy="82550"/>
            </a:xfrm>
            <a:custGeom>
              <a:avLst/>
              <a:gdLst>
                <a:gd name="T0" fmla="*/ 91 w 152"/>
                <a:gd name="T1" fmla="*/ 1 h 157"/>
                <a:gd name="T2" fmla="*/ 75 w 152"/>
                <a:gd name="T3" fmla="*/ 0 h 157"/>
                <a:gd name="T4" fmla="*/ 70 w 152"/>
                <a:gd name="T5" fmla="*/ 11 h 157"/>
                <a:gd name="T6" fmla="*/ 68 w 152"/>
                <a:gd name="T7" fmla="*/ 23 h 157"/>
                <a:gd name="T8" fmla="*/ 52 w 152"/>
                <a:gd name="T9" fmla="*/ 28 h 157"/>
                <a:gd name="T10" fmla="*/ 45 w 152"/>
                <a:gd name="T11" fmla="*/ 20 h 157"/>
                <a:gd name="T12" fmla="*/ 34 w 152"/>
                <a:gd name="T13" fmla="*/ 13 h 157"/>
                <a:gd name="T14" fmla="*/ 21 w 152"/>
                <a:gd name="T15" fmla="*/ 23 h 157"/>
                <a:gd name="T16" fmla="*/ 25 w 152"/>
                <a:gd name="T17" fmla="*/ 37 h 157"/>
                <a:gd name="T18" fmla="*/ 32 w 152"/>
                <a:gd name="T19" fmla="*/ 44 h 157"/>
                <a:gd name="T20" fmla="*/ 25 w 152"/>
                <a:gd name="T21" fmla="*/ 60 h 157"/>
                <a:gd name="T22" fmla="*/ 15 w 152"/>
                <a:gd name="T23" fmla="*/ 59 h 157"/>
                <a:gd name="T24" fmla="*/ 2 w 152"/>
                <a:gd name="T25" fmla="*/ 63 h 157"/>
                <a:gd name="T26" fmla="*/ 0 w 152"/>
                <a:gd name="T27" fmla="*/ 80 h 157"/>
                <a:gd name="T28" fmla="*/ 12 w 152"/>
                <a:gd name="T29" fmla="*/ 86 h 157"/>
                <a:gd name="T30" fmla="*/ 22 w 152"/>
                <a:gd name="T31" fmla="*/ 87 h 157"/>
                <a:gd name="T32" fmla="*/ 28 w 152"/>
                <a:gd name="T33" fmla="*/ 103 h 157"/>
                <a:gd name="T34" fmla="*/ 19 w 152"/>
                <a:gd name="T35" fmla="*/ 110 h 157"/>
                <a:gd name="T36" fmla="*/ 13 w 152"/>
                <a:gd name="T37" fmla="*/ 122 h 157"/>
                <a:gd name="T38" fmla="*/ 23 w 152"/>
                <a:gd name="T39" fmla="*/ 135 h 157"/>
                <a:gd name="T40" fmla="*/ 36 w 152"/>
                <a:gd name="T41" fmla="*/ 131 h 157"/>
                <a:gd name="T42" fmla="*/ 44 w 152"/>
                <a:gd name="T43" fmla="*/ 123 h 157"/>
                <a:gd name="T44" fmla="*/ 58 w 152"/>
                <a:gd name="T45" fmla="*/ 131 h 157"/>
                <a:gd name="T46" fmla="*/ 58 w 152"/>
                <a:gd name="T47" fmla="*/ 142 h 157"/>
                <a:gd name="T48" fmla="*/ 62 w 152"/>
                <a:gd name="T49" fmla="*/ 155 h 157"/>
                <a:gd name="T50" fmla="*/ 77 w 152"/>
                <a:gd name="T51" fmla="*/ 157 h 157"/>
                <a:gd name="T52" fmla="*/ 84 w 152"/>
                <a:gd name="T53" fmla="*/ 145 h 157"/>
                <a:gd name="T54" fmla="*/ 85 w 152"/>
                <a:gd name="T55" fmla="*/ 134 h 157"/>
                <a:gd name="T56" fmla="*/ 100 w 152"/>
                <a:gd name="T57" fmla="*/ 129 h 157"/>
                <a:gd name="T58" fmla="*/ 107 w 152"/>
                <a:gd name="T59" fmla="*/ 138 h 157"/>
                <a:gd name="T60" fmla="*/ 119 w 152"/>
                <a:gd name="T61" fmla="*/ 144 h 157"/>
                <a:gd name="T62" fmla="*/ 132 w 152"/>
                <a:gd name="T63" fmla="*/ 134 h 157"/>
                <a:gd name="T64" fmla="*/ 127 w 152"/>
                <a:gd name="T65" fmla="*/ 119 h 157"/>
                <a:gd name="T66" fmla="*/ 120 w 152"/>
                <a:gd name="T67" fmla="*/ 112 h 157"/>
                <a:gd name="T68" fmla="*/ 127 w 152"/>
                <a:gd name="T69" fmla="*/ 96 h 157"/>
                <a:gd name="T70" fmla="*/ 139 w 152"/>
                <a:gd name="T71" fmla="*/ 98 h 157"/>
                <a:gd name="T72" fmla="*/ 150 w 152"/>
                <a:gd name="T73" fmla="*/ 93 h 157"/>
                <a:gd name="T74" fmla="*/ 152 w 152"/>
                <a:gd name="T75" fmla="*/ 77 h 157"/>
                <a:gd name="T76" fmla="*/ 140 w 152"/>
                <a:gd name="T77" fmla="*/ 70 h 157"/>
                <a:gd name="T78" fmla="*/ 130 w 152"/>
                <a:gd name="T79" fmla="*/ 69 h 157"/>
                <a:gd name="T80" fmla="*/ 124 w 152"/>
                <a:gd name="T81" fmla="*/ 53 h 157"/>
                <a:gd name="T82" fmla="*/ 133 w 152"/>
                <a:gd name="T83" fmla="*/ 47 h 157"/>
                <a:gd name="T84" fmla="*/ 140 w 152"/>
                <a:gd name="T85" fmla="*/ 34 h 157"/>
                <a:gd name="T86" fmla="*/ 130 w 152"/>
                <a:gd name="T87" fmla="*/ 21 h 157"/>
                <a:gd name="T88" fmla="*/ 116 w 152"/>
                <a:gd name="T89" fmla="*/ 26 h 157"/>
                <a:gd name="T90" fmla="*/ 108 w 152"/>
                <a:gd name="T91" fmla="*/ 33 h 157"/>
                <a:gd name="T92" fmla="*/ 94 w 152"/>
                <a:gd name="T93" fmla="*/ 26 h 157"/>
                <a:gd name="T94" fmla="*/ 94 w 152"/>
                <a:gd name="T95" fmla="*/ 14 h 157"/>
                <a:gd name="T96" fmla="*/ 91 w 152"/>
                <a:gd name="T97" fmla="*/ 1 h 157"/>
                <a:gd name="T98" fmla="*/ 78 w 152"/>
                <a:gd name="T99" fmla="*/ 53 h 157"/>
                <a:gd name="T100" fmla="*/ 88 w 152"/>
                <a:gd name="T101" fmla="*/ 56 h 157"/>
                <a:gd name="T102" fmla="*/ 100 w 152"/>
                <a:gd name="T103" fmla="*/ 70 h 157"/>
                <a:gd name="T104" fmla="*/ 100 w 152"/>
                <a:gd name="T105" fmla="*/ 80 h 157"/>
                <a:gd name="T106" fmla="*/ 98 w 152"/>
                <a:gd name="T107" fmla="*/ 90 h 157"/>
                <a:gd name="T108" fmla="*/ 84 w 152"/>
                <a:gd name="T109" fmla="*/ 103 h 157"/>
                <a:gd name="T110" fmla="*/ 74 w 152"/>
                <a:gd name="T111" fmla="*/ 103 h 157"/>
                <a:gd name="T112" fmla="*/ 65 w 152"/>
                <a:gd name="T113" fmla="*/ 100 h 157"/>
                <a:gd name="T114" fmla="*/ 52 w 152"/>
                <a:gd name="T115" fmla="*/ 86 h 157"/>
                <a:gd name="T116" fmla="*/ 52 w 152"/>
                <a:gd name="T117" fmla="*/ 76 h 157"/>
                <a:gd name="T118" fmla="*/ 54 w 152"/>
                <a:gd name="T119" fmla="*/ 66 h 157"/>
                <a:gd name="T120" fmla="*/ 68 w 152"/>
                <a:gd name="T121" fmla="*/ 54 h 157"/>
                <a:gd name="T122" fmla="*/ 78 w 152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7" extrusionOk="0">
                  <a:moveTo>
                    <a:pt x="91" y="1"/>
                  </a:moveTo>
                  <a:lnTo>
                    <a:pt x="75" y="0"/>
                  </a:lnTo>
                  <a:lnTo>
                    <a:pt x="70" y="11"/>
                  </a:lnTo>
                  <a:lnTo>
                    <a:pt x="68" y="23"/>
                  </a:lnTo>
                  <a:lnTo>
                    <a:pt x="52" y="28"/>
                  </a:lnTo>
                  <a:lnTo>
                    <a:pt x="45" y="20"/>
                  </a:lnTo>
                  <a:lnTo>
                    <a:pt x="34" y="13"/>
                  </a:lnTo>
                  <a:lnTo>
                    <a:pt x="21" y="23"/>
                  </a:lnTo>
                  <a:lnTo>
                    <a:pt x="25" y="37"/>
                  </a:lnTo>
                  <a:lnTo>
                    <a:pt x="32" y="44"/>
                  </a:lnTo>
                  <a:lnTo>
                    <a:pt x="25" y="60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2" y="87"/>
                  </a:lnTo>
                  <a:lnTo>
                    <a:pt x="28" y="103"/>
                  </a:lnTo>
                  <a:lnTo>
                    <a:pt x="19" y="110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4" y="123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5"/>
                  </a:lnTo>
                  <a:lnTo>
                    <a:pt x="77" y="157"/>
                  </a:lnTo>
                  <a:lnTo>
                    <a:pt x="84" y="145"/>
                  </a:lnTo>
                  <a:lnTo>
                    <a:pt x="85" y="134"/>
                  </a:lnTo>
                  <a:lnTo>
                    <a:pt x="100" y="129"/>
                  </a:lnTo>
                  <a:lnTo>
                    <a:pt x="107" y="138"/>
                  </a:lnTo>
                  <a:lnTo>
                    <a:pt x="119" y="144"/>
                  </a:lnTo>
                  <a:lnTo>
                    <a:pt x="132" y="134"/>
                  </a:lnTo>
                  <a:lnTo>
                    <a:pt x="127" y="119"/>
                  </a:lnTo>
                  <a:lnTo>
                    <a:pt x="120" y="112"/>
                  </a:lnTo>
                  <a:lnTo>
                    <a:pt x="127" y="96"/>
                  </a:lnTo>
                  <a:lnTo>
                    <a:pt x="139" y="98"/>
                  </a:lnTo>
                  <a:lnTo>
                    <a:pt x="150" y="93"/>
                  </a:lnTo>
                  <a:lnTo>
                    <a:pt x="152" y="77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4" y="53"/>
                  </a:lnTo>
                  <a:lnTo>
                    <a:pt x="133" y="47"/>
                  </a:lnTo>
                  <a:lnTo>
                    <a:pt x="140" y="34"/>
                  </a:lnTo>
                  <a:lnTo>
                    <a:pt x="130" y="21"/>
                  </a:lnTo>
                  <a:lnTo>
                    <a:pt x="116" y="26"/>
                  </a:lnTo>
                  <a:lnTo>
                    <a:pt x="108" y="33"/>
                  </a:lnTo>
                  <a:lnTo>
                    <a:pt x="94" y="26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6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3"/>
                  </a:lnTo>
                  <a:lnTo>
                    <a:pt x="74" y="103"/>
                  </a:lnTo>
                  <a:lnTo>
                    <a:pt x="65" y="100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4" y="66"/>
                  </a:lnTo>
                  <a:lnTo>
                    <a:pt x="68" y="54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3" name="Freeform 446"/>
            <p:cNvSpPr>
              <a:spLocks noEditPoints="1"/>
            </p:cNvSpPr>
            <p:nvPr/>
          </p:nvSpPr>
          <p:spPr bwMode="auto">
            <a:xfrm>
              <a:off x="5000626" y="1854201"/>
              <a:ext cx="71438" cy="71438"/>
            </a:xfrm>
            <a:custGeom>
              <a:avLst/>
              <a:gdLst>
                <a:gd name="T0" fmla="*/ 93 w 135"/>
                <a:gd name="T1" fmla="*/ 5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5 w 135"/>
                <a:gd name="T9" fmla="*/ 21 h 133"/>
                <a:gd name="T10" fmla="*/ 50 w 135"/>
                <a:gd name="T11" fmla="*/ 12 h 133"/>
                <a:gd name="T12" fmla="*/ 40 w 135"/>
                <a:gd name="T13" fmla="*/ 3 h 133"/>
                <a:gd name="T14" fmla="*/ 29 w 135"/>
                <a:gd name="T15" fmla="*/ 10 h 133"/>
                <a:gd name="T16" fmla="*/ 30 w 135"/>
                <a:gd name="T17" fmla="*/ 23 h 133"/>
                <a:gd name="T18" fmla="*/ 34 w 135"/>
                <a:gd name="T19" fmla="*/ 31 h 133"/>
                <a:gd name="T20" fmla="*/ 26 w 135"/>
                <a:gd name="T21" fmla="*/ 42 h 133"/>
                <a:gd name="T22" fmla="*/ 16 w 135"/>
                <a:gd name="T23" fmla="*/ 41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80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6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2 w 135"/>
                <a:gd name="T49" fmla="*/ 129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6 h 133"/>
                <a:gd name="T56" fmla="*/ 80 w 135"/>
                <a:gd name="T57" fmla="*/ 114 h 133"/>
                <a:gd name="T58" fmla="*/ 85 w 135"/>
                <a:gd name="T59" fmla="*/ 121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1 w 135"/>
                <a:gd name="T67" fmla="*/ 103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3 h 133"/>
                <a:gd name="T74" fmla="*/ 135 w 135"/>
                <a:gd name="T75" fmla="*/ 80 h 133"/>
                <a:gd name="T76" fmla="*/ 127 w 135"/>
                <a:gd name="T77" fmla="*/ 72 h 133"/>
                <a:gd name="T78" fmla="*/ 116 w 135"/>
                <a:gd name="T79" fmla="*/ 68 h 133"/>
                <a:gd name="T80" fmla="*/ 115 w 135"/>
                <a:gd name="T81" fmla="*/ 54 h 133"/>
                <a:gd name="T82" fmla="*/ 124 w 135"/>
                <a:gd name="T83" fmla="*/ 51 h 133"/>
                <a:gd name="T84" fmla="*/ 132 w 135"/>
                <a:gd name="T85" fmla="*/ 41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5 h 133"/>
                <a:gd name="T98" fmla="*/ 73 w 135"/>
                <a:gd name="T99" fmla="*/ 46 h 133"/>
                <a:gd name="T100" fmla="*/ 82 w 135"/>
                <a:gd name="T101" fmla="*/ 49 h 133"/>
                <a:gd name="T102" fmla="*/ 91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70 h 133"/>
                <a:gd name="T116" fmla="*/ 47 w 135"/>
                <a:gd name="T117" fmla="*/ 61 h 133"/>
                <a:gd name="T118" fmla="*/ 50 w 135"/>
                <a:gd name="T119" fmla="*/ 52 h 133"/>
                <a:gd name="T120" fmla="*/ 65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 extrusionOk="0">
                  <a:moveTo>
                    <a:pt x="93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5" y="21"/>
                  </a:lnTo>
                  <a:lnTo>
                    <a:pt x="50" y="12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4" y="31"/>
                  </a:lnTo>
                  <a:lnTo>
                    <a:pt x="26" y="42"/>
                  </a:lnTo>
                  <a:lnTo>
                    <a:pt x="16" y="41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80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6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9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6"/>
                  </a:lnTo>
                  <a:lnTo>
                    <a:pt x="80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1" y="103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3"/>
                  </a:lnTo>
                  <a:lnTo>
                    <a:pt x="135" y="80"/>
                  </a:lnTo>
                  <a:lnTo>
                    <a:pt x="127" y="72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51"/>
                  </a:lnTo>
                  <a:lnTo>
                    <a:pt x="132" y="41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5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1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70"/>
                  </a:lnTo>
                  <a:lnTo>
                    <a:pt x="47" y="61"/>
                  </a:lnTo>
                  <a:lnTo>
                    <a:pt x="50" y="52"/>
                  </a:lnTo>
                  <a:lnTo>
                    <a:pt x="65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4" name="Freeform 447"/>
            <p:cNvSpPr>
              <a:spLocks noEditPoints="1"/>
            </p:cNvSpPr>
            <p:nvPr/>
          </p:nvSpPr>
          <p:spPr bwMode="auto">
            <a:xfrm>
              <a:off x="5053013" y="1887538"/>
              <a:ext cx="76200" cy="76200"/>
            </a:xfrm>
            <a:custGeom>
              <a:avLst/>
              <a:gdLst>
                <a:gd name="T0" fmla="*/ 113 w 144"/>
                <a:gd name="T1" fmla="*/ 12 h 144"/>
                <a:gd name="T2" fmla="*/ 98 w 144"/>
                <a:gd name="T3" fmla="*/ 6 h 144"/>
                <a:gd name="T4" fmla="*/ 90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7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9 h 144"/>
                <a:gd name="T18" fmla="*/ 46 w 144"/>
                <a:gd name="T19" fmla="*/ 28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2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6 w 144"/>
                <a:gd name="T39" fmla="*/ 101 h 144"/>
                <a:gd name="T40" fmla="*/ 19 w 144"/>
                <a:gd name="T41" fmla="*/ 103 h 144"/>
                <a:gd name="T42" fmla="*/ 28 w 144"/>
                <a:gd name="T43" fmla="*/ 100 h 144"/>
                <a:gd name="T44" fmla="*/ 38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9 h 144"/>
                <a:gd name="T52" fmla="*/ 55 w 144"/>
                <a:gd name="T53" fmla="*/ 131 h 144"/>
                <a:gd name="T54" fmla="*/ 61 w 144"/>
                <a:gd name="T55" fmla="*/ 123 h 144"/>
                <a:gd name="T56" fmla="*/ 77 w 144"/>
                <a:gd name="T57" fmla="*/ 124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40 h 144"/>
                <a:gd name="T64" fmla="*/ 103 w 144"/>
                <a:gd name="T65" fmla="*/ 126 h 144"/>
                <a:gd name="T66" fmla="*/ 100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3 h 144"/>
                <a:gd name="T74" fmla="*/ 140 w 144"/>
                <a:gd name="T75" fmla="*/ 98 h 144"/>
                <a:gd name="T76" fmla="*/ 131 w 144"/>
                <a:gd name="T77" fmla="*/ 90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7 h 144"/>
                <a:gd name="T84" fmla="*/ 144 w 144"/>
                <a:gd name="T85" fmla="*/ 58 h 144"/>
                <a:gd name="T86" fmla="*/ 140 w 144"/>
                <a:gd name="T87" fmla="*/ 44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3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7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4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 extrusionOk="0">
                  <a:moveTo>
                    <a:pt x="113" y="12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9"/>
                  </a:lnTo>
                  <a:lnTo>
                    <a:pt x="46" y="28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2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6" y="101"/>
                  </a:lnTo>
                  <a:lnTo>
                    <a:pt x="19" y="103"/>
                  </a:lnTo>
                  <a:lnTo>
                    <a:pt x="28" y="100"/>
                  </a:lnTo>
                  <a:lnTo>
                    <a:pt x="38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9"/>
                  </a:lnTo>
                  <a:lnTo>
                    <a:pt x="55" y="131"/>
                  </a:lnTo>
                  <a:lnTo>
                    <a:pt x="61" y="123"/>
                  </a:lnTo>
                  <a:lnTo>
                    <a:pt x="77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40"/>
                  </a:lnTo>
                  <a:lnTo>
                    <a:pt x="103" y="126"/>
                  </a:lnTo>
                  <a:lnTo>
                    <a:pt x="100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3"/>
                  </a:lnTo>
                  <a:lnTo>
                    <a:pt x="140" y="98"/>
                  </a:lnTo>
                  <a:lnTo>
                    <a:pt x="131" y="90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7"/>
                  </a:lnTo>
                  <a:lnTo>
                    <a:pt x="144" y="58"/>
                  </a:lnTo>
                  <a:lnTo>
                    <a:pt x="140" y="44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3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7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4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5" name="Freeform 448"/>
            <p:cNvSpPr>
              <a:spLocks noEditPoints="1"/>
            </p:cNvSpPr>
            <p:nvPr/>
          </p:nvSpPr>
          <p:spPr bwMode="auto">
            <a:xfrm>
              <a:off x="4999038" y="1930401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1 h 155"/>
                <a:gd name="T8" fmla="*/ 52 w 151"/>
                <a:gd name="T9" fmla="*/ 27 h 155"/>
                <a:gd name="T10" fmla="*/ 46 w 151"/>
                <a:gd name="T11" fmla="*/ 18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2 w 151"/>
                <a:gd name="T19" fmla="*/ 44 h 155"/>
                <a:gd name="T20" fmla="*/ 24 w 151"/>
                <a:gd name="T21" fmla="*/ 59 h 155"/>
                <a:gd name="T22" fmla="*/ 14 w 151"/>
                <a:gd name="T23" fmla="*/ 59 h 155"/>
                <a:gd name="T24" fmla="*/ 1 w 151"/>
                <a:gd name="T25" fmla="*/ 61 h 155"/>
                <a:gd name="T26" fmla="*/ 0 w 151"/>
                <a:gd name="T27" fmla="*/ 79 h 155"/>
                <a:gd name="T28" fmla="*/ 11 w 151"/>
                <a:gd name="T29" fmla="*/ 84 h 155"/>
                <a:gd name="T30" fmla="*/ 23 w 151"/>
                <a:gd name="T31" fmla="*/ 86 h 155"/>
                <a:gd name="T32" fmla="*/ 27 w 151"/>
                <a:gd name="T33" fmla="*/ 102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3 h 155"/>
                <a:gd name="T40" fmla="*/ 36 w 151"/>
                <a:gd name="T41" fmla="*/ 129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1 h 155"/>
                <a:gd name="T48" fmla="*/ 62 w 151"/>
                <a:gd name="T49" fmla="*/ 154 h 155"/>
                <a:gd name="T50" fmla="*/ 78 w 151"/>
                <a:gd name="T51" fmla="*/ 155 h 155"/>
                <a:gd name="T52" fmla="*/ 83 w 151"/>
                <a:gd name="T53" fmla="*/ 144 h 155"/>
                <a:gd name="T54" fmla="*/ 85 w 151"/>
                <a:gd name="T55" fmla="*/ 132 h 155"/>
                <a:gd name="T56" fmla="*/ 99 w 151"/>
                <a:gd name="T57" fmla="*/ 128 h 155"/>
                <a:gd name="T58" fmla="*/ 107 w 151"/>
                <a:gd name="T59" fmla="*/ 136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8 h 155"/>
                <a:gd name="T66" fmla="*/ 119 w 151"/>
                <a:gd name="T67" fmla="*/ 110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5 w 151"/>
                <a:gd name="T81" fmla="*/ 51 h 155"/>
                <a:gd name="T82" fmla="*/ 132 w 151"/>
                <a:gd name="T83" fmla="*/ 46 h 155"/>
                <a:gd name="T84" fmla="*/ 140 w 151"/>
                <a:gd name="T85" fmla="*/ 33 h 155"/>
                <a:gd name="T86" fmla="*/ 130 w 151"/>
                <a:gd name="T87" fmla="*/ 20 h 155"/>
                <a:gd name="T88" fmla="*/ 115 w 151"/>
                <a:gd name="T89" fmla="*/ 24 h 155"/>
                <a:gd name="T90" fmla="*/ 108 w 151"/>
                <a:gd name="T91" fmla="*/ 31 h 155"/>
                <a:gd name="T92" fmla="*/ 94 w 151"/>
                <a:gd name="T93" fmla="*/ 24 h 155"/>
                <a:gd name="T94" fmla="*/ 94 w 151"/>
                <a:gd name="T95" fmla="*/ 12 h 155"/>
                <a:gd name="T96" fmla="*/ 91 w 151"/>
                <a:gd name="T97" fmla="*/ 1 h 155"/>
                <a:gd name="T98" fmla="*/ 78 w 151"/>
                <a:gd name="T99" fmla="*/ 51 h 155"/>
                <a:gd name="T100" fmla="*/ 88 w 151"/>
                <a:gd name="T101" fmla="*/ 54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5 w 151"/>
                <a:gd name="T113" fmla="*/ 99 h 155"/>
                <a:gd name="T114" fmla="*/ 52 w 151"/>
                <a:gd name="T115" fmla="*/ 84 h 155"/>
                <a:gd name="T116" fmla="*/ 52 w 151"/>
                <a:gd name="T117" fmla="*/ 74 h 155"/>
                <a:gd name="T118" fmla="*/ 53 w 151"/>
                <a:gd name="T119" fmla="*/ 64 h 155"/>
                <a:gd name="T120" fmla="*/ 68 w 151"/>
                <a:gd name="T121" fmla="*/ 53 h 155"/>
                <a:gd name="T122" fmla="*/ 78 w 151"/>
                <a:gd name="T123" fmla="*/ 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 extrusionOk="0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1"/>
                  </a:lnTo>
                  <a:lnTo>
                    <a:pt x="52" y="27"/>
                  </a:lnTo>
                  <a:lnTo>
                    <a:pt x="46" y="18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2" y="44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1"/>
                  </a:lnTo>
                  <a:lnTo>
                    <a:pt x="0" y="79"/>
                  </a:lnTo>
                  <a:lnTo>
                    <a:pt x="11" y="84"/>
                  </a:lnTo>
                  <a:lnTo>
                    <a:pt x="23" y="86"/>
                  </a:lnTo>
                  <a:lnTo>
                    <a:pt x="27" y="102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3" y="144"/>
                  </a:lnTo>
                  <a:lnTo>
                    <a:pt x="85" y="132"/>
                  </a:lnTo>
                  <a:lnTo>
                    <a:pt x="99" y="128"/>
                  </a:lnTo>
                  <a:lnTo>
                    <a:pt x="107" y="136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8"/>
                  </a:lnTo>
                  <a:lnTo>
                    <a:pt x="119" y="110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5" y="51"/>
                  </a:lnTo>
                  <a:lnTo>
                    <a:pt x="132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5" y="24"/>
                  </a:lnTo>
                  <a:lnTo>
                    <a:pt x="108" y="31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1" y="1"/>
                  </a:lnTo>
                  <a:close/>
                  <a:moveTo>
                    <a:pt x="78" y="51"/>
                  </a:moveTo>
                  <a:lnTo>
                    <a:pt x="88" y="54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5" y="99"/>
                  </a:lnTo>
                  <a:lnTo>
                    <a:pt x="52" y="84"/>
                  </a:lnTo>
                  <a:lnTo>
                    <a:pt x="52" y="74"/>
                  </a:lnTo>
                  <a:lnTo>
                    <a:pt x="53" y="64"/>
                  </a:lnTo>
                  <a:lnTo>
                    <a:pt x="68" y="53"/>
                  </a:lnTo>
                  <a:lnTo>
                    <a:pt x="78" y="5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6" name="Freeform 449"/>
            <p:cNvSpPr>
              <a:spLocks noEditPoints="1"/>
            </p:cNvSpPr>
            <p:nvPr/>
          </p:nvSpPr>
          <p:spPr bwMode="auto">
            <a:xfrm>
              <a:off x="5000626" y="1852613"/>
              <a:ext cx="69850" cy="68263"/>
            </a:xfrm>
            <a:custGeom>
              <a:avLst/>
              <a:gdLst>
                <a:gd name="T0" fmla="*/ 94 w 134"/>
                <a:gd name="T1" fmla="*/ 3 h 131"/>
                <a:gd name="T2" fmla="*/ 80 w 134"/>
                <a:gd name="T3" fmla="*/ 0 h 131"/>
                <a:gd name="T4" fmla="*/ 72 w 134"/>
                <a:gd name="T5" fmla="*/ 8 h 131"/>
                <a:gd name="T6" fmla="*/ 69 w 134"/>
                <a:gd name="T7" fmla="*/ 17 h 131"/>
                <a:gd name="T8" fmla="*/ 55 w 134"/>
                <a:gd name="T9" fmla="*/ 18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8 h 131"/>
                <a:gd name="T16" fmla="*/ 29 w 134"/>
                <a:gd name="T17" fmla="*/ 21 h 131"/>
                <a:gd name="T18" fmla="*/ 33 w 134"/>
                <a:gd name="T19" fmla="*/ 28 h 131"/>
                <a:gd name="T20" fmla="*/ 25 w 134"/>
                <a:gd name="T21" fmla="*/ 40 h 131"/>
                <a:gd name="T22" fmla="*/ 15 w 134"/>
                <a:gd name="T23" fmla="*/ 39 h 131"/>
                <a:gd name="T24" fmla="*/ 5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8 w 134"/>
                <a:gd name="T31" fmla="*/ 63 h 131"/>
                <a:gd name="T32" fmla="*/ 19 w 134"/>
                <a:gd name="T33" fmla="*/ 77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3 h 131"/>
                <a:gd name="T40" fmla="*/ 23 w 134"/>
                <a:gd name="T41" fmla="*/ 102 h 131"/>
                <a:gd name="T42" fmla="*/ 31 w 134"/>
                <a:gd name="T43" fmla="*/ 98 h 131"/>
                <a:gd name="T44" fmla="*/ 42 w 134"/>
                <a:gd name="T45" fmla="*/ 106 h 131"/>
                <a:gd name="T46" fmla="*/ 41 w 134"/>
                <a:gd name="T47" fmla="*/ 116 h 131"/>
                <a:gd name="T48" fmla="*/ 42 w 134"/>
                <a:gd name="T49" fmla="*/ 126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3 h 131"/>
                <a:gd name="T56" fmla="*/ 81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6 w 134"/>
                <a:gd name="T65" fmla="*/ 109 h 131"/>
                <a:gd name="T66" fmla="*/ 101 w 134"/>
                <a:gd name="T67" fmla="*/ 100 h 131"/>
                <a:gd name="T68" fmla="*/ 110 w 134"/>
                <a:gd name="T69" fmla="*/ 89 h 131"/>
                <a:gd name="T70" fmla="*/ 120 w 134"/>
                <a:gd name="T71" fmla="*/ 92 h 131"/>
                <a:gd name="T72" fmla="*/ 131 w 134"/>
                <a:gd name="T73" fmla="*/ 90 h 131"/>
                <a:gd name="T74" fmla="*/ 134 w 134"/>
                <a:gd name="T75" fmla="*/ 77 h 131"/>
                <a:gd name="T76" fmla="*/ 126 w 134"/>
                <a:gd name="T77" fmla="*/ 70 h 131"/>
                <a:gd name="T78" fmla="*/ 117 w 134"/>
                <a:gd name="T79" fmla="*/ 67 h 131"/>
                <a:gd name="T80" fmla="*/ 116 w 134"/>
                <a:gd name="T81" fmla="*/ 53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3 w 134"/>
                <a:gd name="T89" fmla="*/ 27 h 131"/>
                <a:gd name="T90" fmla="*/ 104 w 134"/>
                <a:gd name="T91" fmla="*/ 33 h 131"/>
                <a:gd name="T92" fmla="*/ 93 w 134"/>
                <a:gd name="T93" fmla="*/ 24 h 131"/>
                <a:gd name="T94" fmla="*/ 95 w 134"/>
                <a:gd name="T95" fmla="*/ 14 h 131"/>
                <a:gd name="T96" fmla="*/ 94 w 134"/>
                <a:gd name="T97" fmla="*/ 3 h 131"/>
                <a:gd name="T98" fmla="*/ 74 w 134"/>
                <a:gd name="T99" fmla="*/ 44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5 w 134"/>
                <a:gd name="T107" fmla="*/ 79 h 131"/>
                <a:gd name="T108" fmla="*/ 69 w 134"/>
                <a:gd name="T109" fmla="*/ 87 h 131"/>
                <a:gd name="T110" fmla="*/ 61 w 134"/>
                <a:gd name="T111" fmla="*/ 86 h 131"/>
                <a:gd name="T112" fmla="*/ 54 w 134"/>
                <a:gd name="T113" fmla="*/ 82 h 131"/>
                <a:gd name="T114" fmla="*/ 45 w 134"/>
                <a:gd name="T115" fmla="*/ 67 h 131"/>
                <a:gd name="T116" fmla="*/ 46 w 134"/>
                <a:gd name="T117" fmla="*/ 59 h 131"/>
                <a:gd name="T118" fmla="*/ 49 w 134"/>
                <a:gd name="T119" fmla="*/ 51 h 131"/>
                <a:gd name="T120" fmla="*/ 65 w 134"/>
                <a:gd name="T121" fmla="*/ 43 h 131"/>
                <a:gd name="T122" fmla="*/ 74 w 134"/>
                <a:gd name="T123" fmla="*/ 4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 extrusionOk="0">
                  <a:moveTo>
                    <a:pt x="94" y="3"/>
                  </a:moveTo>
                  <a:lnTo>
                    <a:pt x="80" y="0"/>
                  </a:lnTo>
                  <a:lnTo>
                    <a:pt x="72" y="8"/>
                  </a:lnTo>
                  <a:lnTo>
                    <a:pt x="69" y="17"/>
                  </a:lnTo>
                  <a:lnTo>
                    <a:pt x="55" y="18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8"/>
                  </a:lnTo>
                  <a:lnTo>
                    <a:pt x="29" y="21"/>
                  </a:lnTo>
                  <a:lnTo>
                    <a:pt x="33" y="28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5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8" y="63"/>
                  </a:lnTo>
                  <a:lnTo>
                    <a:pt x="19" y="77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3"/>
                  </a:lnTo>
                  <a:lnTo>
                    <a:pt x="23" y="102"/>
                  </a:lnTo>
                  <a:lnTo>
                    <a:pt x="31" y="98"/>
                  </a:lnTo>
                  <a:lnTo>
                    <a:pt x="42" y="106"/>
                  </a:lnTo>
                  <a:lnTo>
                    <a:pt x="41" y="116"/>
                  </a:lnTo>
                  <a:lnTo>
                    <a:pt x="42" y="126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3"/>
                  </a:lnTo>
                  <a:lnTo>
                    <a:pt x="81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6" y="109"/>
                  </a:lnTo>
                  <a:lnTo>
                    <a:pt x="101" y="100"/>
                  </a:lnTo>
                  <a:lnTo>
                    <a:pt x="110" y="89"/>
                  </a:lnTo>
                  <a:lnTo>
                    <a:pt x="120" y="92"/>
                  </a:lnTo>
                  <a:lnTo>
                    <a:pt x="131" y="90"/>
                  </a:lnTo>
                  <a:lnTo>
                    <a:pt x="134" y="77"/>
                  </a:lnTo>
                  <a:lnTo>
                    <a:pt x="126" y="70"/>
                  </a:lnTo>
                  <a:lnTo>
                    <a:pt x="117" y="67"/>
                  </a:lnTo>
                  <a:lnTo>
                    <a:pt x="116" y="53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3" y="27"/>
                  </a:lnTo>
                  <a:lnTo>
                    <a:pt x="104" y="33"/>
                  </a:lnTo>
                  <a:lnTo>
                    <a:pt x="93" y="24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4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69" y="87"/>
                  </a:lnTo>
                  <a:lnTo>
                    <a:pt x="61" y="86"/>
                  </a:lnTo>
                  <a:lnTo>
                    <a:pt x="54" y="82"/>
                  </a:lnTo>
                  <a:lnTo>
                    <a:pt x="45" y="67"/>
                  </a:lnTo>
                  <a:lnTo>
                    <a:pt x="46" y="59"/>
                  </a:lnTo>
                  <a:lnTo>
                    <a:pt x="49" y="51"/>
                  </a:lnTo>
                  <a:lnTo>
                    <a:pt x="65" y="43"/>
                  </a:lnTo>
                  <a:lnTo>
                    <a:pt x="74" y="44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7" name="Freeform 450"/>
            <p:cNvSpPr>
              <a:spLocks noEditPoints="1"/>
            </p:cNvSpPr>
            <p:nvPr/>
          </p:nvSpPr>
          <p:spPr bwMode="auto">
            <a:xfrm>
              <a:off x="5053013" y="1884363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8 w 142"/>
                <a:gd name="T9" fmla="*/ 20 h 144"/>
                <a:gd name="T10" fmla="*/ 65 w 142"/>
                <a:gd name="T11" fmla="*/ 12 h 144"/>
                <a:gd name="T12" fmla="*/ 56 w 142"/>
                <a:gd name="T13" fmla="*/ 0 h 144"/>
                <a:gd name="T14" fmla="*/ 42 w 142"/>
                <a:gd name="T15" fmla="*/ 6 h 144"/>
                <a:gd name="T16" fmla="*/ 42 w 142"/>
                <a:gd name="T17" fmla="*/ 19 h 144"/>
                <a:gd name="T18" fmla="*/ 44 w 142"/>
                <a:gd name="T19" fmla="*/ 27 h 144"/>
                <a:gd name="T20" fmla="*/ 33 w 142"/>
                <a:gd name="T21" fmla="*/ 38 h 144"/>
                <a:gd name="T22" fmla="*/ 23 w 142"/>
                <a:gd name="T23" fmla="*/ 33 h 144"/>
                <a:gd name="T24" fmla="*/ 11 w 142"/>
                <a:gd name="T25" fmla="*/ 33 h 144"/>
                <a:gd name="T26" fmla="*/ 4 w 142"/>
                <a:gd name="T27" fmla="*/ 46 h 144"/>
                <a:gd name="T28" fmla="*/ 11 w 142"/>
                <a:gd name="T29" fmla="*/ 55 h 144"/>
                <a:gd name="T30" fmla="*/ 21 w 142"/>
                <a:gd name="T31" fmla="*/ 61 h 144"/>
                <a:gd name="T32" fmla="*/ 20 w 142"/>
                <a:gd name="T33" fmla="*/ 76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2 h 144"/>
                <a:gd name="T42" fmla="*/ 27 w 142"/>
                <a:gd name="T43" fmla="*/ 99 h 144"/>
                <a:gd name="T44" fmla="*/ 37 w 142"/>
                <a:gd name="T45" fmla="*/ 111 h 144"/>
                <a:gd name="T46" fmla="*/ 33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5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8 w 142"/>
                <a:gd name="T59" fmla="*/ 134 h 144"/>
                <a:gd name="T60" fmla="*/ 86 w 142"/>
                <a:gd name="T61" fmla="*/ 144 h 144"/>
                <a:gd name="T62" fmla="*/ 101 w 142"/>
                <a:gd name="T63" fmla="*/ 140 h 144"/>
                <a:gd name="T64" fmla="*/ 102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2 h 144"/>
                <a:gd name="T74" fmla="*/ 138 w 142"/>
                <a:gd name="T75" fmla="*/ 98 h 144"/>
                <a:gd name="T76" fmla="*/ 131 w 142"/>
                <a:gd name="T77" fmla="*/ 89 h 144"/>
                <a:gd name="T78" fmla="*/ 122 w 142"/>
                <a:gd name="T79" fmla="*/ 84 h 144"/>
                <a:gd name="T80" fmla="*/ 124 w 142"/>
                <a:gd name="T81" fmla="*/ 69 h 144"/>
                <a:gd name="T82" fmla="*/ 132 w 142"/>
                <a:gd name="T83" fmla="*/ 66 h 144"/>
                <a:gd name="T84" fmla="*/ 142 w 142"/>
                <a:gd name="T85" fmla="*/ 58 h 144"/>
                <a:gd name="T86" fmla="*/ 138 w 142"/>
                <a:gd name="T87" fmla="*/ 43 h 144"/>
                <a:gd name="T88" fmla="*/ 125 w 142"/>
                <a:gd name="T89" fmla="*/ 42 h 144"/>
                <a:gd name="T90" fmla="*/ 115 w 142"/>
                <a:gd name="T91" fmla="*/ 46 h 144"/>
                <a:gd name="T92" fmla="*/ 105 w 142"/>
                <a:gd name="T93" fmla="*/ 33 h 144"/>
                <a:gd name="T94" fmla="*/ 111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4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2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 extrusionOk="0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5" y="12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4" y="27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3"/>
                  </a:lnTo>
                  <a:lnTo>
                    <a:pt x="4" y="46"/>
                  </a:lnTo>
                  <a:lnTo>
                    <a:pt x="11" y="55"/>
                  </a:lnTo>
                  <a:lnTo>
                    <a:pt x="21" y="61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5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9"/>
                  </a:lnTo>
                  <a:lnTo>
                    <a:pt x="132" y="66"/>
                  </a:lnTo>
                  <a:lnTo>
                    <a:pt x="142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5" y="46"/>
                  </a:lnTo>
                  <a:lnTo>
                    <a:pt x="105" y="33"/>
                  </a:lnTo>
                  <a:lnTo>
                    <a:pt x="111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4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2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8" name="Freeform 451"/>
            <p:cNvSpPr>
              <a:spLocks noEditPoints="1"/>
            </p:cNvSpPr>
            <p:nvPr/>
          </p:nvSpPr>
          <p:spPr bwMode="auto">
            <a:xfrm>
              <a:off x="4999038" y="1925638"/>
              <a:ext cx="79375" cy="82550"/>
            </a:xfrm>
            <a:custGeom>
              <a:avLst/>
              <a:gdLst>
                <a:gd name="T0" fmla="*/ 90 w 150"/>
                <a:gd name="T1" fmla="*/ 2 h 156"/>
                <a:gd name="T2" fmla="*/ 74 w 150"/>
                <a:gd name="T3" fmla="*/ 0 h 156"/>
                <a:gd name="T4" fmla="*/ 68 w 150"/>
                <a:gd name="T5" fmla="*/ 12 h 156"/>
                <a:gd name="T6" fmla="*/ 67 w 150"/>
                <a:gd name="T7" fmla="*/ 22 h 156"/>
                <a:gd name="T8" fmla="*/ 51 w 150"/>
                <a:gd name="T9" fmla="*/ 28 h 156"/>
                <a:gd name="T10" fmla="*/ 45 w 150"/>
                <a:gd name="T11" fmla="*/ 19 h 156"/>
                <a:gd name="T12" fmla="*/ 32 w 150"/>
                <a:gd name="T13" fmla="*/ 12 h 156"/>
                <a:gd name="T14" fmla="*/ 21 w 150"/>
                <a:gd name="T15" fmla="*/ 23 h 156"/>
                <a:gd name="T16" fmla="*/ 25 w 150"/>
                <a:gd name="T17" fmla="*/ 36 h 156"/>
                <a:gd name="T18" fmla="*/ 32 w 150"/>
                <a:gd name="T19" fmla="*/ 45 h 156"/>
                <a:gd name="T20" fmla="*/ 25 w 150"/>
                <a:gd name="T21" fmla="*/ 59 h 156"/>
                <a:gd name="T22" fmla="*/ 13 w 150"/>
                <a:gd name="T23" fmla="*/ 59 h 156"/>
                <a:gd name="T24" fmla="*/ 2 w 150"/>
                <a:gd name="T25" fmla="*/ 64 h 156"/>
                <a:gd name="T26" fmla="*/ 0 w 150"/>
                <a:gd name="T27" fmla="*/ 80 h 156"/>
                <a:gd name="T28" fmla="*/ 11 w 150"/>
                <a:gd name="T29" fmla="*/ 85 h 156"/>
                <a:gd name="T30" fmla="*/ 22 w 150"/>
                <a:gd name="T31" fmla="*/ 87 h 156"/>
                <a:gd name="T32" fmla="*/ 26 w 150"/>
                <a:gd name="T33" fmla="*/ 103 h 156"/>
                <a:gd name="T34" fmla="*/ 18 w 150"/>
                <a:gd name="T35" fmla="*/ 110 h 156"/>
                <a:gd name="T36" fmla="*/ 12 w 150"/>
                <a:gd name="T37" fmla="*/ 123 h 156"/>
                <a:gd name="T38" fmla="*/ 22 w 150"/>
                <a:gd name="T39" fmla="*/ 136 h 156"/>
                <a:gd name="T40" fmla="*/ 35 w 150"/>
                <a:gd name="T41" fmla="*/ 131 h 156"/>
                <a:gd name="T42" fmla="*/ 44 w 150"/>
                <a:gd name="T43" fmla="*/ 124 h 156"/>
                <a:gd name="T44" fmla="*/ 58 w 150"/>
                <a:gd name="T45" fmla="*/ 131 h 156"/>
                <a:gd name="T46" fmla="*/ 57 w 150"/>
                <a:gd name="T47" fmla="*/ 143 h 156"/>
                <a:gd name="T48" fmla="*/ 61 w 150"/>
                <a:gd name="T49" fmla="*/ 154 h 156"/>
                <a:gd name="T50" fmla="*/ 77 w 150"/>
                <a:gd name="T51" fmla="*/ 156 h 156"/>
                <a:gd name="T52" fmla="*/ 83 w 150"/>
                <a:gd name="T53" fmla="*/ 144 h 156"/>
                <a:gd name="T54" fmla="*/ 84 w 150"/>
                <a:gd name="T55" fmla="*/ 133 h 156"/>
                <a:gd name="T56" fmla="*/ 100 w 150"/>
                <a:gd name="T57" fmla="*/ 128 h 156"/>
                <a:gd name="T58" fmla="*/ 106 w 150"/>
                <a:gd name="T59" fmla="*/ 137 h 156"/>
                <a:gd name="T60" fmla="*/ 119 w 150"/>
                <a:gd name="T61" fmla="*/ 144 h 156"/>
                <a:gd name="T62" fmla="*/ 130 w 150"/>
                <a:gd name="T63" fmla="*/ 133 h 156"/>
                <a:gd name="T64" fmla="*/ 126 w 150"/>
                <a:gd name="T65" fmla="*/ 120 h 156"/>
                <a:gd name="T66" fmla="*/ 120 w 150"/>
                <a:gd name="T67" fmla="*/ 111 h 156"/>
                <a:gd name="T68" fmla="*/ 127 w 150"/>
                <a:gd name="T69" fmla="*/ 97 h 156"/>
                <a:gd name="T70" fmla="*/ 137 w 150"/>
                <a:gd name="T71" fmla="*/ 97 h 156"/>
                <a:gd name="T72" fmla="*/ 149 w 150"/>
                <a:gd name="T73" fmla="*/ 92 h 156"/>
                <a:gd name="T74" fmla="*/ 150 w 150"/>
                <a:gd name="T75" fmla="*/ 77 h 156"/>
                <a:gd name="T76" fmla="*/ 140 w 150"/>
                <a:gd name="T77" fmla="*/ 71 h 156"/>
                <a:gd name="T78" fmla="*/ 129 w 150"/>
                <a:gd name="T79" fmla="*/ 69 h 156"/>
                <a:gd name="T80" fmla="*/ 124 w 150"/>
                <a:gd name="T81" fmla="*/ 54 h 156"/>
                <a:gd name="T82" fmla="*/ 133 w 150"/>
                <a:gd name="T83" fmla="*/ 46 h 156"/>
                <a:gd name="T84" fmla="*/ 139 w 150"/>
                <a:gd name="T85" fmla="*/ 33 h 156"/>
                <a:gd name="T86" fmla="*/ 129 w 150"/>
                <a:gd name="T87" fmla="*/ 20 h 156"/>
                <a:gd name="T88" fmla="*/ 116 w 150"/>
                <a:gd name="T89" fmla="*/ 25 h 156"/>
                <a:gd name="T90" fmla="*/ 109 w 150"/>
                <a:gd name="T91" fmla="*/ 32 h 156"/>
                <a:gd name="T92" fmla="*/ 93 w 150"/>
                <a:gd name="T93" fmla="*/ 25 h 156"/>
                <a:gd name="T94" fmla="*/ 94 w 150"/>
                <a:gd name="T95" fmla="*/ 13 h 156"/>
                <a:gd name="T96" fmla="*/ 90 w 150"/>
                <a:gd name="T97" fmla="*/ 2 h 156"/>
                <a:gd name="T98" fmla="*/ 78 w 150"/>
                <a:gd name="T99" fmla="*/ 54 h 156"/>
                <a:gd name="T100" fmla="*/ 87 w 150"/>
                <a:gd name="T101" fmla="*/ 55 h 156"/>
                <a:gd name="T102" fmla="*/ 98 w 150"/>
                <a:gd name="T103" fmla="*/ 69 h 156"/>
                <a:gd name="T104" fmla="*/ 100 w 150"/>
                <a:gd name="T105" fmla="*/ 80 h 156"/>
                <a:gd name="T106" fmla="*/ 97 w 150"/>
                <a:gd name="T107" fmla="*/ 90 h 156"/>
                <a:gd name="T108" fmla="*/ 83 w 150"/>
                <a:gd name="T109" fmla="*/ 103 h 156"/>
                <a:gd name="T110" fmla="*/ 74 w 150"/>
                <a:gd name="T111" fmla="*/ 103 h 156"/>
                <a:gd name="T112" fmla="*/ 64 w 150"/>
                <a:gd name="T113" fmla="*/ 101 h 156"/>
                <a:gd name="T114" fmla="*/ 52 w 150"/>
                <a:gd name="T115" fmla="*/ 85 h 156"/>
                <a:gd name="T116" fmla="*/ 51 w 150"/>
                <a:gd name="T117" fmla="*/ 75 h 156"/>
                <a:gd name="T118" fmla="*/ 54 w 150"/>
                <a:gd name="T119" fmla="*/ 67 h 156"/>
                <a:gd name="T120" fmla="*/ 68 w 150"/>
                <a:gd name="T121" fmla="*/ 54 h 156"/>
                <a:gd name="T122" fmla="*/ 78 w 150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 extrusionOk="0">
                  <a:moveTo>
                    <a:pt x="90" y="2"/>
                  </a:moveTo>
                  <a:lnTo>
                    <a:pt x="74" y="0"/>
                  </a:lnTo>
                  <a:lnTo>
                    <a:pt x="68" y="12"/>
                  </a:lnTo>
                  <a:lnTo>
                    <a:pt x="67" y="22"/>
                  </a:lnTo>
                  <a:lnTo>
                    <a:pt x="51" y="28"/>
                  </a:lnTo>
                  <a:lnTo>
                    <a:pt x="45" y="19"/>
                  </a:lnTo>
                  <a:lnTo>
                    <a:pt x="32" y="12"/>
                  </a:lnTo>
                  <a:lnTo>
                    <a:pt x="21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11" y="85"/>
                  </a:lnTo>
                  <a:lnTo>
                    <a:pt x="22" y="87"/>
                  </a:lnTo>
                  <a:lnTo>
                    <a:pt x="26" y="103"/>
                  </a:lnTo>
                  <a:lnTo>
                    <a:pt x="18" y="110"/>
                  </a:lnTo>
                  <a:lnTo>
                    <a:pt x="12" y="123"/>
                  </a:lnTo>
                  <a:lnTo>
                    <a:pt x="22" y="136"/>
                  </a:lnTo>
                  <a:lnTo>
                    <a:pt x="35" y="131"/>
                  </a:lnTo>
                  <a:lnTo>
                    <a:pt x="44" y="124"/>
                  </a:lnTo>
                  <a:lnTo>
                    <a:pt x="58" y="131"/>
                  </a:lnTo>
                  <a:lnTo>
                    <a:pt x="57" y="143"/>
                  </a:lnTo>
                  <a:lnTo>
                    <a:pt x="61" y="154"/>
                  </a:lnTo>
                  <a:lnTo>
                    <a:pt x="77" y="156"/>
                  </a:lnTo>
                  <a:lnTo>
                    <a:pt x="83" y="144"/>
                  </a:lnTo>
                  <a:lnTo>
                    <a:pt x="84" y="133"/>
                  </a:lnTo>
                  <a:lnTo>
                    <a:pt x="100" y="128"/>
                  </a:lnTo>
                  <a:lnTo>
                    <a:pt x="106" y="137"/>
                  </a:lnTo>
                  <a:lnTo>
                    <a:pt x="119" y="144"/>
                  </a:lnTo>
                  <a:lnTo>
                    <a:pt x="130" y="133"/>
                  </a:lnTo>
                  <a:lnTo>
                    <a:pt x="126" y="120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7" y="97"/>
                  </a:lnTo>
                  <a:lnTo>
                    <a:pt x="149" y="92"/>
                  </a:lnTo>
                  <a:lnTo>
                    <a:pt x="150" y="77"/>
                  </a:lnTo>
                  <a:lnTo>
                    <a:pt x="140" y="71"/>
                  </a:lnTo>
                  <a:lnTo>
                    <a:pt x="129" y="69"/>
                  </a:lnTo>
                  <a:lnTo>
                    <a:pt x="124" y="54"/>
                  </a:lnTo>
                  <a:lnTo>
                    <a:pt x="133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5"/>
                  </a:lnTo>
                  <a:lnTo>
                    <a:pt x="109" y="32"/>
                  </a:lnTo>
                  <a:lnTo>
                    <a:pt x="93" y="25"/>
                  </a:lnTo>
                  <a:lnTo>
                    <a:pt x="94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7" y="55"/>
                  </a:lnTo>
                  <a:lnTo>
                    <a:pt x="98" y="69"/>
                  </a:lnTo>
                  <a:lnTo>
                    <a:pt x="100" y="80"/>
                  </a:lnTo>
                  <a:lnTo>
                    <a:pt x="97" y="90"/>
                  </a:lnTo>
                  <a:lnTo>
                    <a:pt x="83" y="103"/>
                  </a:lnTo>
                  <a:lnTo>
                    <a:pt x="74" y="103"/>
                  </a:lnTo>
                  <a:lnTo>
                    <a:pt x="64" y="101"/>
                  </a:lnTo>
                  <a:lnTo>
                    <a:pt x="52" y="85"/>
                  </a:lnTo>
                  <a:lnTo>
                    <a:pt x="51" y="75"/>
                  </a:lnTo>
                  <a:lnTo>
                    <a:pt x="54" y="67"/>
                  </a:lnTo>
                  <a:lnTo>
                    <a:pt x="68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9" name="Freeform 452"/>
            <p:cNvSpPr>
              <a:spLocks noEditPoints="1"/>
            </p:cNvSpPr>
            <p:nvPr/>
          </p:nvSpPr>
          <p:spPr bwMode="auto">
            <a:xfrm>
              <a:off x="4886326" y="2068513"/>
              <a:ext cx="71438" cy="71438"/>
            </a:xfrm>
            <a:custGeom>
              <a:avLst/>
              <a:gdLst>
                <a:gd name="T0" fmla="*/ 94 w 136"/>
                <a:gd name="T1" fmla="*/ 4 h 133"/>
                <a:gd name="T2" fmla="*/ 81 w 136"/>
                <a:gd name="T3" fmla="*/ 0 h 133"/>
                <a:gd name="T4" fmla="*/ 74 w 136"/>
                <a:gd name="T5" fmla="*/ 9 h 133"/>
                <a:gd name="T6" fmla="*/ 71 w 136"/>
                <a:gd name="T7" fmla="*/ 19 h 133"/>
                <a:gd name="T8" fmla="*/ 55 w 136"/>
                <a:gd name="T9" fmla="*/ 20 h 133"/>
                <a:gd name="T10" fmla="*/ 51 w 136"/>
                <a:gd name="T11" fmla="*/ 12 h 133"/>
                <a:gd name="T12" fmla="*/ 42 w 136"/>
                <a:gd name="T13" fmla="*/ 3 h 133"/>
                <a:gd name="T14" fmla="*/ 29 w 136"/>
                <a:gd name="T15" fmla="*/ 10 h 133"/>
                <a:gd name="T16" fmla="*/ 30 w 136"/>
                <a:gd name="T17" fmla="*/ 23 h 133"/>
                <a:gd name="T18" fmla="*/ 35 w 136"/>
                <a:gd name="T19" fmla="*/ 30 h 133"/>
                <a:gd name="T20" fmla="*/ 26 w 136"/>
                <a:gd name="T21" fmla="*/ 42 h 133"/>
                <a:gd name="T22" fmla="*/ 16 w 136"/>
                <a:gd name="T23" fmla="*/ 39 h 133"/>
                <a:gd name="T24" fmla="*/ 4 w 136"/>
                <a:gd name="T25" fmla="*/ 40 h 133"/>
                <a:gd name="T26" fmla="*/ 0 w 136"/>
                <a:gd name="T27" fmla="*/ 55 h 133"/>
                <a:gd name="T28" fmla="*/ 10 w 136"/>
                <a:gd name="T29" fmla="*/ 62 h 133"/>
                <a:gd name="T30" fmla="*/ 19 w 136"/>
                <a:gd name="T31" fmla="*/ 65 h 133"/>
                <a:gd name="T32" fmla="*/ 20 w 136"/>
                <a:gd name="T33" fmla="*/ 79 h 133"/>
                <a:gd name="T34" fmla="*/ 12 w 136"/>
                <a:gd name="T35" fmla="*/ 84 h 133"/>
                <a:gd name="T36" fmla="*/ 4 w 136"/>
                <a:gd name="T37" fmla="*/ 92 h 133"/>
                <a:gd name="T38" fmla="*/ 10 w 136"/>
                <a:gd name="T39" fmla="*/ 105 h 133"/>
                <a:gd name="T40" fmla="*/ 23 w 136"/>
                <a:gd name="T41" fmla="*/ 104 h 133"/>
                <a:gd name="T42" fmla="*/ 32 w 136"/>
                <a:gd name="T43" fmla="*/ 99 h 133"/>
                <a:gd name="T44" fmla="*/ 43 w 136"/>
                <a:gd name="T45" fmla="*/ 108 h 133"/>
                <a:gd name="T46" fmla="*/ 40 w 136"/>
                <a:gd name="T47" fmla="*/ 118 h 133"/>
                <a:gd name="T48" fmla="*/ 42 w 136"/>
                <a:gd name="T49" fmla="*/ 128 h 133"/>
                <a:gd name="T50" fmla="*/ 56 w 136"/>
                <a:gd name="T51" fmla="*/ 133 h 133"/>
                <a:gd name="T52" fmla="*/ 64 w 136"/>
                <a:gd name="T53" fmla="*/ 124 h 133"/>
                <a:gd name="T54" fmla="*/ 66 w 136"/>
                <a:gd name="T55" fmla="*/ 115 h 133"/>
                <a:gd name="T56" fmla="*/ 81 w 136"/>
                <a:gd name="T57" fmla="*/ 114 h 133"/>
                <a:gd name="T58" fmla="*/ 85 w 136"/>
                <a:gd name="T59" fmla="*/ 121 h 133"/>
                <a:gd name="T60" fmla="*/ 95 w 136"/>
                <a:gd name="T61" fmla="*/ 130 h 133"/>
                <a:gd name="T62" fmla="*/ 108 w 136"/>
                <a:gd name="T63" fmla="*/ 122 h 133"/>
                <a:gd name="T64" fmla="*/ 107 w 136"/>
                <a:gd name="T65" fmla="*/ 111 h 133"/>
                <a:gd name="T66" fmla="*/ 101 w 136"/>
                <a:gd name="T67" fmla="*/ 102 h 133"/>
                <a:gd name="T68" fmla="*/ 111 w 136"/>
                <a:gd name="T69" fmla="*/ 91 h 133"/>
                <a:gd name="T70" fmla="*/ 120 w 136"/>
                <a:gd name="T71" fmla="*/ 94 h 133"/>
                <a:gd name="T72" fmla="*/ 131 w 136"/>
                <a:gd name="T73" fmla="*/ 92 h 133"/>
                <a:gd name="T74" fmla="*/ 136 w 136"/>
                <a:gd name="T75" fmla="*/ 78 h 133"/>
                <a:gd name="T76" fmla="*/ 127 w 136"/>
                <a:gd name="T77" fmla="*/ 72 h 133"/>
                <a:gd name="T78" fmla="*/ 117 w 136"/>
                <a:gd name="T79" fmla="*/ 68 h 133"/>
                <a:gd name="T80" fmla="*/ 115 w 136"/>
                <a:gd name="T81" fmla="*/ 53 h 133"/>
                <a:gd name="T82" fmla="*/ 124 w 136"/>
                <a:gd name="T83" fmla="*/ 50 h 133"/>
                <a:gd name="T84" fmla="*/ 133 w 136"/>
                <a:gd name="T85" fmla="*/ 40 h 133"/>
                <a:gd name="T86" fmla="*/ 126 w 136"/>
                <a:gd name="T87" fmla="*/ 27 h 133"/>
                <a:gd name="T88" fmla="*/ 113 w 136"/>
                <a:gd name="T89" fmla="*/ 29 h 133"/>
                <a:gd name="T90" fmla="*/ 105 w 136"/>
                <a:gd name="T91" fmla="*/ 33 h 133"/>
                <a:gd name="T92" fmla="*/ 94 w 136"/>
                <a:gd name="T93" fmla="*/ 25 h 133"/>
                <a:gd name="T94" fmla="*/ 95 w 136"/>
                <a:gd name="T95" fmla="*/ 16 h 133"/>
                <a:gd name="T96" fmla="*/ 94 w 136"/>
                <a:gd name="T97" fmla="*/ 4 h 133"/>
                <a:gd name="T98" fmla="*/ 75 w 136"/>
                <a:gd name="T99" fmla="*/ 46 h 133"/>
                <a:gd name="T100" fmla="*/ 82 w 136"/>
                <a:gd name="T101" fmla="*/ 49 h 133"/>
                <a:gd name="T102" fmla="*/ 91 w 136"/>
                <a:gd name="T103" fmla="*/ 63 h 133"/>
                <a:gd name="T104" fmla="*/ 89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6 h 133"/>
                <a:gd name="T112" fmla="*/ 53 w 136"/>
                <a:gd name="T113" fmla="*/ 84 h 133"/>
                <a:gd name="T114" fmla="*/ 46 w 136"/>
                <a:gd name="T115" fmla="*/ 69 h 133"/>
                <a:gd name="T116" fmla="*/ 48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5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 extrusionOk="0">
                  <a:moveTo>
                    <a:pt x="94" y="4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71" y="19"/>
                  </a:lnTo>
                  <a:lnTo>
                    <a:pt x="55" y="20"/>
                  </a:lnTo>
                  <a:lnTo>
                    <a:pt x="51" y="12"/>
                  </a:lnTo>
                  <a:lnTo>
                    <a:pt x="42" y="3"/>
                  </a:lnTo>
                  <a:lnTo>
                    <a:pt x="29" y="10"/>
                  </a:lnTo>
                  <a:lnTo>
                    <a:pt x="30" y="23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9" y="65"/>
                  </a:lnTo>
                  <a:lnTo>
                    <a:pt x="20" y="79"/>
                  </a:lnTo>
                  <a:lnTo>
                    <a:pt x="12" y="84"/>
                  </a:lnTo>
                  <a:lnTo>
                    <a:pt x="4" y="92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2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2" y="128"/>
                  </a:lnTo>
                  <a:lnTo>
                    <a:pt x="56" y="133"/>
                  </a:lnTo>
                  <a:lnTo>
                    <a:pt x="64" y="124"/>
                  </a:lnTo>
                  <a:lnTo>
                    <a:pt x="66" y="115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5" y="130"/>
                  </a:lnTo>
                  <a:lnTo>
                    <a:pt x="108" y="122"/>
                  </a:lnTo>
                  <a:lnTo>
                    <a:pt x="107" y="111"/>
                  </a:lnTo>
                  <a:lnTo>
                    <a:pt x="101" y="102"/>
                  </a:lnTo>
                  <a:lnTo>
                    <a:pt x="111" y="91"/>
                  </a:lnTo>
                  <a:lnTo>
                    <a:pt x="120" y="94"/>
                  </a:lnTo>
                  <a:lnTo>
                    <a:pt x="131" y="92"/>
                  </a:lnTo>
                  <a:lnTo>
                    <a:pt x="136" y="78"/>
                  </a:lnTo>
                  <a:lnTo>
                    <a:pt x="127" y="72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3" y="40"/>
                  </a:lnTo>
                  <a:lnTo>
                    <a:pt x="126" y="27"/>
                  </a:lnTo>
                  <a:lnTo>
                    <a:pt x="113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6"/>
                  </a:lnTo>
                  <a:lnTo>
                    <a:pt x="94" y="4"/>
                  </a:lnTo>
                  <a:close/>
                  <a:moveTo>
                    <a:pt x="75" y="46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8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0" name="Freeform 453"/>
            <p:cNvSpPr>
              <a:spLocks noEditPoints="1"/>
            </p:cNvSpPr>
            <p:nvPr/>
          </p:nvSpPr>
          <p:spPr bwMode="auto">
            <a:xfrm>
              <a:off x="4938713" y="2101851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9 w 144"/>
                <a:gd name="T3" fmla="*/ 6 h 144"/>
                <a:gd name="T4" fmla="*/ 89 w 144"/>
                <a:gd name="T5" fmla="*/ 13 h 144"/>
                <a:gd name="T6" fmla="*/ 83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7 w 144"/>
                <a:gd name="T13" fmla="*/ 0 h 144"/>
                <a:gd name="T14" fmla="*/ 43 w 144"/>
                <a:gd name="T15" fmla="*/ 4 h 144"/>
                <a:gd name="T16" fmla="*/ 41 w 144"/>
                <a:gd name="T17" fmla="*/ 19 h 144"/>
                <a:gd name="T18" fmla="*/ 46 w 144"/>
                <a:gd name="T19" fmla="*/ 27 h 144"/>
                <a:gd name="T20" fmla="*/ 33 w 144"/>
                <a:gd name="T21" fmla="*/ 37 h 144"/>
                <a:gd name="T22" fmla="*/ 24 w 144"/>
                <a:gd name="T23" fmla="*/ 33 h 144"/>
                <a:gd name="T24" fmla="*/ 13 w 144"/>
                <a:gd name="T25" fmla="*/ 32 h 144"/>
                <a:gd name="T26" fmla="*/ 5 w 144"/>
                <a:gd name="T27" fmla="*/ 46 h 144"/>
                <a:gd name="T28" fmla="*/ 13 w 144"/>
                <a:gd name="T29" fmla="*/ 55 h 144"/>
                <a:gd name="T30" fmla="*/ 21 w 144"/>
                <a:gd name="T31" fmla="*/ 60 h 144"/>
                <a:gd name="T32" fmla="*/ 20 w 144"/>
                <a:gd name="T33" fmla="*/ 75 h 144"/>
                <a:gd name="T34" fmla="*/ 11 w 144"/>
                <a:gd name="T35" fmla="*/ 78 h 144"/>
                <a:gd name="T36" fmla="*/ 0 w 144"/>
                <a:gd name="T37" fmla="*/ 86 h 144"/>
                <a:gd name="T38" fmla="*/ 5 w 144"/>
                <a:gd name="T39" fmla="*/ 101 h 144"/>
                <a:gd name="T40" fmla="*/ 18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2 h 144"/>
                <a:gd name="T50" fmla="*/ 46 w 144"/>
                <a:gd name="T51" fmla="*/ 138 h 144"/>
                <a:gd name="T52" fmla="*/ 54 w 144"/>
                <a:gd name="T53" fmla="*/ 131 h 144"/>
                <a:gd name="T54" fmla="*/ 60 w 144"/>
                <a:gd name="T55" fmla="*/ 122 h 144"/>
                <a:gd name="T56" fmla="*/ 76 w 144"/>
                <a:gd name="T57" fmla="*/ 124 h 144"/>
                <a:gd name="T58" fmla="*/ 77 w 144"/>
                <a:gd name="T59" fmla="*/ 134 h 144"/>
                <a:gd name="T60" fmla="*/ 86 w 144"/>
                <a:gd name="T61" fmla="*/ 144 h 144"/>
                <a:gd name="T62" fmla="*/ 100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2 w 144"/>
                <a:gd name="T73" fmla="*/ 111 h 144"/>
                <a:gd name="T74" fmla="*/ 139 w 144"/>
                <a:gd name="T75" fmla="*/ 98 h 144"/>
                <a:gd name="T76" fmla="*/ 131 w 144"/>
                <a:gd name="T77" fmla="*/ 89 h 144"/>
                <a:gd name="T78" fmla="*/ 122 w 144"/>
                <a:gd name="T79" fmla="*/ 84 h 144"/>
                <a:gd name="T80" fmla="*/ 124 w 144"/>
                <a:gd name="T81" fmla="*/ 68 h 144"/>
                <a:gd name="T82" fmla="*/ 134 w 144"/>
                <a:gd name="T83" fmla="*/ 66 h 144"/>
                <a:gd name="T84" fmla="*/ 144 w 144"/>
                <a:gd name="T85" fmla="*/ 58 h 144"/>
                <a:gd name="T86" fmla="*/ 139 w 144"/>
                <a:gd name="T87" fmla="*/ 43 h 144"/>
                <a:gd name="T88" fmla="*/ 126 w 144"/>
                <a:gd name="T89" fmla="*/ 42 h 144"/>
                <a:gd name="T90" fmla="*/ 116 w 144"/>
                <a:gd name="T91" fmla="*/ 45 h 144"/>
                <a:gd name="T92" fmla="*/ 106 w 144"/>
                <a:gd name="T93" fmla="*/ 33 h 144"/>
                <a:gd name="T94" fmla="*/ 111 w 144"/>
                <a:gd name="T95" fmla="*/ 24 h 144"/>
                <a:gd name="T96" fmla="*/ 112 w 144"/>
                <a:gd name="T97" fmla="*/ 12 h 144"/>
                <a:gd name="T98" fmla="*/ 83 w 144"/>
                <a:gd name="T99" fmla="*/ 52 h 144"/>
                <a:gd name="T100" fmla="*/ 90 w 144"/>
                <a:gd name="T101" fmla="*/ 56 h 144"/>
                <a:gd name="T102" fmla="*/ 96 w 144"/>
                <a:gd name="T103" fmla="*/ 73 h 144"/>
                <a:gd name="T104" fmla="*/ 92 w 144"/>
                <a:gd name="T105" fmla="*/ 82 h 144"/>
                <a:gd name="T106" fmla="*/ 87 w 144"/>
                <a:gd name="T107" fmla="*/ 91 h 144"/>
                <a:gd name="T108" fmla="*/ 70 w 144"/>
                <a:gd name="T109" fmla="*/ 95 h 144"/>
                <a:gd name="T110" fmla="*/ 62 w 144"/>
                <a:gd name="T111" fmla="*/ 92 h 144"/>
                <a:gd name="T112" fmla="*/ 54 w 144"/>
                <a:gd name="T113" fmla="*/ 86 h 144"/>
                <a:gd name="T114" fmla="*/ 49 w 144"/>
                <a:gd name="T115" fmla="*/ 71 h 144"/>
                <a:gd name="T116" fmla="*/ 51 w 144"/>
                <a:gd name="T117" fmla="*/ 62 h 144"/>
                <a:gd name="T118" fmla="*/ 57 w 144"/>
                <a:gd name="T119" fmla="*/ 53 h 144"/>
                <a:gd name="T120" fmla="*/ 75 w 144"/>
                <a:gd name="T121" fmla="*/ 49 h 144"/>
                <a:gd name="T122" fmla="*/ 83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 extrusionOk="0">
                  <a:moveTo>
                    <a:pt x="112" y="12"/>
                  </a:moveTo>
                  <a:lnTo>
                    <a:pt x="99" y="6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7" y="0"/>
                  </a:lnTo>
                  <a:lnTo>
                    <a:pt x="43" y="4"/>
                  </a:lnTo>
                  <a:lnTo>
                    <a:pt x="41" y="19"/>
                  </a:lnTo>
                  <a:lnTo>
                    <a:pt x="46" y="27"/>
                  </a:lnTo>
                  <a:lnTo>
                    <a:pt x="33" y="37"/>
                  </a:lnTo>
                  <a:lnTo>
                    <a:pt x="24" y="33"/>
                  </a:lnTo>
                  <a:lnTo>
                    <a:pt x="13" y="32"/>
                  </a:lnTo>
                  <a:lnTo>
                    <a:pt x="5" y="46"/>
                  </a:lnTo>
                  <a:lnTo>
                    <a:pt x="13" y="55"/>
                  </a:lnTo>
                  <a:lnTo>
                    <a:pt x="21" y="60"/>
                  </a:lnTo>
                  <a:lnTo>
                    <a:pt x="20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2"/>
                  </a:lnTo>
                  <a:lnTo>
                    <a:pt x="46" y="138"/>
                  </a:lnTo>
                  <a:lnTo>
                    <a:pt x="54" y="131"/>
                  </a:lnTo>
                  <a:lnTo>
                    <a:pt x="60" y="122"/>
                  </a:lnTo>
                  <a:lnTo>
                    <a:pt x="76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2" y="111"/>
                  </a:lnTo>
                  <a:lnTo>
                    <a:pt x="139" y="98"/>
                  </a:lnTo>
                  <a:lnTo>
                    <a:pt x="131" y="89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6" y="45"/>
                  </a:lnTo>
                  <a:lnTo>
                    <a:pt x="106" y="33"/>
                  </a:lnTo>
                  <a:lnTo>
                    <a:pt x="111" y="24"/>
                  </a:lnTo>
                  <a:lnTo>
                    <a:pt x="112" y="12"/>
                  </a:lnTo>
                  <a:close/>
                  <a:moveTo>
                    <a:pt x="83" y="52"/>
                  </a:moveTo>
                  <a:lnTo>
                    <a:pt x="90" y="56"/>
                  </a:lnTo>
                  <a:lnTo>
                    <a:pt x="96" y="73"/>
                  </a:lnTo>
                  <a:lnTo>
                    <a:pt x="92" y="82"/>
                  </a:lnTo>
                  <a:lnTo>
                    <a:pt x="87" y="91"/>
                  </a:lnTo>
                  <a:lnTo>
                    <a:pt x="70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71"/>
                  </a:lnTo>
                  <a:lnTo>
                    <a:pt x="51" y="62"/>
                  </a:lnTo>
                  <a:lnTo>
                    <a:pt x="57" y="53"/>
                  </a:lnTo>
                  <a:lnTo>
                    <a:pt x="75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1" name="Freeform 454"/>
            <p:cNvSpPr>
              <a:spLocks noEditPoints="1"/>
            </p:cNvSpPr>
            <p:nvPr/>
          </p:nvSpPr>
          <p:spPr bwMode="auto">
            <a:xfrm>
              <a:off x="4884738" y="2143126"/>
              <a:ext cx="79375" cy="82550"/>
            </a:xfrm>
            <a:custGeom>
              <a:avLst/>
              <a:gdLst>
                <a:gd name="T0" fmla="*/ 91 w 152"/>
                <a:gd name="T1" fmla="*/ 2 h 156"/>
                <a:gd name="T2" fmla="*/ 75 w 152"/>
                <a:gd name="T3" fmla="*/ 0 h 156"/>
                <a:gd name="T4" fmla="*/ 69 w 152"/>
                <a:gd name="T5" fmla="*/ 10 h 156"/>
                <a:gd name="T6" fmla="*/ 68 w 152"/>
                <a:gd name="T7" fmla="*/ 22 h 156"/>
                <a:gd name="T8" fmla="*/ 52 w 152"/>
                <a:gd name="T9" fmla="*/ 28 h 156"/>
                <a:gd name="T10" fmla="*/ 46 w 152"/>
                <a:gd name="T11" fmla="*/ 19 h 156"/>
                <a:gd name="T12" fmla="*/ 33 w 152"/>
                <a:gd name="T13" fmla="*/ 12 h 156"/>
                <a:gd name="T14" fmla="*/ 22 w 152"/>
                <a:gd name="T15" fmla="*/ 22 h 156"/>
                <a:gd name="T16" fmla="*/ 25 w 152"/>
                <a:gd name="T17" fmla="*/ 36 h 156"/>
                <a:gd name="T18" fmla="*/ 32 w 152"/>
                <a:gd name="T19" fmla="*/ 43 h 156"/>
                <a:gd name="T20" fmla="*/ 25 w 152"/>
                <a:gd name="T21" fmla="*/ 59 h 156"/>
                <a:gd name="T22" fmla="*/ 15 w 152"/>
                <a:gd name="T23" fmla="*/ 59 h 156"/>
                <a:gd name="T24" fmla="*/ 2 w 152"/>
                <a:gd name="T25" fmla="*/ 62 h 156"/>
                <a:gd name="T26" fmla="*/ 0 w 152"/>
                <a:gd name="T27" fmla="*/ 79 h 156"/>
                <a:gd name="T28" fmla="*/ 12 w 152"/>
                <a:gd name="T29" fmla="*/ 85 h 156"/>
                <a:gd name="T30" fmla="*/ 23 w 152"/>
                <a:gd name="T31" fmla="*/ 87 h 156"/>
                <a:gd name="T32" fmla="*/ 28 w 152"/>
                <a:gd name="T33" fmla="*/ 102 h 156"/>
                <a:gd name="T34" fmla="*/ 19 w 152"/>
                <a:gd name="T35" fmla="*/ 110 h 156"/>
                <a:gd name="T36" fmla="*/ 13 w 152"/>
                <a:gd name="T37" fmla="*/ 123 h 156"/>
                <a:gd name="T38" fmla="*/ 23 w 152"/>
                <a:gd name="T39" fmla="*/ 134 h 156"/>
                <a:gd name="T40" fmla="*/ 36 w 152"/>
                <a:gd name="T41" fmla="*/ 130 h 156"/>
                <a:gd name="T42" fmla="*/ 43 w 152"/>
                <a:gd name="T43" fmla="*/ 123 h 156"/>
                <a:gd name="T44" fmla="*/ 58 w 152"/>
                <a:gd name="T45" fmla="*/ 131 h 156"/>
                <a:gd name="T46" fmla="*/ 58 w 152"/>
                <a:gd name="T47" fmla="*/ 141 h 156"/>
                <a:gd name="T48" fmla="*/ 62 w 152"/>
                <a:gd name="T49" fmla="*/ 154 h 156"/>
                <a:gd name="T50" fmla="*/ 78 w 152"/>
                <a:gd name="T51" fmla="*/ 156 h 156"/>
                <a:gd name="T52" fmla="*/ 84 w 152"/>
                <a:gd name="T53" fmla="*/ 144 h 156"/>
                <a:gd name="T54" fmla="*/ 85 w 152"/>
                <a:gd name="T55" fmla="*/ 133 h 156"/>
                <a:gd name="T56" fmla="*/ 101 w 152"/>
                <a:gd name="T57" fmla="*/ 128 h 156"/>
                <a:gd name="T58" fmla="*/ 107 w 152"/>
                <a:gd name="T59" fmla="*/ 137 h 156"/>
                <a:gd name="T60" fmla="*/ 120 w 152"/>
                <a:gd name="T61" fmla="*/ 143 h 156"/>
                <a:gd name="T62" fmla="*/ 131 w 152"/>
                <a:gd name="T63" fmla="*/ 133 h 156"/>
                <a:gd name="T64" fmla="*/ 127 w 152"/>
                <a:gd name="T65" fmla="*/ 118 h 156"/>
                <a:gd name="T66" fmla="*/ 120 w 152"/>
                <a:gd name="T67" fmla="*/ 111 h 156"/>
                <a:gd name="T68" fmla="*/ 127 w 152"/>
                <a:gd name="T69" fmla="*/ 97 h 156"/>
                <a:gd name="T70" fmla="*/ 139 w 152"/>
                <a:gd name="T71" fmla="*/ 97 h 156"/>
                <a:gd name="T72" fmla="*/ 150 w 152"/>
                <a:gd name="T73" fmla="*/ 92 h 156"/>
                <a:gd name="T74" fmla="*/ 152 w 152"/>
                <a:gd name="T75" fmla="*/ 77 h 156"/>
                <a:gd name="T76" fmla="*/ 140 w 152"/>
                <a:gd name="T77" fmla="*/ 71 h 156"/>
                <a:gd name="T78" fmla="*/ 130 w 152"/>
                <a:gd name="T79" fmla="*/ 69 h 156"/>
                <a:gd name="T80" fmla="*/ 126 w 152"/>
                <a:gd name="T81" fmla="*/ 52 h 156"/>
                <a:gd name="T82" fmla="*/ 133 w 152"/>
                <a:gd name="T83" fmla="*/ 46 h 156"/>
                <a:gd name="T84" fmla="*/ 140 w 152"/>
                <a:gd name="T85" fmla="*/ 33 h 156"/>
                <a:gd name="T86" fmla="*/ 130 w 152"/>
                <a:gd name="T87" fmla="*/ 20 h 156"/>
                <a:gd name="T88" fmla="*/ 116 w 152"/>
                <a:gd name="T89" fmla="*/ 25 h 156"/>
                <a:gd name="T90" fmla="*/ 108 w 152"/>
                <a:gd name="T91" fmla="*/ 32 h 156"/>
                <a:gd name="T92" fmla="*/ 94 w 152"/>
                <a:gd name="T93" fmla="*/ 25 h 156"/>
                <a:gd name="T94" fmla="*/ 94 w 152"/>
                <a:gd name="T95" fmla="*/ 13 h 156"/>
                <a:gd name="T96" fmla="*/ 91 w 152"/>
                <a:gd name="T97" fmla="*/ 2 h 156"/>
                <a:gd name="T98" fmla="*/ 78 w 152"/>
                <a:gd name="T99" fmla="*/ 52 h 156"/>
                <a:gd name="T100" fmla="*/ 88 w 152"/>
                <a:gd name="T101" fmla="*/ 55 h 156"/>
                <a:gd name="T102" fmla="*/ 100 w 152"/>
                <a:gd name="T103" fmla="*/ 69 h 156"/>
                <a:gd name="T104" fmla="*/ 100 w 152"/>
                <a:gd name="T105" fmla="*/ 79 h 156"/>
                <a:gd name="T106" fmla="*/ 98 w 152"/>
                <a:gd name="T107" fmla="*/ 89 h 156"/>
                <a:gd name="T108" fmla="*/ 84 w 152"/>
                <a:gd name="T109" fmla="*/ 102 h 156"/>
                <a:gd name="T110" fmla="*/ 74 w 152"/>
                <a:gd name="T111" fmla="*/ 102 h 156"/>
                <a:gd name="T112" fmla="*/ 65 w 152"/>
                <a:gd name="T113" fmla="*/ 100 h 156"/>
                <a:gd name="T114" fmla="*/ 52 w 152"/>
                <a:gd name="T115" fmla="*/ 85 h 156"/>
                <a:gd name="T116" fmla="*/ 52 w 152"/>
                <a:gd name="T117" fmla="*/ 75 h 156"/>
                <a:gd name="T118" fmla="*/ 55 w 152"/>
                <a:gd name="T119" fmla="*/ 65 h 156"/>
                <a:gd name="T120" fmla="*/ 68 w 152"/>
                <a:gd name="T121" fmla="*/ 53 h 156"/>
                <a:gd name="T122" fmla="*/ 78 w 152"/>
                <a:gd name="T123" fmla="*/ 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156" extrusionOk="0">
                  <a:moveTo>
                    <a:pt x="91" y="2"/>
                  </a:moveTo>
                  <a:lnTo>
                    <a:pt x="75" y="0"/>
                  </a:lnTo>
                  <a:lnTo>
                    <a:pt x="69" y="10"/>
                  </a:lnTo>
                  <a:lnTo>
                    <a:pt x="68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2" y="22"/>
                  </a:lnTo>
                  <a:lnTo>
                    <a:pt x="25" y="36"/>
                  </a:lnTo>
                  <a:lnTo>
                    <a:pt x="32" y="43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2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7"/>
                  </a:lnTo>
                  <a:lnTo>
                    <a:pt x="28" y="102"/>
                  </a:lnTo>
                  <a:lnTo>
                    <a:pt x="19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8" y="131"/>
                  </a:lnTo>
                  <a:lnTo>
                    <a:pt x="58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4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7" y="137"/>
                  </a:lnTo>
                  <a:lnTo>
                    <a:pt x="120" y="143"/>
                  </a:lnTo>
                  <a:lnTo>
                    <a:pt x="131" y="133"/>
                  </a:lnTo>
                  <a:lnTo>
                    <a:pt x="127" y="118"/>
                  </a:lnTo>
                  <a:lnTo>
                    <a:pt x="120" y="111"/>
                  </a:lnTo>
                  <a:lnTo>
                    <a:pt x="127" y="97"/>
                  </a:lnTo>
                  <a:lnTo>
                    <a:pt x="139" y="97"/>
                  </a:lnTo>
                  <a:lnTo>
                    <a:pt x="150" y="92"/>
                  </a:lnTo>
                  <a:lnTo>
                    <a:pt x="152" y="77"/>
                  </a:lnTo>
                  <a:lnTo>
                    <a:pt x="140" y="71"/>
                  </a:lnTo>
                  <a:lnTo>
                    <a:pt x="130" y="69"/>
                  </a:lnTo>
                  <a:lnTo>
                    <a:pt x="126" y="52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0"/>
                  </a:lnTo>
                  <a:lnTo>
                    <a:pt x="116" y="25"/>
                  </a:lnTo>
                  <a:lnTo>
                    <a:pt x="108" y="32"/>
                  </a:lnTo>
                  <a:lnTo>
                    <a:pt x="94" y="25"/>
                  </a:lnTo>
                  <a:lnTo>
                    <a:pt x="94" y="13"/>
                  </a:lnTo>
                  <a:lnTo>
                    <a:pt x="91" y="2"/>
                  </a:lnTo>
                  <a:close/>
                  <a:moveTo>
                    <a:pt x="78" y="52"/>
                  </a:moveTo>
                  <a:lnTo>
                    <a:pt x="88" y="55"/>
                  </a:lnTo>
                  <a:lnTo>
                    <a:pt x="100" y="69"/>
                  </a:lnTo>
                  <a:lnTo>
                    <a:pt x="100" y="79"/>
                  </a:lnTo>
                  <a:lnTo>
                    <a:pt x="98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0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5" y="65"/>
                  </a:lnTo>
                  <a:lnTo>
                    <a:pt x="68" y="53"/>
                  </a:lnTo>
                  <a:lnTo>
                    <a:pt x="78" y="5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2" name="Freeform 455"/>
            <p:cNvSpPr>
              <a:spLocks noEditPoints="1"/>
            </p:cNvSpPr>
            <p:nvPr/>
          </p:nvSpPr>
          <p:spPr bwMode="auto">
            <a:xfrm>
              <a:off x="4884738" y="2065338"/>
              <a:ext cx="71438" cy="69850"/>
            </a:xfrm>
            <a:custGeom>
              <a:avLst/>
              <a:gdLst>
                <a:gd name="T0" fmla="*/ 93 w 134"/>
                <a:gd name="T1" fmla="*/ 3 h 131"/>
                <a:gd name="T2" fmla="*/ 79 w 134"/>
                <a:gd name="T3" fmla="*/ 0 h 131"/>
                <a:gd name="T4" fmla="*/ 72 w 134"/>
                <a:gd name="T5" fmla="*/ 8 h 131"/>
                <a:gd name="T6" fmla="*/ 69 w 134"/>
                <a:gd name="T7" fmla="*/ 18 h 131"/>
                <a:gd name="T8" fmla="*/ 54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8 w 134"/>
                <a:gd name="T17" fmla="*/ 22 h 131"/>
                <a:gd name="T18" fmla="*/ 34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8 w 134"/>
                <a:gd name="T29" fmla="*/ 61 h 131"/>
                <a:gd name="T30" fmla="*/ 17 w 134"/>
                <a:gd name="T31" fmla="*/ 64 h 131"/>
                <a:gd name="T32" fmla="*/ 18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1 w 134"/>
                <a:gd name="T45" fmla="*/ 107 h 131"/>
                <a:gd name="T46" fmla="*/ 40 w 134"/>
                <a:gd name="T47" fmla="*/ 117 h 131"/>
                <a:gd name="T48" fmla="*/ 41 w 134"/>
                <a:gd name="T49" fmla="*/ 127 h 131"/>
                <a:gd name="T50" fmla="*/ 54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0 w 134"/>
                <a:gd name="T57" fmla="*/ 113 h 131"/>
                <a:gd name="T58" fmla="*/ 83 w 134"/>
                <a:gd name="T59" fmla="*/ 121 h 131"/>
                <a:gd name="T60" fmla="*/ 93 w 134"/>
                <a:gd name="T61" fmla="*/ 128 h 131"/>
                <a:gd name="T62" fmla="*/ 106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19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6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4 w 134"/>
                <a:gd name="T87" fmla="*/ 26 h 131"/>
                <a:gd name="T88" fmla="*/ 112 w 134"/>
                <a:gd name="T89" fmla="*/ 28 h 131"/>
                <a:gd name="T90" fmla="*/ 103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3 w 134"/>
                <a:gd name="T97" fmla="*/ 3 h 131"/>
                <a:gd name="T98" fmla="*/ 73 w 134"/>
                <a:gd name="T99" fmla="*/ 45 h 131"/>
                <a:gd name="T100" fmla="*/ 82 w 134"/>
                <a:gd name="T101" fmla="*/ 48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80 h 131"/>
                <a:gd name="T108" fmla="*/ 69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4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4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 extrusionOk="0">
                  <a:moveTo>
                    <a:pt x="93" y="3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8" y="22"/>
                  </a:lnTo>
                  <a:lnTo>
                    <a:pt x="34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1"/>
                  </a:lnTo>
                  <a:lnTo>
                    <a:pt x="17" y="64"/>
                  </a:lnTo>
                  <a:lnTo>
                    <a:pt x="18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1" y="107"/>
                  </a:lnTo>
                  <a:lnTo>
                    <a:pt x="40" y="117"/>
                  </a:lnTo>
                  <a:lnTo>
                    <a:pt x="41" y="127"/>
                  </a:lnTo>
                  <a:lnTo>
                    <a:pt x="54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0" y="113"/>
                  </a:lnTo>
                  <a:lnTo>
                    <a:pt x="83" y="121"/>
                  </a:lnTo>
                  <a:lnTo>
                    <a:pt x="93" y="128"/>
                  </a:lnTo>
                  <a:lnTo>
                    <a:pt x="106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19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6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4" y="26"/>
                  </a:lnTo>
                  <a:lnTo>
                    <a:pt x="112" y="28"/>
                  </a:lnTo>
                  <a:lnTo>
                    <a:pt x="103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3" y="3"/>
                  </a:lnTo>
                  <a:close/>
                  <a:moveTo>
                    <a:pt x="73" y="45"/>
                  </a:moveTo>
                  <a:lnTo>
                    <a:pt x="82" y="48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80"/>
                  </a:lnTo>
                  <a:lnTo>
                    <a:pt x="69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4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4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3" name="Freeform 456"/>
            <p:cNvSpPr>
              <a:spLocks noEditPoints="1"/>
            </p:cNvSpPr>
            <p:nvPr/>
          </p:nvSpPr>
          <p:spPr bwMode="auto">
            <a:xfrm>
              <a:off x="4937126" y="20986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88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5 w 143"/>
                <a:gd name="T11" fmla="*/ 10 h 144"/>
                <a:gd name="T12" fmla="*/ 56 w 143"/>
                <a:gd name="T13" fmla="*/ 0 h 144"/>
                <a:gd name="T14" fmla="*/ 42 w 143"/>
                <a:gd name="T15" fmla="*/ 6 h 144"/>
                <a:gd name="T16" fmla="*/ 42 w 143"/>
                <a:gd name="T17" fmla="*/ 19 h 144"/>
                <a:gd name="T18" fmla="*/ 45 w 143"/>
                <a:gd name="T19" fmla="*/ 27 h 144"/>
                <a:gd name="T20" fmla="*/ 33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4 w 143"/>
                <a:gd name="T27" fmla="*/ 46 h 144"/>
                <a:gd name="T28" fmla="*/ 12 w 143"/>
                <a:gd name="T29" fmla="*/ 55 h 144"/>
                <a:gd name="T30" fmla="*/ 22 w 143"/>
                <a:gd name="T31" fmla="*/ 60 h 144"/>
                <a:gd name="T32" fmla="*/ 20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4 w 143"/>
                <a:gd name="T39" fmla="*/ 101 h 144"/>
                <a:gd name="T40" fmla="*/ 17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3 w 143"/>
                <a:gd name="T47" fmla="*/ 119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2 w 143"/>
                <a:gd name="T65" fmla="*/ 127 h 144"/>
                <a:gd name="T66" fmla="*/ 98 w 143"/>
                <a:gd name="T67" fmla="*/ 116 h 144"/>
                <a:gd name="T68" fmla="*/ 110 w 143"/>
                <a:gd name="T69" fmla="*/ 106 h 144"/>
                <a:gd name="T70" fmla="*/ 120 w 143"/>
                <a:gd name="T71" fmla="*/ 111 h 144"/>
                <a:gd name="T72" fmla="*/ 131 w 143"/>
                <a:gd name="T73" fmla="*/ 112 h 144"/>
                <a:gd name="T74" fmla="*/ 138 w 143"/>
                <a:gd name="T75" fmla="*/ 98 h 144"/>
                <a:gd name="T76" fmla="*/ 131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8 w 143"/>
                <a:gd name="T87" fmla="*/ 43 h 144"/>
                <a:gd name="T88" fmla="*/ 126 w 143"/>
                <a:gd name="T89" fmla="*/ 42 h 144"/>
                <a:gd name="T90" fmla="*/ 117 w 143"/>
                <a:gd name="T91" fmla="*/ 44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2 w 143"/>
                <a:gd name="T99" fmla="*/ 52 h 144"/>
                <a:gd name="T100" fmla="*/ 89 w 143"/>
                <a:gd name="T101" fmla="*/ 57 h 144"/>
                <a:gd name="T102" fmla="*/ 95 w 143"/>
                <a:gd name="T103" fmla="*/ 73 h 144"/>
                <a:gd name="T104" fmla="*/ 92 w 143"/>
                <a:gd name="T105" fmla="*/ 83 h 144"/>
                <a:gd name="T106" fmla="*/ 87 w 143"/>
                <a:gd name="T107" fmla="*/ 91 h 144"/>
                <a:gd name="T108" fmla="*/ 69 w 143"/>
                <a:gd name="T109" fmla="*/ 96 h 144"/>
                <a:gd name="T110" fmla="*/ 61 w 143"/>
                <a:gd name="T111" fmla="*/ 92 h 144"/>
                <a:gd name="T112" fmla="*/ 53 w 143"/>
                <a:gd name="T113" fmla="*/ 88 h 144"/>
                <a:gd name="T114" fmla="*/ 48 w 143"/>
                <a:gd name="T115" fmla="*/ 70 h 144"/>
                <a:gd name="T116" fmla="*/ 51 w 143"/>
                <a:gd name="T117" fmla="*/ 62 h 144"/>
                <a:gd name="T118" fmla="*/ 56 w 143"/>
                <a:gd name="T119" fmla="*/ 53 h 144"/>
                <a:gd name="T120" fmla="*/ 74 w 143"/>
                <a:gd name="T121" fmla="*/ 49 h 144"/>
                <a:gd name="T122" fmla="*/ 82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 extrusionOk="0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5" y="10"/>
                  </a:lnTo>
                  <a:lnTo>
                    <a:pt x="56" y="0"/>
                  </a:lnTo>
                  <a:lnTo>
                    <a:pt x="42" y="6"/>
                  </a:lnTo>
                  <a:lnTo>
                    <a:pt x="42" y="19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4" y="46"/>
                  </a:lnTo>
                  <a:lnTo>
                    <a:pt x="12" y="55"/>
                  </a:lnTo>
                  <a:lnTo>
                    <a:pt x="22" y="60"/>
                  </a:lnTo>
                  <a:lnTo>
                    <a:pt x="20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4" y="101"/>
                  </a:lnTo>
                  <a:lnTo>
                    <a:pt x="17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7"/>
                  </a:lnTo>
                  <a:lnTo>
                    <a:pt x="98" y="116"/>
                  </a:lnTo>
                  <a:lnTo>
                    <a:pt x="110" y="106"/>
                  </a:lnTo>
                  <a:lnTo>
                    <a:pt x="120" y="111"/>
                  </a:lnTo>
                  <a:lnTo>
                    <a:pt x="131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8" y="43"/>
                  </a:lnTo>
                  <a:lnTo>
                    <a:pt x="126" y="42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7"/>
                  </a:lnTo>
                  <a:lnTo>
                    <a:pt x="95" y="73"/>
                  </a:lnTo>
                  <a:lnTo>
                    <a:pt x="92" y="83"/>
                  </a:lnTo>
                  <a:lnTo>
                    <a:pt x="87" y="91"/>
                  </a:lnTo>
                  <a:lnTo>
                    <a:pt x="69" y="96"/>
                  </a:lnTo>
                  <a:lnTo>
                    <a:pt x="61" y="92"/>
                  </a:lnTo>
                  <a:lnTo>
                    <a:pt x="53" y="88"/>
                  </a:lnTo>
                  <a:lnTo>
                    <a:pt x="48" y="70"/>
                  </a:lnTo>
                  <a:lnTo>
                    <a:pt x="51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4" name="Freeform 457"/>
            <p:cNvSpPr>
              <a:spLocks noEditPoints="1"/>
            </p:cNvSpPr>
            <p:nvPr/>
          </p:nvSpPr>
          <p:spPr bwMode="auto">
            <a:xfrm>
              <a:off x="4883151" y="2139951"/>
              <a:ext cx="79375" cy="82550"/>
            </a:xfrm>
            <a:custGeom>
              <a:avLst/>
              <a:gdLst>
                <a:gd name="T0" fmla="*/ 89 w 150"/>
                <a:gd name="T1" fmla="*/ 1 h 156"/>
                <a:gd name="T2" fmla="*/ 73 w 150"/>
                <a:gd name="T3" fmla="*/ 0 h 156"/>
                <a:gd name="T4" fmla="*/ 68 w 150"/>
                <a:gd name="T5" fmla="*/ 12 h 156"/>
                <a:gd name="T6" fmla="*/ 66 w 150"/>
                <a:gd name="T7" fmla="*/ 22 h 156"/>
                <a:gd name="T8" fmla="*/ 50 w 150"/>
                <a:gd name="T9" fmla="*/ 27 h 156"/>
                <a:gd name="T10" fmla="*/ 44 w 150"/>
                <a:gd name="T11" fmla="*/ 19 h 156"/>
                <a:gd name="T12" fmla="*/ 31 w 150"/>
                <a:gd name="T13" fmla="*/ 12 h 156"/>
                <a:gd name="T14" fmla="*/ 20 w 150"/>
                <a:gd name="T15" fmla="*/ 23 h 156"/>
                <a:gd name="T16" fmla="*/ 24 w 150"/>
                <a:gd name="T17" fmla="*/ 36 h 156"/>
                <a:gd name="T18" fmla="*/ 31 w 150"/>
                <a:gd name="T19" fmla="*/ 45 h 156"/>
                <a:gd name="T20" fmla="*/ 24 w 150"/>
                <a:gd name="T21" fmla="*/ 59 h 156"/>
                <a:gd name="T22" fmla="*/ 13 w 150"/>
                <a:gd name="T23" fmla="*/ 59 h 156"/>
                <a:gd name="T24" fmla="*/ 1 w 150"/>
                <a:gd name="T25" fmla="*/ 63 h 156"/>
                <a:gd name="T26" fmla="*/ 0 w 150"/>
                <a:gd name="T27" fmla="*/ 79 h 156"/>
                <a:gd name="T28" fmla="*/ 10 w 150"/>
                <a:gd name="T29" fmla="*/ 85 h 156"/>
                <a:gd name="T30" fmla="*/ 21 w 150"/>
                <a:gd name="T31" fmla="*/ 86 h 156"/>
                <a:gd name="T32" fmla="*/ 26 w 150"/>
                <a:gd name="T33" fmla="*/ 102 h 156"/>
                <a:gd name="T34" fmla="*/ 19 w 150"/>
                <a:gd name="T35" fmla="*/ 109 h 156"/>
                <a:gd name="T36" fmla="*/ 11 w 150"/>
                <a:gd name="T37" fmla="*/ 122 h 156"/>
                <a:gd name="T38" fmla="*/ 21 w 150"/>
                <a:gd name="T39" fmla="*/ 135 h 156"/>
                <a:gd name="T40" fmla="*/ 34 w 150"/>
                <a:gd name="T41" fmla="*/ 131 h 156"/>
                <a:gd name="T42" fmla="*/ 43 w 150"/>
                <a:gd name="T43" fmla="*/ 122 h 156"/>
                <a:gd name="T44" fmla="*/ 57 w 150"/>
                <a:gd name="T45" fmla="*/ 131 h 156"/>
                <a:gd name="T46" fmla="*/ 56 w 150"/>
                <a:gd name="T47" fmla="*/ 143 h 156"/>
                <a:gd name="T48" fmla="*/ 60 w 150"/>
                <a:gd name="T49" fmla="*/ 154 h 156"/>
                <a:gd name="T50" fmla="*/ 76 w 150"/>
                <a:gd name="T51" fmla="*/ 156 h 156"/>
                <a:gd name="T52" fmla="*/ 82 w 150"/>
                <a:gd name="T53" fmla="*/ 144 h 156"/>
                <a:gd name="T54" fmla="*/ 83 w 150"/>
                <a:gd name="T55" fmla="*/ 132 h 156"/>
                <a:gd name="T56" fmla="*/ 99 w 150"/>
                <a:gd name="T57" fmla="*/ 128 h 156"/>
                <a:gd name="T58" fmla="*/ 105 w 150"/>
                <a:gd name="T59" fmla="*/ 137 h 156"/>
                <a:gd name="T60" fmla="*/ 118 w 150"/>
                <a:gd name="T61" fmla="*/ 144 h 156"/>
                <a:gd name="T62" fmla="*/ 130 w 150"/>
                <a:gd name="T63" fmla="*/ 132 h 156"/>
                <a:gd name="T64" fmla="*/ 125 w 150"/>
                <a:gd name="T65" fmla="*/ 120 h 156"/>
                <a:gd name="T66" fmla="*/ 119 w 150"/>
                <a:gd name="T67" fmla="*/ 111 h 156"/>
                <a:gd name="T68" fmla="*/ 127 w 150"/>
                <a:gd name="T69" fmla="*/ 96 h 156"/>
                <a:gd name="T70" fmla="*/ 137 w 150"/>
                <a:gd name="T71" fmla="*/ 96 h 156"/>
                <a:gd name="T72" fmla="*/ 148 w 150"/>
                <a:gd name="T73" fmla="*/ 92 h 156"/>
                <a:gd name="T74" fmla="*/ 150 w 150"/>
                <a:gd name="T75" fmla="*/ 76 h 156"/>
                <a:gd name="T76" fmla="*/ 140 w 150"/>
                <a:gd name="T77" fmla="*/ 71 h 156"/>
                <a:gd name="T78" fmla="*/ 128 w 150"/>
                <a:gd name="T79" fmla="*/ 69 h 156"/>
                <a:gd name="T80" fmla="*/ 124 w 150"/>
                <a:gd name="T81" fmla="*/ 53 h 156"/>
                <a:gd name="T82" fmla="*/ 132 w 150"/>
                <a:gd name="T83" fmla="*/ 46 h 156"/>
                <a:gd name="T84" fmla="*/ 138 w 150"/>
                <a:gd name="T85" fmla="*/ 33 h 156"/>
                <a:gd name="T86" fmla="*/ 128 w 150"/>
                <a:gd name="T87" fmla="*/ 20 h 156"/>
                <a:gd name="T88" fmla="*/ 115 w 150"/>
                <a:gd name="T89" fmla="*/ 24 h 156"/>
                <a:gd name="T90" fmla="*/ 108 w 150"/>
                <a:gd name="T91" fmla="*/ 32 h 156"/>
                <a:gd name="T92" fmla="*/ 92 w 150"/>
                <a:gd name="T93" fmla="*/ 24 h 156"/>
                <a:gd name="T94" fmla="*/ 93 w 150"/>
                <a:gd name="T95" fmla="*/ 13 h 156"/>
                <a:gd name="T96" fmla="*/ 89 w 150"/>
                <a:gd name="T97" fmla="*/ 1 h 156"/>
                <a:gd name="T98" fmla="*/ 78 w 150"/>
                <a:gd name="T99" fmla="*/ 53 h 156"/>
                <a:gd name="T100" fmla="*/ 86 w 150"/>
                <a:gd name="T101" fmla="*/ 55 h 156"/>
                <a:gd name="T102" fmla="*/ 98 w 150"/>
                <a:gd name="T103" fmla="*/ 69 h 156"/>
                <a:gd name="T104" fmla="*/ 99 w 150"/>
                <a:gd name="T105" fmla="*/ 79 h 156"/>
                <a:gd name="T106" fmla="*/ 96 w 150"/>
                <a:gd name="T107" fmla="*/ 89 h 156"/>
                <a:gd name="T108" fmla="*/ 82 w 150"/>
                <a:gd name="T109" fmla="*/ 102 h 156"/>
                <a:gd name="T110" fmla="*/ 73 w 150"/>
                <a:gd name="T111" fmla="*/ 102 h 156"/>
                <a:gd name="T112" fmla="*/ 63 w 150"/>
                <a:gd name="T113" fmla="*/ 101 h 156"/>
                <a:gd name="T114" fmla="*/ 52 w 150"/>
                <a:gd name="T115" fmla="*/ 85 h 156"/>
                <a:gd name="T116" fmla="*/ 50 w 150"/>
                <a:gd name="T117" fmla="*/ 75 h 156"/>
                <a:gd name="T118" fmla="*/ 53 w 150"/>
                <a:gd name="T119" fmla="*/ 66 h 156"/>
                <a:gd name="T120" fmla="*/ 68 w 150"/>
                <a:gd name="T121" fmla="*/ 53 h 156"/>
                <a:gd name="T122" fmla="*/ 78 w 150"/>
                <a:gd name="T123" fmla="*/ 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6" extrusionOk="0">
                  <a:moveTo>
                    <a:pt x="89" y="1"/>
                  </a:moveTo>
                  <a:lnTo>
                    <a:pt x="73" y="0"/>
                  </a:lnTo>
                  <a:lnTo>
                    <a:pt x="68" y="12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4" y="19"/>
                  </a:lnTo>
                  <a:lnTo>
                    <a:pt x="31" y="12"/>
                  </a:lnTo>
                  <a:lnTo>
                    <a:pt x="20" y="23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1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1" y="122"/>
                  </a:lnTo>
                  <a:lnTo>
                    <a:pt x="21" y="135"/>
                  </a:lnTo>
                  <a:lnTo>
                    <a:pt x="34" y="131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6" y="143"/>
                  </a:lnTo>
                  <a:lnTo>
                    <a:pt x="60" y="154"/>
                  </a:lnTo>
                  <a:lnTo>
                    <a:pt x="76" y="156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5" y="120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48" y="92"/>
                  </a:lnTo>
                  <a:lnTo>
                    <a:pt x="150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8" y="69"/>
                  </a:lnTo>
                  <a:lnTo>
                    <a:pt x="99" y="79"/>
                  </a:lnTo>
                  <a:lnTo>
                    <a:pt x="96" y="89"/>
                  </a:lnTo>
                  <a:lnTo>
                    <a:pt x="82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0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5" name="Freeform 458"/>
            <p:cNvSpPr>
              <a:spLocks noEditPoints="1"/>
            </p:cNvSpPr>
            <p:nvPr/>
          </p:nvSpPr>
          <p:spPr bwMode="auto">
            <a:xfrm>
              <a:off x="4640263" y="2039938"/>
              <a:ext cx="73025" cy="69850"/>
            </a:xfrm>
            <a:custGeom>
              <a:avLst/>
              <a:gdLst>
                <a:gd name="T0" fmla="*/ 94 w 136"/>
                <a:gd name="T1" fmla="*/ 5 h 133"/>
                <a:gd name="T2" fmla="*/ 80 w 136"/>
                <a:gd name="T3" fmla="*/ 0 h 133"/>
                <a:gd name="T4" fmla="*/ 73 w 136"/>
                <a:gd name="T5" fmla="*/ 9 h 133"/>
                <a:gd name="T6" fmla="*/ 70 w 136"/>
                <a:gd name="T7" fmla="*/ 19 h 133"/>
                <a:gd name="T8" fmla="*/ 55 w 136"/>
                <a:gd name="T9" fmla="*/ 21 h 133"/>
                <a:gd name="T10" fmla="*/ 51 w 136"/>
                <a:gd name="T11" fmla="*/ 12 h 133"/>
                <a:gd name="T12" fmla="*/ 41 w 136"/>
                <a:gd name="T13" fmla="*/ 3 h 133"/>
                <a:gd name="T14" fmla="*/ 28 w 136"/>
                <a:gd name="T15" fmla="*/ 10 h 133"/>
                <a:gd name="T16" fmla="*/ 29 w 136"/>
                <a:gd name="T17" fmla="*/ 23 h 133"/>
                <a:gd name="T18" fmla="*/ 35 w 136"/>
                <a:gd name="T19" fmla="*/ 31 h 133"/>
                <a:gd name="T20" fmla="*/ 25 w 136"/>
                <a:gd name="T21" fmla="*/ 42 h 133"/>
                <a:gd name="T22" fmla="*/ 16 w 136"/>
                <a:gd name="T23" fmla="*/ 39 h 133"/>
                <a:gd name="T24" fmla="*/ 5 w 136"/>
                <a:gd name="T25" fmla="*/ 41 h 133"/>
                <a:gd name="T26" fmla="*/ 0 w 136"/>
                <a:gd name="T27" fmla="*/ 55 h 133"/>
                <a:gd name="T28" fmla="*/ 9 w 136"/>
                <a:gd name="T29" fmla="*/ 62 h 133"/>
                <a:gd name="T30" fmla="*/ 19 w 136"/>
                <a:gd name="T31" fmla="*/ 65 h 133"/>
                <a:gd name="T32" fmla="*/ 21 w 136"/>
                <a:gd name="T33" fmla="*/ 80 h 133"/>
                <a:gd name="T34" fmla="*/ 12 w 136"/>
                <a:gd name="T35" fmla="*/ 84 h 133"/>
                <a:gd name="T36" fmla="*/ 3 w 136"/>
                <a:gd name="T37" fmla="*/ 93 h 133"/>
                <a:gd name="T38" fmla="*/ 11 w 136"/>
                <a:gd name="T39" fmla="*/ 105 h 133"/>
                <a:gd name="T40" fmla="*/ 24 w 136"/>
                <a:gd name="T41" fmla="*/ 104 h 133"/>
                <a:gd name="T42" fmla="*/ 31 w 136"/>
                <a:gd name="T43" fmla="*/ 100 h 133"/>
                <a:gd name="T44" fmla="*/ 42 w 136"/>
                <a:gd name="T45" fmla="*/ 108 h 133"/>
                <a:gd name="T46" fmla="*/ 41 w 136"/>
                <a:gd name="T47" fmla="*/ 117 h 133"/>
                <a:gd name="T48" fmla="*/ 42 w 136"/>
                <a:gd name="T49" fmla="*/ 129 h 133"/>
                <a:gd name="T50" fmla="*/ 55 w 136"/>
                <a:gd name="T51" fmla="*/ 133 h 133"/>
                <a:gd name="T52" fmla="*/ 62 w 136"/>
                <a:gd name="T53" fmla="*/ 124 h 133"/>
                <a:gd name="T54" fmla="*/ 67 w 136"/>
                <a:gd name="T55" fmla="*/ 116 h 133"/>
                <a:gd name="T56" fmla="*/ 81 w 136"/>
                <a:gd name="T57" fmla="*/ 114 h 133"/>
                <a:gd name="T58" fmla="*/ 85 w 136"/>
                <a:gd name="T59" fmla="*/ 121 h 133"/>
                <a:gd name="T60" fmla="*/ 96 w 136"/>
                <a:gd name="T61" fmla="*/ 130 h 133"/>
                <a:gd name="T62" fmla="*/ 107 w 136"/>
                <a:gd name="T63" fmla="*/ 123 h 133"/>
                <a:gd name="T64" fmla="*/ 106 w 136"/>
                <a:gd name="T65" fmla="*/ 110 h 133"/>
                <a:gd name="T66" fmla="*/ 101 w 136"/>
                <a:gd name="T67" fmla="*/ 103 h 133"/>
                <a:gd name="T68" fmla="*/ 110 w 136"/>
                <a:gd name="T69" fmla="*/ 91 h 133"/>
                <a:gd name="T70" fmla="*/ 120 w 136"/>
                <a:gd name="T71" fmla="*/ 94 h 133"/>
                <a:gd name="T72" fmla="*/ 132 w 136"/>
                <a:gd name="T73" fmla="*/ 93 h 133"/>
                <a:gd name="T74" fmla="*/ 136 w 136"/>
                <a:gd name="T75" fmla="*/ 78 h 133"/>
                <a:gd name="T76" fmla="*/ 126 w 136"/>
                <a:gd name="T77" fmla="*/ 71 h 133"/>
                <a:gd name="T78" fmla="*/ 117 w 136"/>
                <a:gd name="T79" fmla="*/ 68 h 133"/>
                <a:gd name="T80" fmla="*/ 116 w 136"/>
                <a:gd name="T81" fmla="*/ 54 h 133"/>
                <a:gd name="T82" fmla="*/ 124 w 136"/>
                <a:gd name="T83" fmla="*/ 49 h 133"/>
                <a:gd name="T84" fmla="*/ 132 w 136"/>
                <a:gd name="T85" fmla="*/ 41 h 133"/>
                <a:gd name="T86" fmla="*/ 126 w 136"/>
                <a:gd name="T87" fmla="*/ 28 h 133"/>
                <a:gd name="T88" fmla="*/ 113 w 136"/>
                <a:gd name="T89" fmla="*/ 29 h 133"/>
                <a:gd name="T90" fmla="*/ 104 w 136"/>
                <a:gd name="T91" fmla="*/ 33 h 133"/>
                <a:gd name="T92" fmla="*/ 93 w 136"/>
                <a:gd name="T93" fmla="*/ 25 h 133"/>
                <a:gd name="T94" fmla="*/ 96 w 136"/>
                <a:gd name="T95" fmla="*/ 16 h 133"/>
                <a:gd name="T96" fmla="*/ 94 w 136"/>
                <a:gd name="T97" fmla="*/ 5 h 133"/>
                <a:gd name="T98" fmla="*/ 74 w 136"/>
                <a:gd name="T99" fmla="*/ 46 h 133"/>
                <a:gd name="T100" fmla="*/ 83 w 136"/>
                <a:gd name="T101" fmla="*/ 49 h 133"/>
                <a:gd name="T102" fmla="*/ 90 w 136"/>
                <a:gd name="T103" fmla="*/ 64 h 133"/>
                <a:gd name="T104" fmla="*/ 88 w 136"/>
                <a:gd name="T105" fmla="*/ 72 h 133"/>
                <a:gd name="T106" fmla="*/ 85 w 136"/>
                <a:gd name="T107" fmla="*/ 81 h 133"/>
                <a:gd name="T108" fmla="*/ 71 w 136"/>
                <a:gd name="T109" fmla="*/ 88 h 133"/>
                <a:gd name="T110" fmla="*/ 62 w 136"/>
                <a:gd name="T111" fmla="*/ 87 h 133"/>
                <a:gd name="T112" fmla="*/ 54 w 136"/>
                <a:gd name="T113" fmla="*/ 84 h 133"/>
                <a:gd name="T114" fmla="*/ 45 w 136"/>
                <a:gd name="T115" fmla="*/ 69 h 133"/>
                <a:gd name="T116" fmla="*/ 47 w 136"/>
                <a:gd name="T117" fmla="*/ 61 h 133"/>
                <a:gd name="T118" fmla="*/ 51 w 136"/>
                <a:gd name="T119" fmla="*/ 52 h 133"/>
                <a:gd name="T120" fmla="*/ 65 w 136"/>
                <a:gd name="T121" fmla="*/ 45 h 133"/>
                <a:gd name="T122" fmla="*/ 74 w 136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3" extrusionOk="0">
                  <a:moveTo>
                    <a:pt x="94" y="5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70" y="19"/>
                  </a:lnTo>
                  <a:lnTo>
                    <a:pt x="55" y="21"/>
                  </a:lnTo>
                  <a:lnTo>
                    <a:pt x="51" y="12"/>
                  </a:lnTo>
                  <a:lnTo>
                    <a:pt x="41" y="3"/>
                  </a:lnTo>
                  <a:lnTo>
                    <a:pt x="28" y="10"/>
                  </a:lnTo>
                  <a:lnTo>
                    <a:pt x="29" y="23"/>
                  </a:lnTo>
                  <a:lnTo>
                    <a:pt x="35" y="31"/>
                  </a:lnTo>
                  <a:lnTo>
                    <a:pt x="25" y="42"/>
                  </a:lnTo>
                  <a:lnTo>
                    <a:pt x="16" y="39"/>
                  </a:lnTo>
                  <a:lnTo>
                    <a:pt x="5" y="41"/>
                  </a:lnTo>
                  <a:lnTo>
                    <a:pt x="0" y="55"/>
                  </a:lnTo>
                  <a:lnTo>
                    <a:pt x="9" y="62"/>
                  </a:lnTo>
                  <a:lnTo>
                    <a:pt x="19" y="65"/>
                  </a:lnTo>
                  <a:lnTo>
                    <a:pt x="21" y="80"/>
                  </a:lnTo>
                  <a:lnTo>
                    <a:pt x="12" y="84"/>
                  </a:lnTo>
                  <a:lnTo>
                    <a:pt x="3" y="93"/>
                  </a:lnTo>
                  <a:lnTo>
                    <a:pt x="11" y="105"/>
                  </a:lnTo>
                  <a:lnTo>
                    <a:pt x="24" y="104"/>
                  </a:lnTo>
                  <a:lnTo>
                    <a:pt x="31" y="100"/>
                  </a:lnTo>
                  <a:lnTo>
                    <a:pt x="42" y="108"/>
                  </a:lnTo>
                  <a:lnTo>
                    <a:pt x="41" y="117"/>
                  </a:lnTo>
                  <a:lnTo>
                    <a:pt x="42" y="129"/>
                  </a:lnTo>
                  <a:lnTo>
                    <a:pt x="55" y="133"/>
                  </a:lnTo>
                  <a:lnTo>
                    <a:pt x="62" y="124"/>
                  </a:lnTo>
                  <a:lnTo>
                    <a:pt x="67" y="116"/>
                  </a:lnTo>
                  <a:lnTo>
                    <a:pt x="81" y="114"/>
                  </a:lnTo>
                  <a:lnTo>
                    <a:pt x="85" y="121"/>
                  </a:lnTo>
                  <a:lnTo>
                    <a:pt x="96" y="130"/>
                  </a:lnTo>
                  <a:lnTo>
                    <a:pt x="107" y="123"/>
                  </a:lnTo>
                  <a:lnTo>
                    <a:pt x="106" y="110"/>
                  </a:lnTo>
                  <a:lnTo>
                    <a:pt x="101" y="103"/>
                  </a:lnTo>
                  <a:lnTo>
                    <a:pt x="110" y="91"/>
                  </a:lnTo>
                  <a:lnTo>
                    <a:pt x="120" y="94"/>
                  </a:lnTo>
                  <a:lnTo>
                    <a:pt x="132" y="93"/>
                  </a:lnTo>
                  <a:lnTo>
                    <a:pt x="136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6" y="54"/>
                  </a:lnTo>
                  <a:lnTo>
                    <a:pt x="124" y="49"/>
                  </a:lnTo>
                  <a:lnTo>
                    <a:pt x="132" y="41"/>
                  </a:lnTo>
                  <a:lnTo>
                    <a:pt x="126" y="28"/>
                  </a:lnTo>
                  <a:lnTo>
                    <a:pt x="113" y="29"/>
                  </a:lnTo>
                  <a:lnTo>
                    <a:pt x="104" y="33"/>
                  </a:lnTo>
                  <a:lnTo>
                    <a:pt x="93" y="25"/>
                  </a:lnTo>
                  <a:lnTo>
                    <a:pt x="96" y="16"/>
                  </a:lnTo>
                  <a:lnTo>
                    <a:pt x="94" y="5"/>
                  </a:lnTo>
                  <a:close/>
                  <a:moveTo>
                    <a:pt x="74" y="46"/>
                  </a:moveTo>
                  <a:lnTo>
                    <a:pt x="83" y="49"/>
                  </a:lnTo>
                  <a:lnTo>
                    <a:pt x="90" y="64"/>
                  </a:lnTo>
                  <a:lnTo>
                    <a:pt x="88" y="72"/>
                  </a:lnTo>
                  <a:lnTo>
                    <a:pt x="85" y="81"/>
                  </a:lnTo>
                  <a:lnTo>
                    <a:pt x="71" y="88"/>
                  </a:lnTo>
                  <a:lnTo>
                    <a:pt x="62" y="87"/>
                  </a:lnTo>
                  <a:lnTo>
                    <a:pt x="54" y="84"/>
                  </a:lnTo>
                  <a:lnTo>
                    <a:pt x="45" y="69"/>
                  </a:lnTo>
                  <a:lnTo>
                    <a:pt x="47" y="61"/>
                  </a:lnTo>
                  <a:lnTo>
                    <a:pt x="51" y="52"/>
                  </a:lnTo>
                  <a:lnTo>
                    <a:pt x="65" y="45"/>
                  </a:lnTo>
                  <a:lnTo>
                    <a:pt x="74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6" name="Freeform 459"/>
            <p:cNvSpPr>
              <a:spLocks noEditPoints="1"/>
            </p:cNvSpPr>
            <p:nvPr/>
          </p:nvSpPr>
          <p:spPr bwMode="auto">
            <a:xfrm>
              <a:off x="4694238" y="2073276"/>
              <a:ext cx="76200" cy="76200"/>
            </a:xfrm>
            <a:custGeom>
              <a:avLst/>
              <a:gdLst>
                <a:gd name="T0" fmla="*/ 111 w 144"/>
                <a:gd name="T1" fmla="*/ 12 h 144"/>
                <a:gd name="T2" fmla="*/ 98 w 144"/>
                <a:gd name="T3" fmla="*/ 5 h 144"/>
                <a:gd name="T4" fmla="*/ 89 w 144"/>
                <a:gd name="T5" fmla="*/ 13 h 144"/>
                <a:gd name="T6" fmla="*/ 83 w 144"/>
                <a:gd name="T7" fmla="*/ 22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5 h 144"/>
                <a:gd name="T16" fmla="*/ 42 w 144"/>
                <a:gd name="T17" fmla="*/ 18 h 144"/>
                <a:gd name="T18" fmla="*/ 45 w 144"/>
                <a:gd name="T19" fmla="*/ 28 h 144"/>
                <a:gd name="T20" fmla="*/ 33 w 144"/>
                <a:gd name="T21" fmla="*/ 38 h 144"/>
                <a:gd name="T22" fmla="*/ 23 w 144"/>
                <a:gd name="T23" fmla="*/ 33 h 144"/>
                <a:gd name="T24" fmla="*/ 11 w 144"/>
                <a:gd name="T25" fmla="*/ 32 h 144"/>
                <a:gd name="T26" fmla="*/ 4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0 w 144"/>
                <a:gd name="T35" fmla="*/ 78 h 144"/>
                <a:gd name="T36" fmla="*/ 0 w 144"/>
                <a:gd name="T37" fmla="*/ 87 h 144"/>
                <a:gd name="T38" fmla="*/ 4 w 144"/>
                <a:gd name="T39" fmla="*/ 101 h 144"/>
                <a:gd name="T40" fmla="*/ 17 w 144"/>
                <a:gd name="T41" fmla="*/ 103 h 144"/>
                <a:gd name="T42" fmla="*/ 27 w 144"/>
                <a:gd name="T43" fmla="*/ 98 h 144"/>
                <a:gd name="T44" fmla="*/ 37 w 144"/>
                <a:gd name="T45" fmla="*/ 111 h 144"/>
                <a:gd name="T46" fmla="*/ 33 w 144"/>
                <a:gd name="T47" fmla="*/ 120 h 144"/>
                <a:gd name="T48" fmla="*/ 32 w 144"/>
                <a:gd name="T49" fmla="*/ 131 h 144"/>
                <a:gd name="T50" fmla="*/ 45 w 144"/>
                <a:gd name="T51" fmla="*/ 139 h 144"/>
                <a:gd name="T52" fmla="*/ 55 w 144"/>
                <a:gd name="T53" fmla="*/ 131 h 144"/>
                <a:gd name="T54" fmla="*/ 60 w 144"/>
                <a:gd name="T55" fmla="*/ 123 h 144"/>
                <a:gd name="T56" fmla="*/ 75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39 h 144"/>
                <a:gd name="T64" fmla="*/ 102 w 144"/>
                <a:gd name="T65" fmla="*/ 126 h 144"/>
                <a:gd name="T66" fmla="*/ 98 w 144"/>
                <a:gd name="T67" fmla="*/ 117 h 144"/>
                <a:gd name="T68" fmla="*/ 111 w 144"/>
                <a:gd name="T69" fmla="*/ 107 h 144"/>
                <a:gd name="T70" fmla="*/ 120 w 144"/>
                <a:gd name="T71" fmla="*/ 111 h 144"/>
                <a:gd name="T72" fmla="*/ 131 w 144"/>
                <a:gd name="T73" fmla="*/ 111 h 144"/>
                <a:gd name="T74" fmla="*/ 138 w 144"/>
                <a:gd name="T75" fmla="*/ 98 h 144"/>
                <a:gd name="T76" fmla="*/ 131 w 144"/>
                <a:gd name="T77" fmla="*/ 90 h 144"/>
                <a:gd name="T78" fmla="*/ 122 w 144"/>
                <a:gd name="T79" fmla="*/ 84 h 144"/>
                <a:gd name="T80" fmla="*/ 124 w 144"/>
                <a:gd name="T81" fmla="*/ 68 h 144"/>
                <a:gd name="T82" fmla="*/ 132 w 144"/>
                <a:gd name="T83" fmla="*/ 67 h 144"/>
                <a:gd name="T84" fmla="*/ 144 w 144"/>
                <a:gd name="T85" fmla="*/ 58 h 144"/>
                <a:gd name="T86" fmla="*/ 138 w 144"/>
                <a:gd name="T87" fmla="*/ 43 h 144"/>
                <a:gd name="T88" fmla="*/ 125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3 h 144"/>
                <a:gd name="T96" fmla="*/ 111 w 144"/>
                <a:gd name="T97" fmla="*/ 12 h 144"/>
                <a:gd name="T98" fmla="*/ 82 w 144"/>
                <a:gd name="T99" fmla="*/ 52 h 144"/>
                <a:gd name="T100" fmla="*/ 89 w 144"/>
                <a:gd name="T101" fmla="*/ 56 h 144"/>
                <a:gd name="T102" fmla="*/ 95 w 144"/>
                <a:gd name="T103" fmla="*/ 74 h 144"/>
                <a:gd name="T104" fmla="*/ 92 w 144"/>
                <a:gd name="T105" fmla="*/ 82 h 144"/>
                <a:gd name="T106" fmla="*/ 86 w 144"/>
                <a:gd name="T107" fmla="*/ 91 h 144"/>
                <a:gd name="T108" fmla="*/ 69 w 144"/>
                <a:gd name="T109" fmla="*/ 95 h 144"/>
                <a:gd name="T110" fmla="*/ 60 w 144"/>
                <a:gd name="T111" fmla="*/ 92 h 144"/>
                <a:gd name="T112" fmla="*/ 53 w 144"/>
                <a:gd name="T113" fmla="*/ 87 h 144"/>
                <a:gd name="T114" fmla="*/ 47 w 144"/>
                <a:gd name="T115" fmla="*/ 71 h 144"/>
                <a:gd name="T116" fmla="*/ 52 w 144"/>
                <a:gd name="T117" fmla="*/ 61 h 144"/>
                <a:gd name="T118" fmla="*/ 56 w 144"/>
                <a:gd name="T119" fmla="*/ 54 h 144"/>
                <a:gd name="T120" fmla="*/ 73 w 144"/>
                <a:gd name="T121" fmla="*/ 48 h 144"/>
                <a:gd name="T122" fmla="*/ 82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 extrusionOk="0">
                  <a:moveTo>
                    <a:pt x="111" y="12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3" y="22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5"/>
                  </a:lnTo>
                  <a:lnTo>
                    <a:pt x="42" y="18"/>
                  </a:lnTo>
                  <a:lnTo>
                    <a:pt x="45" y="28"/>
                  </a:lnTo>
                  <a:lnTo>
                    <a:pt x="33" y="38"/>
                  </a:lnTo>
                  <a:lnTo>
                    <a:pt x="23" y="33"/>
                  </a:lnTo>
                  <a:lnTo>
                    <a:pt x="11" y="32"/>
                  </a:lnTo>
                  <a:lnTo>
                    <a:pt x="4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7" y="98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2" y="131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60" y="123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39"/>
                  </a:lnTo>
                  <a:lnTo>
                    <a:pt x="102" y="126"/>
                  </a:lnTo>
                  <a:lnTo>
                    <a:pt x="98" y="117"/>
                  </a:lnTo>
                  <a:lnTo>
                    <a:pt x="111" y="107"/>
                  </a:lnTo>
                  <a:lnTo>
                    <a:pt x="120" y="111"/>
                  </a:lnTo>
                  <a:lnTo>
                    <a:pt x="131" y="111"/>
                  </a:lnTo>
                  <a:lnTo>
                    <a:pt x="138" y="98"/>
                  </a:lnTo>
                  <a:lnTo>
                    <a:pt x="131" y="90"/>
                  </a:lnTo>
                  <a:lnTo>
                    <a:pt x="122" y="84"/>
                  </a:lnTo>
                  <a:lnTo>
                    <a:pt x="124" y="68"/>
                  </a:lnTo>
                  <a:lnTo>
                    <a:pt x="132" y="67"/>
                  </a:lnTo>
                  <a:lnTo>
                    <a:pt x="144" y="58"/>
                  </a:lnTo>
                  <a:lnTo>
                    <a:pt x="138" y="43"/>
                  </a:lnTo>
                  <a:lnTo>
                    <a:pt x="125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1" y="12"/>
                  </a:lnTo>
                  <a:close/>
                  <a:moveTo>
                    <a:pt x="82" y="52"/>
                  </a:moveTo>
                  <a:lnTo>
                    <a:pt x="89" y="56"/>
                  </a:lnTo>
                  <a:lnTo>
                    <a:pt x="95" y="74"/>
                  </a:lnTo>
                  <a:lnTo>
                    <a:pt x="92" y="82"/>
                  </a:lnTo>
                  <a:lnTo>
                    <a:pt x="86" y="91"/>
                  </a:lnTo>
                  <a:lnTo>
                    <a:pt x="69" y="95"/>
                  </a:lnTo>
                  <a:lnTo>
                    <a:pt x="60" y="92"/>
                  </a:lnTo>
                  <a:lnTo>
                    <a:pt x="53" y="87"/>
                  </a:lnTo>
                  <a:lnTo>
                    <a:pt x="47" y="71"/>
                  </a:lnTo>
                  <a:lnTo>
                    <a:pt x="52" y="61"/>
                  </a:lnTo>
                  <a:lnTo>
                    <a:pt x="56" y="54"/>
                  </a:lnTo>
                  <a:lnTo>
                    <a:pt x="73" y="48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7" name="Freeform 460"/>
            <p:cNvSpPr>
              <a:spLocks noEditPoints="1"/>
            </p:cNvSpPr>
            <p:nvPr/>
          </p:nvSpPr>
          <p:spPr bwMode="auto">
            <a:xfrm>
              <a:off x="4640263" y="2114551"/>
              <a:ext cx="79375" cy="82550"/>
            </a:xfrm>
            <a:custGeom>
              <a:avLst/>
              <a:gdLst>
                <a:gd name="T0" fmla="*/ 89 w 151"/>
                <a:gd name="T1" fmla="*/ 1 h 157"/>
                <a:gd name="T2" fmla="*/ 73 w 151"/>
                <a:gd name="T3" fmla="*/ 0 h 157"/>
                <a:gd name="T4" fmla="*/ 67 w 151"/>
                <a:gd name="T5" fmla="*/ 12 h 157"/>
                <a:gd name="T6" fmla="*/ 66 w 151"/>
                <a:gd name="T7" fmla="*/ 23 h 157"/>
                <a:gd name="T8" fmla="*/ 50 w 151"/>
                <a:gd name="T9" fmla="*/ 29 h 157"/>
                <a:gd name="T10" fmla="*/ 44 w 151"/>
                <a:gd name="T11" fmla="*/ 20 h 157"/>
                <a:gd name="T12" fmla="*/ 31 w 151"/>
                <a:gd name="T13" fmla="*/ 13 h 157"/>
                <a:gd name="T14" fmla="*/ 20 w 151"/>
                <a:gd name="T15" fmla="*/ 23 h 157"/>
                <a:gd name="T16" fmla="*/ 24 w 151"/>
                <a:gd name="T17" fmla="*/ 37 h 157"/>
                <a:gd name="T18" fmla="*/ 31 w 151"/>
                <a:gd name="T19" fmla="*/ 45 h 157"/>
                <a:gd name="T20" fmla="*/ 24 w 151"/>
                <a:gd name="T21" fmla="*/ 61 h 157"/>
                <a:gd name="T22" fmla="*/ 13 w 151"/>
                <a:gd name="T23" fmla="*/ 59 h 157"/>
                <a:gd name="T24" fmla="*/ 1 w 151"/>
                <a:gd name="T25" fmla="*/ 63 h 157"/>
                <a:gd name="T26" fmla="*/ 0 w 151"/>
                <a:gd name="T27" fmla="*/ 81 h 157"/>
                <a:gd name="T28" fmla="*/ 11 w 151"/>
                <a:gd name="T29" fmla="*/ 86 h 157"/>
                <a:gd name="T30" fmla="*/ 21 w 151"/>
                <a:gd name="T31" fmla="*/ 88 h 157"/>
                <a:gd name="T32" fmla="*/ 26 w 151"/>
                <a:gd name="T33" fmla="*/ 104 h 157"/>
                <a:gd name="T34" fmla="*/ 18 w 151"/>
                <a:gd name="T35" fmla="*/ 111 h 157"/>
                <a:gd name="T36" fmla="*/ 11 w 151"/>
                <a:gd name="T37" fmla="*/ 124 h 157"/>
                <a:gd name="T38" fmla="*/ 21 w 151"/>
                <a:gd name="T39" fmla="*/ 135 h 157"/>
                <a:gd name="T40" fmla="*/ 36 w 151"/>
                <a:gd name="T41" fmla="*/ 131 h 157"/>
                <a:gd name="T42" fmla="*/ 43 w 151"/>
                <a:gd name="T43" fmla="*/ 124 h 157"/>
                <a:gd name="T44" fmla="*/ 57 w 151"/>
                <a:gd name="T45" fmla="*/ 131 h 157"/>
                <a:gd name="T46" fmla="*/ 57 w 151"/>
                <a:gd name="T47" fmla="*/ 143 h 157"/>
                <a:gd name="T48" fmla="*/ 60 w 151"/>
                <a:gd name="T49" fmla="*/ 156 h 157"/>
                <a:gd name="T50" fmla="*/ 76 w 151"/>
                <a:gd name="T51" fmla="*/ 157 h 157"/>
                <a:gd name="T52" fmla="*/ 82 w 151"/>
                <a:gd name="T53" fmla="*/ 145 h 157"/>
                <a:gd name="T54" fmla="*/ 83 w 151"/>
                <a:gd name="T55" fmla="*/ 134 h 157"/>
                <a:gd name="T56" fmla="*/ 99 w 151"/>
                <a:gd name="T57" fmla="*/ 130 h 157"/>
                <a:gd name="T58" fmla="*/ 105 w 151"/>
                <a:gd name="T59" fmla="*/ 138 h 157"/>
                <a:gd name="T60" fmla="*/ 118 w 151"/>
                <a:gd name="T61" fmla="*/ 144 h 157"/>
                <a:gd name="T62" fmla="*/ 129 w 151"/>
                <a:gd name="T63" fmla="*/ 134 h 157"/>
                <a:gd name="T64" fmla="*/ 126 w 151"/>
                <a:gd name="T65" fmla="*/ 120 h 157"/>
                <a:gd name="T66" fmla="*/ 119 w 151"/>
                <a:gd name="T67" fmla="*/ 112 h 157"/>
                <a:gd name="T68" fmla="*/ 126 w 151"/>
                <a:gd name="T69" fmla="*/ 97 h 157"/>
                <a:gd name="T70" fmla="*/ 136 w 151"/>
                <a:gd name="T71" fmla="*/ 98 h 157"/>
                <a:gd name="T72" fmla="*/ 149 w 151"/>
                <a:gd name="T73" fmla="*/ 94 h 157"/>
                <a:gd name="T74" fmla="*/ 151 w 151"/>
                <a:gd name="T75" fmla="*/ 78 h 157"/>
                <a:gd name="T76" fmla="*/ 139 w 151"/>
                <a:gd name="T77" fmla="*/ 71 h 157"/>
                <a:gd name="T78" fmla="*/ 128 w 151"/>
                <a:gd name="T79" fmla="*/ 69 h 157"/>
                <a:gd name="T80" fmla="*/ 124 w 151"/>
                <a:gd name="T81" fmla="*/ 53 h 157"/>
                <a:gd name="T82" fmla="*/ 132 w 151"/>
                <a:gd name="T83" fmla="*/ 48 h 157"/>
                <a:gd name="T84" fmla="*/ 138 w 151"/>
                <a:gd name="T85" fmla="*/ 35 h 157"/>
                <a:gd name="T86" fmla="*/ 128 w 151"/>
                <a:gd name="T87" fmla="*/ 22 h 157"/>
                <a:gd name="T88" fmla="*/ 115 w 151"/>
                <a:gd name="T89" fmla="*/ 26 h 157"/>
                <a:gd name="T90" fmla="*/ 108 w 151"/>
                <a:gd name="T91" fmla="*/ 33 h 157"/>
                <a:gd name="T92" fmla="*/ 93 w 151"/>
                <a:gd name="T93" fmla="*/ 26 h 157"/>
                <a:gd name="T94" fmla="*/ 93 w 151"/>
                <a:gd name="T95" fmla="*/ 14 h 157"/>
                <a:gd name="T96" fmla="*/ 89 w 151"/>
                <a:gd name="T97" fmla="*/ 1 h 157"/>
                <a:gd name="T98" fmla="*/ 77 w 151"/>
                <a:gd name="T99" fmla="*/ 53 h 157"/>
                <a:gd name="T100" fmla="*/ 86 w 151"/>
                <a:gd name="T101" fmla="*/ 56 h 157"/>
                <a:gd name="T102" fmla="*/ 99 w 151"/>
                <a:gd name="T103" fmla="*/ 71 h 157"/>
                <a:gd name="T104" fmla="*/ 99 w 151"/>
                <a:gd name="T105" fmla="*/ 81 h 157"/>
                <a:gd name="T106" fmla="*/ 96 w 151"/>
                <a:gd name="T107" fmla="*/ 91 h 157"/>
                <a:gd name="T108" fmla="*/ 83 w 151"/>
                <a:gd name="T109" fmla="*/ 104 h 157"/>
                <a:gd name="T110" fmla="*/ 73 w 151"/>
                <a:gd name="T111" fmla="*/ 104 h 157"/>
                <a:gd name="T112" fmla="*/ 63 w 151"/>
                <a:gd name="T113" fmla="*/ 101 h 157"/>
                <a:gd name="T114" fmla="*/ 51 w 151"/>
                <a:gd name="T115" fmla="*/ 86 h 157"/>
                <a:gd name="T116" fmla="*/ 51 w 151"/>
                <a:gd name="T117" fmla="*/ 76 h 157"/>
                <a:gd name="T118" fmla="*/ 53 w 151"/>
                <a:gd name="T119" fmla="*/ 66 h 157"/>
                <a:gd name="T120" fmla="*/ 67 w 151"/>
                <a:gd name="T121" fmla="*/ 55 h 157"/>
                <a:gd name="T122" fmla="*/ 77 w 151"/>
                <a:gd name="T123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7" extrusionOk="0">
                  <a:moveTo>
                    <a:pt x="89" y="1"/>
                  </a:moveTo>
                  <a:lnTo>
                    <a:pt x="73" y="0"/>
                  </a:lnTo>
                  <a:lnTo>
                    <a:pt x="67" y="12"/>
                  </a:lnTo>
                  <a:lnTo>
                    <a:pt x="66" y="23"/>
                  </a:lnTo>
                  <a:lnTo>
                    <a:pt x="50" y="29"/>
                  </a:lnTo>
                  <a:lnTo>
                    <a:pt x="44" y="20"/>
                  </a:lnTo>
                  <a:lnTo>
                    <a:pt x="31" y="13"/>
                  </a:lnTo>
                  <a:lnTo>
                    <a:pt x="20" y="23"/>
                  </a:lnTo>
                  <a:lnTo>
                    <a:pt x="24" y="37"/>
                  </a:lnTo>
                  <a:lnTo>
                    <a:pt x="31" y="45"/>
                  </a:lnTo>
                  <a:lnTo>
                    <a:pt x="24" y="61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81"/>
                  </a:lnTo>
                  <a:lnTo>
                    <a:pt x="11" y="86"/>
                  </a:lnTo>
                  <a:lnTo>
                    <a:pt x="21" y="88"/>
                  </a:lnTo>
                  <a:lnTo>
                    <a:pt x="26" y="104"/>
                  </a:lnTo>
                  <a:lnTo>
                    <a:pt x="18" y="111"/>
                  </a:lnTo>
                  <a:lnTo>
                    <a:pt x="11" y="124"/>
                  </a:lnTo>
                  <a:lnTo>
                    <a:pt x="21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7" y="131"/>
                  </a:lnTo>
                  <a:lnTo>
                    <a:pt x="57" y="143"/>
                  </a:lnTo>
                  <a:lnTo>
                    <a:pt x="60" y="156"/>
                  </a:lnTo>
                  <a:lnTo>
                    <a:pt x="76" y="157"/>
                  </a:lnTo>
                  <a:lnTo>
                    <a:pt x="82" y="145"/>
                  </a:lnTo>
                  <a:lnTo>
                    <a:pt x="83" y="134"/>
                  </a:lnTo>
                  <a:lnTo>
                    <a:pt x="99" y="130"/>
                  </a:lnTo>
                  <a:lnTo>
                    <a:pt x="105" y="138"/>
                  </a:lnTo>
                  <a:lnTo>
                    <a:pt x="118" y="144"/>
                  </a:lnTo>
                  <a:lnTo>
                    <a:pt x="129" y="134"/>
                  </a:lnTo>
                  <a:lnTo>
                    <a:pt x="126" y="120"/>
                  </a:lnTo>
                  <a:lnTo>
                    <a:pt x="119" y="112"/>
                  </a:lnTo>
                  <a:lnTo>
                    <a:pt x="126" y="97"/>
                  </a:lnTo>
                  <a:lnTo>
                    <a:pt x="136" y="98"/>
                  </a:lnTo>
                  <a:lnTo>
                    <a:pt x="149" y="94"/>
                  </a:lnTo>
                  <a:lnTo>
                    <a:pt x="151" y="78"/>
                  </a:lnTo>
                  <a:lnTo>
                    <a:pt x="139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2" y="48"/>
                  </a:lnTo>
                  <a:lnTo>
                    <a:pt x="138" y="35"/>
                  </a:lnTo>
                  <a:lnTo>
                    <a:pt x="128" y="22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3" y="26"/>
                  </a:lnTo>
                  <a:lnTo>
                    <a:pt x="93" y="14"/>
                  </a:lnTo>
                  <a:lnTo>
                    <a:pt x="89" y="1"/>
                  </a:lnTo>
                  <a:close/>
                  <a:moveTo>
                    <a:pt x="77" y="53"/>
                  </a:moveTo>
                  <a:lnTo>
                    <a:pt x="86" y="56"/>
                  </a:lnTo>
                  <a:lnTo>
                    <a:pt x="99" y="71"/>
                  </a:lnTo>
                  <a:lnTo>
                    <a:pt x="99" y="81"/>
                  </a:lnTo>
                  <a:lnTo>
                    <a:pt x="96" y="91"/>
                  </a:lnTo>
                  <a:lnTo>
                    <a:pt x="83" y="104"/>
                  </a:lnTo>
                  <a:lnTo>
                    <a:pt x="73" y="104"/>
                  </a:lnTo>
                  <a:lnTo>
                    <a:pt x="63" y="101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3" y="66"/>
                  </a:lnTo>
                  <a:lnTo>
                    <a:pt x="67" y="55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8" name="Freeform 461"/>
            <p:cNvSpPr>
              <a:spLocks noEditPoints="1"/>
            </p:cNvSpPr>
            <p:nvPr/>
          </p:nvSpPr>
          <p:spPr bwMode="auto">
            <a:xfrm>
              <a:off x="4640263" y="2036763"/>
              <a:ext cx="71438" cy="69850"/>
            </a:xfrm>
            <a:custGeom>
              <a:avLst/>
              <a:gdLst>
                <a:gd name="T0" fmla="*/ 93 w 135"/>
                <a:gd name="T1" fmla="*/ 4 h 133"/>
                <a:gd name="T2" fmla="*/ 80 w 135"/>
                <a:gd name="T3" fmla="*/ 0 h 133"/>
                <a:gd name="T4" fmla="*/ 73 w 135"/>
                <a:gd name="T5" fmla="*/ 9 h 133"/>
                <a:gd name="T6" fmla="*/ 69 w 135"/>
                <a:gd name="T7" fmla="*/ 19 h 133"/>
                <a:gd name="T8" fmla="*/ 54 w 135"/>
                <a:gd name="T9" fmla="*/ 20 h 133"/>
                <a:gd name="T10" fmla="*/ 50 w 135"/>
                <a:gd name="T11" fmla="*/ 12 h 133"/>
                <a:gd name="T12" fmla="*/ 41 w 135"/>
                <a:gd name="T13" fmla="*/ 4 h 133"/>
                <a:gd name="T14" fmla="*/ 28 w 135"/>
                <a:gd name="T15" fmla="*/ 10 h 133"/>
                <a:gd name="T16" fmla="*/ 30 w 135"/>
                <a:gd name="T17" fmla="*/ 23 h 133"/>
                <a:gd name="T18" fmla="*/ 34 w 135"/>
                <a:gd name="T19" fmla="*/ 30 h 133"/>
                <a:gd name="T20" fmla="*/ 26 w 135"/>
                <a:gd name="T21" fmla="*/ 42 h 133"/>
                <a:gd name="T22" fmla="*/ 15 w 135"/>
                <a:gd name="T23" fmla="*/ 40 h 133"/>
                <a:gd name="T24" fmla="*/ 4 w 135"/>
                <a:gd name="T25" fmla="*/ 42 h 133"/>
                <a:gd name="T26" fmla="*/ 0 w 135"/>
                <a:gd name="T27" fmla="*/ 55 h 133"/>
                <a:gd name="T28" fmla="*/ 10 w 135"/>
                <a:gd name="T29" fmla="*/ 62 h 133"/>
                <a:gd name="T30" fmla="*/ 18 w 135"/>
                <a:gd name="T31" fmla="*/ 65 h 133"/>
                <a:gd name="T32" fmla="*/ 20 w 135"/>
                <a:gd name="T33" fmla="*/ 79 h 133"/>
                <a:gd name="T34" fmla="*/ 11 w 135"/>
                <a:gd name="T35" fmla="*/ 84 h 133"/>
                <a:gd name="T36" fmla="*/ 4 w 135"/>
                <a:gd name="T37" fmla="*/ 94 h 133"/>
                <a:gd name="T38" fmla="*/ 10 w 135"/>
                <a:gd name="T39" fmla="*/ 105 h 133"/>
                <a:gd name="T40" fmla="*/ 23 w 135"/>
                <a:gd name="T41" fmla="*/ 104 h 133"/>
                <a:gd name="T42" fmla="*/ 31 w 135"/>
                <a:gd name="T43" fmla="*/ 100 h 133"/>
                <a:gd name="T44" fmla="*/ 43 w 135"/>
                <a:gd name="T45" fmla="*/ 108 h 133"/>
                <a:gd name="T46" fmla="*/ 40 w 135"/>
                <a:gd name="T47" fmla="*/ 118 h 133"/>
                <a:gd name="T48" fmla="*/ 41 w 135"/>
                <a:gd name="T49" fmla="*/ 128 h 133"/>
                <a:gd name="T50" fmla="*/ 56 w 135"/>
                <a:gd name="T51" fmla="*/ 133 h 133"/>
                <a:gd name="T52" fmla="*/ 63 w 135"/>
                <a:gd name="T53" fmla="*/ 124 h 133"/>
                <a:gd name="T54" fmla="*/ 66 w 135"/>
                <a:gd name="T55" fmla="*/ 115 h 133"/>
                <a:gd name="T56" fmla="*/ 80 w 135"/>
                <a:gd name="T57" fmla="*/ 114 h 133"/>
                <a:gd name="T58" fmla="*/ 85 w 135"/>
                <a:gd name="T59" fmla="*/ 123 h 133"/>
                <a:gd name="T60" fmla="*/ 95 w 135"/>
                <a:gd name="T61" fmla="*/ 130 h 133"/>
                <a:gd name="T62" fmla="*/ 108 w 135"/>
                <a:gd name="T63" fmla="*/ 123 h 133"/>
                <a:gd name="T64" fmla="*/ 106 w 135"/>
                <a:gd name="T65" fmla="*/ 111 h 133"/>
                <a:gd name="T66" fmla="*/ 100 w 135"/>
                <a:gd name="T67" fmla="*/ 102 h 133"/>
                <a:gd name="T68" fmla="*/ 111 w 135"/>
                <a:gd name="T69" fmla="*/ 91 h 133"/>
                <a:gd name="T70" fmla="*/ 119 w 135"/>
                <a:gd name="T71" fmla="*/ 94 h 133"/>
                <a:gd name="T72" fmla="*/ 131 w 135"/>
                <a:gd name="T73" fmla="*/ 92 h 133"/>
                <a:gd name="T74" fmla="*/ 135 w 135"/>
                <a:gd name="T75" fmla="*/ 79 h 133"/>
                <a:gd name="T76" fmla="*/ 126 w 135"/>
                <a:gd name="T77" fmla="*/ 72 h 133"/>
                <a:gd name="T78" fmla="*/ 116 w 135"/>
                <a:gd name="T79" fmla="*/ 68 h 133"/>
                <a:gd name="T80" fmla="*/ 115 w 135"/>
                <a:gd name="T81" fmla="*/ 53 h 133"/>
                <a:gd name="T82" fmla="*/ 124 w 135"/>
                <a:gd name="T83" fmla="*/ 51 h 133"/>
                <a:gd name="T84" fmla="*/ 132 w 135"/>
                <a:gd name="T85" fmla="*/ 40 h 133"/>
                <a:gd name="T86" fmla="*/ 125 w 135"/>
                <a:gd name="T87" fmla="*/ 28 h 133"/>
                <a:gd name="T88" fmla="*/ 112 w 135"/>
                <a:gd name="T89" fmla="*/ 29 h 133"/>
                <a:gd name="T90" fmla="*/ 105 w 135"/>
                <a:gd name="T91" fmla="*/ 35 h 133"/>
                <a:gd name="T92" fmla="*/ 93 w 135"/>
                <a:gd name="T93" fmla="*/ 25 h 133"/>
                <a:gd name="T94" fmla="*/ 95 w 135"/>
                <a:gd name="T95" fmla="*/ 16 h 133"/>
                <a:gd name="T96" fmla="*/ 93 w 135"/>
                <a:gd name="T97" fmla="*/ 4 h 133"/>
                <a:gd name="T98" fmla="*/ 73 w 135"/>
                <a:gd name="T99" fmla="*/ 46 h 133"/>
                <a:gd name="T100" fmla="*/ 82 w 135"/>
                <a:gd name="T101" fmla="*/ 49 h 133"/>
                <a:gd name="T102" fmla="*/ 90 w 135"/>
                <a:gd name="T103" fmla="*/ 64 h 133"/>
                <a:gd name="T104" fmla="*/ 89 w 135"/>
                <a:gd name="T105" fmla="*/ 72 h 133"/>
                <a:gd name="T106" fmla="*/ 85 w 135"/>
                <a:gd name="T107" fmla="*/ 81 h 133"/>
                <a:gd name="T108" fmla="*/ 70 w 135"/>
                <a:gd name="T109" fmla="*/ 88 h 133"/>
                <a:gd name="T110" fmla="*/ 62 w 135"/>
                <a:gd name="T111" fmla="*/ 88 h 133"/>
                <a:gd name="T112" fmla="*/ 53 w 135"/>
                <a:gd name="T113" fmla="*/ 84 h 133"/>
                <a:gd name="T114" fmla="*/ 46 w 135"/>
                <a:gd name="T115" fmla="*/ 69 h 133"/>
                <a:gd name="T116" fmla="*/ 47 w 135"/>
                <a:gd name="T117" fmla="*/ 61 h 133"/>
                <a:gd name="T118" fmla="*/ 50 w 135"/>
                <a:gd name="T119" fmla="*/ 53 h 133"/>
                <a:gd name="T120" fmla="*/ 64 w 135"/>
                <a:gd name="T121" fmla="*/ 45 h 133"/>
                <a:gd name="T122" fmla="*/ 73 w 135"/>
                <a:gd name="T123" fmla="*/ 4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3" extrusionOk="0">
                  <a:moveTo>
                    <a:pt x="93" y="4"/>
                  </a:moveTo>
                  <a:lnTo>
                    <a:pt x="80" y="0"/>
                  </a:lnTo>
                  <a:lnTo>
                    <a:pt x="73" y="9"/>
                  </a:lnTo>
                  <a:lnTo>
                    <a:pt x="69" y="19"/>
                  </a:lnTo>
                  <a:lnTo>
                    <a:pt x="54" y="20"/>
                  </a:lnTo>
                  <a:lnTo>
                    <a:pt x="50" y="12"/>
                  </a:lnTo>
                  <a:lnTo>
                    <a:pt x="41" y="4"/>
                  </a:lnTo>
                  <a:lnTo>
                    <a:pt x="28" y="10"/>
                  </a:lnTo>
                  <a:lnTo>
                    <a:pt x="30" y="23"/>
                  </a:lnTo>
                  <a:lnTo>
                    <a:pt x="34" y="30"/>
                  </a:lnTo>
                  <a:lnTo>
                    <a:pt x="26" y="42"/>
                  </a:lnTo>
                  <a:lnTo>
                    <a:pt x="15" y="40"/>
                  </a:lnTo>
                  <a:lnTo>
                    <a:pt x="4" y="42"/>
                  </a:lnTo>
                  <a:lnTo>
                    <a:pt x="0" y="55"/>
                  </a:lnTo>
                  <a:lnTo>
                    <a:pt x="10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4"/>
                  </a:lnTo>
                  <a:lnTo>
                    <a:pt x="4" y="94"/>
                  </a:lnTo>
                  <a:lnTo>
                    <a:pt x="10" y="105"/>
                  </a:lnTo>
                  <a:lnTo>
                    <a:pt x="23" y="104"/>
                  </a:lnTo>
                  <a:lnTo>
                    <a:pt x="31" y="100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6" y="133"/>
                  </a:lnTo>
                  <a:lnTo>
                    <a:pt x="63" y="124"/>
                  </a:lnTo>
                  <a:lnTo>
                    <a:pt x="66" y="115"/>
                  </a:lnTo>
                  <a:lnTo>
                    <a:pt x="80" y="114"/>
                  </a:lnTo>
                  <a:lnTo>
                    <a:pt x="85" y="123"/>
                  </a:lnTo>
                  <a:lnTo>
                    <a:pt x="95" y="130"/>
                  </a:lnTo>
                  <a:lnTo>
                    <a:pt x="108" y="123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11" y="91"/>
                  </a:lnTo>
                  <a:lnTo>
                    <a:pt x="119" y="94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8"/>
                  </a:lnTo>
                  <a:lnTo>
                    <a:pt x="115" y="53"/>
                  </a:lnTo>
                  <a:lnTo>
                    <a:pt x="124" y="51"/>
                  </a:lnTo>
                  <a:lnTo>
                    <a:pt x="132" y="40"/>
                  </a:lnTo>
                  <a:lnTo>
                    <a:pt x="125" y="28"/>
                  </a:lnTo>
                  <a:lnTo>
                    <a:pt x="112" y="29"/>
                  </a:lnTo>
                  <a:lnTo>
                    <a:pt x="105" y="35"/>
                  </a:lnTo>
                  <a:lnTo>
                    <a:pt x="93" y="25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90" y="64"/>
                  </a:lnTo>
                  <a:lnTo>
                    <a:pt x="89" y="72"/>
                  </a:lnTo>
                  <a:lnTo>
                    <a:pt x="85" y="81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4"/>
                  </a:lnTo>
                  <a:lnTo>
                    <a:pt x="46" y="69"/>
                  </a:lnTo>
                  <a:lnTo>
                    <a:pt x="47" y="61"/>
                  </a:lnTo>
                  <a:lnTo>
                    <a:pt x="50" y="53"/>
                  </a:lnTo>
                  <a:lnTo>
                    <a:pt x="64" y="45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9" name="Freeform 462"/>
            <p:cNvSpPr>
              <a:spLocks noEditPoints="1"/>
            </p:cNvSpPr>
            <p:nvPr/>
          </p:nvSpPr>
          <p:spPr bwMode="auto">
            <a:xfrm>
              <a:off x="4692651" y="2068513"/>
              <a:ext cx="76200" cy="76200"/>
            </a:xfrm>
            <a:custGeom>
              <a:avLst/>
              <a:gdLst>
                <a:gd name="T0" fmla="*/ 112 w 144"/>
                <a:gd name="T1" fmla="*/ 12 h 144"/>
                <a:gd name="T2" fmla="*/ 98 w 144"/>
                <a:gd name="T3" fmla="*/ 6 h 144"/>
                <a:gd name="T4" fmla="*/ 89 w 144"/>
                <a:gd name="T5" fmla="*/ 13 h 144"/>
                <a:gd name="T6" fmla="*/ 84 w 144"/>
                <a:gd name="T7" fmla="*/ 22 h 144"/>
                <a:gd name="T8" fmla="*/ 69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9 h 144"/>
                <a:gd name="T18" fmla="*/ 46 w 144"/>
                <a:gd name="T19" fmla="*/ 27 h 144"/>
                <a:gd name="T20" fmla="*/ 33 w 144"/>
                <a:gd name="T21" fmla="*/ 38 h 144"/>
                <a:gd name="T22" fmla="*/ 25 w 144"/>
                <a:gd name="T23" fmla="*/ 33 h 144"/>
                <a:gd name="T24" fmla="*/ 13 w 144"/>
                <a:gd name="T25" fmla="*/ 33 h 144"/>
                <a:gd name="T26" fmla="*/ 6 w 144"/>
                <a:gd name="T27" fmla="*/ 46 h 144"/>
                <a:gd name="T28" fmla="*/ 13 w 144"/>
                <a:gd name="T29" fmla="*/ 55 h 144"/>
                <a:gd name="T30" fmla="*/ 22 w 144"/>
                <a:gd name="T31" fmla="*/ 61 h 144"/>
                <a:gd name="T32" fmla="*/ 20 w 144"/>
                <a:gd name="T33" fmla="*/ 75 h 144"/>
                <a:gd name="T34" fmla="*/ 12 w 144"/>
                <a:gd name="T35" fmla="*/ 78 h 144"/>
                <a:gd name="T36" fmla="*/ 0 w 144"/>
                <a:gd name="T37" fmla="*/ 86 h 144"/>
                <a:gd name="T38" fmla="*/ 6 w 144"/>
                <a:gd name="T39" fmla="*/ 101 h 144"/>
                <a:gd name="T40" fmla="*/ 19 w 144"/>
                <a:gd name="T41" fmla="*/ 102 h 144"/>
                <a:gd name="T42" fmla="*/ 27 w 144"/>
                <a:gd name="T43" fmla="*/ 99 h 144"/>
                <a:gd name="T44" fmla="*/ 37 w 144"/>
                <a:gd name="T45" fmla="*/ 111 h 144"/>
                <a:gd name="T46" fmla="*/ 33 w 144"/>
                <a:gd name="T47" fmla="*/ 120 h 144"/>
                <a:gd name="T48" fmla="*/ 33 w 144"/>
                <a:gd name="T49" fmla="*/ 133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6 w 144"/>
                <a:gd name="T57" fmla="*/ 124 h 144"/>
                <a:gd name="T58" fmla="*/ 78 w 144"/>
                <a:gd name="T59" fmla="*/ 134 h 144"/>
                <a:gd name="T60" fmla="*/ 86 w 144"/>
                <a:gd name="T61" fmla="*/ 144 h 144"/>
                <a:gd name="T62" fmla="*/ 101 w 144"/>
                <a:gd name="T63" fmla="*/ 140 h 144"/>
                <a:gd name="T64" fmla="*/ 102 w 144"/>
                <a:gd name="T65" fmla="*/ 125 h 144"/>
                <a:gd name="T66" fmla="*/ 99 w 144"/>
                <a:gd name="T67" fmla="*/ 117 h 144"/>
                <a:gd name="T68" fmla="*/ 111 w 144"/>
                <a:gd name="T69" fmla="*/ 107 h 144"/>
                <a:gd name="T70" fmla="*/ 121 w 144"/>
                <a:gd name="T71" fmla="*/ 111 h 144"/>
                <a:gd name="T72" fmla="*/ 133 w 144"/>
                <a:gd name="T73" fmla="*/ 112 h 144"/>
                <a:gd name="T74" fmla="*/ 140 w 144"/>
                <a:gd name="T75" fmla="*/ 98 h 144"/>
                <a:gd name="T76" fmla="*/ 131 w 144"/>
                <a:gd name="T77" fmla="*/ 89 h 144"/>
                <a:gd name="T78" fmla="*/ 123 w 144"/>
                <a:gd name="T79" fmla="*/ 84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8 h 144"/>
                <a:gd name="T86" fmla="*/ 140 w 144"/>
                <a:gd name="T87" fmla="*/ 43 h 144"/>
                <a:gd name="T88" fmla="*/ 127 w 144"/>
                <a:gd name="T89" fmla="*/ 42 h 144"/>
                <a:gd name="T90" fmla="*/ 117 w 144"/>
                <a:gd name="T91" fmla="*/ 45 h 144"/>
                <a:gd name="T92" fmla="*/ 107 w 144"/>
                <a:gd name="T93" fmla="*/ 33 h 144"/>
                <a:gd name="T94" fmla="*/ 111 w 144"/>
                <a:gd name="T95" fmla="*/ 25 h 144"/>
                <a:gd name="T96" fmla="*/ 112 w 144"/>
                <a:gd name="T97" fmla="*/ 12 h 144"/>
                <a:gd name="T98" fmla="*/ 84 w 144"/>
                <a:gd name="T99" fmla="*/ 52 h 144"/>
                <a:gd name="T100" fmla="*/ 91 w 144"/>
                <a:gd name="T101" fmla="*/ 58 h 144"/>
                <a:gd name="T102" fmla="*/ 97 w 144"/>
                <a:gd name="T103" fmla="*/ 74 h 144"/>
                <a:gd name="T104" fmla="*/ 92 w 144"/>
                <a:gd name="T105" fmla="*/ 82 h 144"/>
                <a:gd name="T106" fmla="*/ 88 w 144"/>
                <a:gd name="T107" fmla="*/ 91 h 144"/>
                <a:gd name="T108" fmla="*/ 71 w 144"/>
                <a:gd name="T109" fmla="*/ 95 h 144"/>
                <a:gd name="T110" fmla="*/ 62 w 144"/>
                <a:gd name="T111" fmla="*/ 92 h 144"/>
                <a:gd name="T112" fmla="*/ 55 w 144"/>
                <a:gd name="T113" fmla="*/ 86 h 144"/>
                <a:gd name="T114" fmla="*/ 49 w 144"/>
                <a:gd name="T115" fmla="*/ 71 h 144"/>
                <a:gd name="T116" fmla="*/ 52 w 144"/>
                <a:gd name="T117" fmla="*/ 62 h 144"/>
                <a:gd name="T118" fmla="*/ 58 w 144"/>
                <a:gd name="T119" fmla="*/ 53 h 144"/>
                <a:gd name="T120" fmla="*/ 74 w 144"/>
                <a:gd name="T121" fmla="*/ 49 h 144"/>
                <a:gd name="T122" fmla="*/ 84 w 144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 extrusionOk="0">
                  <a:moveTo>
                    <a:pt x="112" y="12"/>
                  </a:moveTo>
                  <a:lnTo>
                    <a:pt x="98" y="6"/>
                  </a:lnTo>
                  <a:lnTo>
                    <a:pt x="89" y="13"/>
                  </a:lnTo>
                  <a:lnTo>
                    <a:pt x="84" y="22"/>
                  </a:lnTo>
                  <a:lnTo>
                    <a:pt x="69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9"/>
                  </a:lnTo>
                  <a:lnTo>
                    <a:pt x="46" y="27"/>
                  </a:lnTo>
                  <a:lnTo>
                    <a:pt x="33" y="38"/>
                  </a:lnTo>
                  <a:lnTo>
                    <a:pt x="25" y="33"/>
                  </a:lnTo>
                  <a:lnTo>
                    <a:pt x="13" y="33"/>
                  </a:lnTo>
                  <a:lnTo>
                    <a:pt x="6" y="46"/>
                  </a:lnTo>
                  <a:lnTo>
                    <a:pt x="13" y="55"/>
                  </a:lnTo>
                  <a:lnTo>
                    <a:pt x="22" y="61"/>
                  </a:lnTo>
                  <a:lnTo>
                    <a:pt x="20" y="75"/>
                  </a:lnTo>
                  <a:lnTo>
                    <a:pt x="12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7" y="111"/>
                  </a:lnTo>
                  <a:lnTo>
                    <a:pt x="33" y="120"/>
                  </a:lnTo>
                  <a:lnTo>
                    <a:pt x="33" y="133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6" y="124"/>
                  </a:lnTo>
                  <a:lnTo>
                    <a:pt x="78" y="134"/>
                  </a:lnTo>
                  <a:lnTo>
                    <a:pt x="86" y="144"/>
                  </a:lnTo>
                  <a:lnTo>
                    <a:pt x="101" y="140"/>
                  </a:lnTo>
                  <a:lnTo>
                    <a:pt x="102" y="125"/>
                  </a:lnTo>
                  <a:lnTo>
                    <a:pt x="99" y="117"/>
                  </a:lnTo>
                  <a:lnTo>
                    <a:pt x="111" y="107"/>
                  </a:lnTo>
                  <a:lnTo>
                    <a:pt x="121" y="111"/>
                  </a:lnTo>
                  <a:lnTo>
                    <a:pt x="133" y="112"/>
                  </a:lnTo>
                  <a:lnTo>
                    <a:pt x="140" y="98"/>
                  </a:lnTo>
                  <a:lnTo>
                    <a:pt x="131" y="89"/>
                  </a:lnTo>
                  <a:lnTo>
                    <a:pt x="123" y="84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8"/>
                  </a:lnTo>
                  <a:lnTo>
                    <a:pt x="140" y="43"/>
                  </a:lnTo>
                  <a:lnTo>
                    <a:pt x="127" y="42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5"/>
                  </a:lnTo>
                  <a:lnTo>
                    <a:pt x="112" y="12"/>
                  </a:lnTo>
                  <a:close/>
                  <a:moveTo>
                    <a:pt x="84" y="52"/>
                  </a:moveTo>
                  <a:lnTo>
                    <a:pt x="91" y="58"/>
                  </a:lnTo>
                  <a:lnTo>
                    <a:pt x="97" y="74"/>
                  </a:lnTo>
                  <a:lnTo>
                    <a:pt x="92" y="82"/>
                  </a:lnTo>
                  <a:lnTo>
                    <a:pt x="88" y="91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5" y="86"/>
                  </a:lnTo>
                  <a:lnTo>
                    <a:pt x="49" y="71"/>
                  </a:lnTo>
                  <a:lnTo>
                    <a:pt x="52" y="62"/>
                  </a:lnTo>
                  <a:lnTo>
                    <a:pt x="58" y="53"/>
                  </a:lnTo>
                  <a:lnTo>
                    <a:pt x="74" y="49"/>
                  </a:lnTo>
                  <a:lnTo>
                    <a:pt x="84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0" name="Freeform 463"/>
            <p:cNvSpPr>
              <a:spLocks noEditPoints="1"/>
            </p:cNvSpPr>
            <p:nvPr/>
          </p:nvSpPr>
          <p:spPr bwMode="auto">
            <a:xfrm>
              <a:off x="4638676" y="2111376"/>
              <a:ext cx="79375" cy="82550"/>
            </a:xfrm>
            <a:custGeom>
              <a:avLst/>
              <a:gdLst>
                <a:gd name="T0" fmla="*/ 90 w 151"/>
                <a:gd name="T1" fmla="*/ 2 h 156"/>
                <a:gd name="T2" fmla="*/ 75 w 151"/>
                <a:gd name="T3" fmla="*/ 0 h 156"/>
                <a:gd name="T4" fmla="*/ 69 w 151"/>
                <a:gd name="T5" fmla="*/ 12 h 156"/>
                <a:gd name="T6" fmla="*/ 67 w 151"/>
                <a:gd name="T7" fmla="*/ 22 h 156"/>
                <a:gd name="T8" fmla="*/ 52 w 151"/>
                <a:gd name="T9" fmla="*/ 28 h 156"/>
                <a:gd name="T10" fmla="*/ 46 w 151"/>
                <a:gd name="T11" fmla="*/ 19 h 156"/>
                <a:gd name="T12" fmla="*/ 33 w 151"/>
                <a:gd name="T13" fmla="*/ 12 h 156"/>
                <a:gd name="T14" fmla="*/ 20 w 151"/>
                <a:gd name="T15" fmla="*/ 22 h 156"/>
                <a:gd name="T16" fmla="*/ 24 w 151"/>
                <a:gd name="T17" fmla="*/ 36 h 156"/>
                <a:gd name="T18" fmla="*/ 31 w 151"/>
                <a:gd name="T19" fmla="*/ 45 h 156"/>
                <a:gd name="T20" fmla="*/ 24 w 151"/>
                <a:gd name="T21" fmla="*/ 59 h 156"/>
                <a:gd name="T22" fmla="*/ 14 w 151"/>
                <a:gd name="T23" fmla="*/ 59 h 156"/>
                <a:gd name="T24" fmla="*/ 1 w 151"/>
                <a:gd name="T25" fmla="*/ 64 h 156"/>
                <a:gd name="T26" fmla="*/ 0 w 151"/>
                <a:gd name="T27" fmla="*/ 79 h 156"/>
                <a:gd name="T28" fmla="*/ 11 w 151"/>
                <a:gd name="T29" fmla="*/ 85 h 156"/>
                <a:gd name="T30" fmla="*/ 23 w 151"/>
                <a:gd name="T31" fmla="*/ 87 h 156"/>
                <a:gd name="T32" fmla="*/ 27 w 151"/>
                <a:gd name="T33" fmla="*/ 103 h 156"/>
                <a:gd name="T34" fmla="*/ 18 w 151"/>
                <a:gd name="T35" fmla="*/ 110 h 156"/>
                <a:gd name="T36" fmla="*/ 13 w 151"/>
                <a:gd name="T37" fmla="*/ 123 h 156"/>
                <a:gd name="T38" fmla="*/ 23 w 151"/>
                <a:gd name="T39" fmla="*/ 134 h 156"/>
                <a:gd name="T40" fmla="*/ 36 w 151"/>
                <a:gd name="T41" fmla="*/ 130 h 156"/>
                <a:gd name="T42" fmla="*/ 43 w 151"/>
                <a:gd name="T43" fmla="*/ 123 h 156"/>
                <a:gd name="T44" fmla="*/ 57 w 151"/>
                <a:gd name="T45" fmla="*/ 131 h 156"/>
                <a:gd name="T46" fmla="*/ 57 w 151"/>
                <a:gd name="T47" fmla="*/ 141 h 156"/>
                <a:gd name="T48" fmla="*/ 62 w 151"/>
                <a:gd name="T49" fmla="*/ 154 h 156"/>
                <a:gd name="T50" fmla="*/ 78 w 151"/>
                <a:gd name="T51" fmla="*/ 156 h 156"/>
                <a:gd name="T52" fmla="*/ 83 w 151"/>
                <a:gd name="T53" fmla="*/ 144 h 156"/>
                <a:gd name="T54" fmla="*/ 85 w 151"/>
                <a:gd name="T55" fmla="*/ 133 h 156"/>
                <a:gd name="T56" fmla="*/ 101 w 151"/>
                <a:gd name="T57" fmla="*/ 128 h 156"/>
                <a:gd name="T58" fmla="*/ 106 w 151"/>
                <a:gd name="T59" fmla="*/ 137 h 156"/>
                <a:gd name="T60" fmla="*/ 118 w 151"/>
                <a:gd name="T61" fmla="*/ 143 h 156"/>
                <a:gd name="T62" fmla="*/ 131 w 151"/>
                <a:gd name="T63" fmla="*/ 133 h 156"/>
                <a:gd name="T64" fmla="*/ 127 w 151"/>
                <a:gd name="T65" fmla="*/ 120 h 156"/>
                <a:gd name="T66" fmla="*/ 119 w 151"/>
                <a:gd name="T67" fmla="*/ 111 h 156"/>
                <a:gd name="T68" fmla="*/ 127 w 151"/>
                <a:gd name="T69" fmla="*/ 97 h 156"/>
                <a:gd name="T70" fmla="*/ 138 w 151"/>
                <a:gd name="T71" fmla="*/ 97 h 156"/>
                <a:gd name="T72" fmla="*/ 150 w 151"/>
                <a:gd name="T73" fmla="*/ 92 h 156"/>
                <a:gd name="T74" fmla="*/ 151 w 151"/>
                <a:gd name="T75" fmla="*/ 77 h 156"/>
                <a:gd name="T76" fmla="*/ 139 w 151"/>
                <a:gd name="T77" fmla="*/ 71 h 156"/>
                <a:gd name="T78" fmla="*/ 129 w 151"/>
                <a:gd name="T79" fmla="*/ 69 h 156"/>
                <a:gd name="T80" fmla="*/ 125 w 151"/>
                <a:gd name="T81" fmla="*/ 52 h 156"/>
                <a:gd name="T82" fmla="*/ 132 w 151"/>
                <a:gd name="T83" fmla="*/ 46 h 156"/>
                <a:gd name="T84" fmla="*/ 139 w 151"/>
                <a:gd name="T85" fmla="*/ 33 h 156"/>
                <a:gd name="T86" fmla="*/ 129 w 151"/>
                <a:gd name="T87" fmla="*/ 20 h 156"/>
                <a:gd name="T88" fmla="*/ 115 w 151"/>
                <a:gd name="T89" fmla="*/ 25 h 156"/>
                <a:gd name="T90" fmla="*/ 108 w 151"/>
                <a:gd name="T91" fmla="*/ 32 h 156"/>
                <a:gd name="T92" fmla="*/ 93 w 151"/>
                <a:gd name="T93" fmla="*/ 25 h 156"/>
                <a:gd name="T94" fmla="*/ 93 w 151"/>
                <a:gd name="T95" fmla="*/ 13 h 156"/>
                <a:gd name="T96" fmla="*/ 90 w 151"/>
                <a:gd name="T97" fmla="*/ 2 h 156"/>
                <a:gd name="T98" fmla="*/ 78 w 151"/>
                <a:gd name="T99" fmla="*/ 54 h 156"/>
                <a:gd name="T100" fmla="*/ 88 w 151"/>
                <a:gd name="T101" fmla="*/ 55 h 156"/>
                <a:gd name="T102" fmla="*/ 99 w 151"/>
                <a:gd name="T103" fmla="*/ 69 h 156"/>
                <a:gd name="T104" fmla="*/ 99 w 151"/>
                <a:gd name="T105" fmla="*/ 79 h 156"/>
                <a:gd name="T106" fmla="*/ 98 w 151"/>
                <a:gd name="T107" fmla="*/ 90 h 156"/>
                <a:gd name="T108" fmla="*/ 83 w 151"/>
                <a:gd name="T109" fmla="*/ 103 h 156"/>
                <a:gd name="T110" fmla="*/ 73 w 151"/>
                <a:gd name="T111" fmla="*/ 103 h 156"/>
                <a:gd name="T112" fmla="*/ 65 w 151"/>
                <a:gd name="T113" fmla="*/ 101 h 156"/>
                <a:gd name="T114" fmla="*/ 52 w 151"/>
                <a:gd name="T115" fmla="*/ 85 h 156"/>
                <a:gd name="T116" fmla="*/ 52 w 151"/>
                <a:gd name="T117" fmla="*/ 75 h 156"/>
                <a:gd name="T118" fmla="*/ 54 w 151"/>
                <a:gd name="T119" fmla="*/ 65 h 156"/>
                <a:gd name="T120" fmla="*/ 67 w 151"/>
                <a:gd name="T121" fmla="*/ 54 h 156"/>
                <a:gd name="T122" fmla="*/ 78 w 151"/>
                <a:gd name="T123" fmla="*/ 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6" extrusionOk="0">
                  <a:moveTo>
                    <a:pt x="90" y="2"/>
                  </a:moveTo>
                  <a:lnTo>
                    <a:pt x="75" y="0"/>
                  </a:lnTo>
                  <a:lnTo>
                    <a:pt x="69" y="12"/>
                  </a:lnTo>
                  <a:lnTo>
                    <a:pt x="67" y="22"/>
                  </a:lnTo>
                  <a:lnTo>
                    <a:pt x="52" y="28"/>
                  </a:lnTo>
                  <a:lnTo>
                    <a:pt x="46" y="19"/>
                  </a:lnTo>
                  <a:lnTo>
                    <a:pt x="33" y="12"/>
                  </a:lnTo>
                  <a:lnTo>
                    <a:pt x="20" y="22"/>
                  </a:lnTo>
                  <a:lnTo>
                    <a:pt x="24" y="36"/>
                  </a:lnTo>
                  <a:lnTo>
                    <a:pt x="31" y="45"/>
                  </a:lnTo>
                  <a:lnTo>
                    <a:pt x="24" y="59"/>
                  </a:lnTo>
                  <a:lnTo>
                    <a:pt x="14" y="59"/>
                  </a:lnTo>
                  <a:lnTo>
                    <a:pt x="1" y="64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3" y="87"/>
                  </a:lnTo>
                  <a:lnTo>
                    <a:pt x="27" y="103"/>
                  </a:lnTo>
                  <a:lnTo>
                    <a:pt x="18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6" y="130"/>
                  </a:lnTo>
                  <a:lnTo>
                    <a:pt x="43" y="123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2" y="154"/>
                  </a:lnTo>
                  <a:lnTo>
                    <a:pt x="78" y="156"/>
                  </a:lnTo>
                  <a:lnTo>
                    <a:pt x="83" y="144"/>
                  </a:lnTo>
                  <a:lnTo>
                    <a:pt x="85" y="133"/>
                  </a:lnTo>
                  <a:lnTo>
                    <a:pt x="101" y="128"/>
                  </a:lnTo>
                  <a:lnTo>
                    <a:pt x="106" y="137"/>
                  </a:lnTo>
                  <a:lnTo>
                    <a:pt x="118" y="143"/>
                  </a:lnTo>
                  <a:lnTo>
                    <a:pt x="131" y="133"/>
                  </a:lnTo>
                  <a:lnTo>
                    <a:pt x="127" y="120"/>
                  </a:lnTo>
                  <a:lnTo>
                    <a:pt x="119" y="111"/>
                  </a:lnTo>
                  <a:lnTo>
                    <a:pt x="127" y="97"/>
                  </a:lnTo>
                  <a:lnTo>
                    <a:pt x="138" y="97"/>
                  </a:lnTo>
                  <a:lnTo>
                    <a:pt x="150" y="92"/>
                  </a:lnTo>
                  <a:lnTo>
                    <a:pt x="151" y="77"/>
                  </a:lnTo>
                  <a:lnTo>
                    <a:pt x="139" y="71"/>
                  </a:lnTo>
                  <a:lnTo>
                    <a:pt x="129" y="69"/>
                  </a:lnTo>
                  <a:lnTo>
                    <a:pt x="125" y="52"/>
                  </a:lnTo>
                  <a:lnTo>
                    <a:pt x="132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5" y="25"/>
                  </a:lnTo>
                  <a:lnTo>
                    <a:pt x="108" y="32"/>
                  </a:lnTo>
                  <a:lnTo>
                    <a:pt x="93" y="25"/>
                  </a:lnTo>
                  <a:lnTo>
                    <a:pt x="93" y="13"/>
                  </a:lnTo>
                  <a:lnTo>
                    <a:pt x="90" y="2"/>
                  </a:lnTo>
                  <a:close/>
                  <a:moveTo>
                    <a:pt x="78" y="54"/>
                  </a:moveTo>
                  <a:lnTo>
                    <a:pt x="88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90"/>
                  </a:lnTo>
                  <a:lnTo>
                    <a:pt x="83" y="103"/>
                  </a:lnTo>
                  <a:lnTo>
                    <a:pt x="73" y="103"/>
                  </a:lnTo>
                  <a:lnTo>
                    <a:pt x="65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4" y="65"/>
                  </a:lnTo>
                  <a:lnTo>
                    <a:pt x="67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1" name="Freeform 464"/>
            <p:cNvSpPr>
              <a:spLocks noEditPoints="1"/>
            </p:cNvSpPr>
            <p:nvPr/>
          </p:nvSpPr>
          <p:spPr bwMode="auto">
            <a:xfrm>
              <a:off x="4549776" y="1836738"/>
              <a:ext cx="71438" cy="69850"/>
            </a:xfrm>
            <a:custGeom>
              <a:avLst/>
              <a:gdLst>
                <a:gd name="T0" fmla="*/ 94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8 h 131"/>
                <a:gd name="T8" fmla="*/ 55 w 134"/>
                <a:gd name="T9" fmla="*/ 19 h 131"/>
                <a:gd name="T10" fmla="*/ 50 w 134"/>
                <a:gd name="T11" fmla="*/ 10 h 131"/>
                <a:gd name="T12" fmla="*/ 40 w 134"/>
                <a:gd name="T13" fmla="*/ 3 h 131"/>
                <a:gd name="T14" fmla="*/ 27 w 134"/>
                <a:gd name="T15" fmla="*/ 9 h 131"/>
                <a:gd name="T16" fmla="*/ 29 w 134"/>
                <a:gd name="T17" fmla="*/ 22 h 131"/>
                <a:gd name="T18" fmla="*/ 35 w 134"/>
                <a:gd name="T19" fmla="*/ 29 h 131"/>
                <a:gd name="T20" fmla="*/ 24 w 134"/>
                <a:gd name="T21" fmla="*/ 41 h 131"/>
                <a:gd name="T22" fmla="*/ 16 w 134"/>
                <a:gd name="T23" fmla="*/ 39 h 131"/>
                <a:gd name="T24" fmla="*/ 4 w 134"/>
                <a:gd name="T25" fmla="*/ 41 h 131"/>
                <a:gd name="T26" fmla="*/ 0 w 134"/>
                <a:gd name="T27" fmla="*/ 54 h 131"/>
                <a:gd name="T28" fmla="*/ 9 w 134"/>
                <a:gd name="T29" fmla="*/ 61 h 131"/>
                <a:gd name="T30" fmla="*/ 19 w 134"/>
                <a:gd name="T31" fmla="*/ 64 h 131"/>
                <a:gd name="T32" fmla="*/ 20 w 134"/>
                <a:gd name="T33" fmla="*/ 78 h 131"/>
                <a:gd name="T34" fmla="*/ 11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3 w 134"/>
                <a:gd name="T41" fmla="*/ 103 h 131"/>
                <a:gd name="T42" fmla="*/ 30 w 134"/>
                <a:gd name="T43" fmla="*/ 98 h 131"/>
                <a:gd name="T44" fmla="*/ 42 w 134"/>
                <a:gd name="T45" fmla="*/ 107 h 131"/>
                <a:gd name="T46" fmla="*/ 40 w 134"/>
                <a:gd name="T47" fmla="*/ 117 h 131"/>
                <a:gd name="T48" fmla="*/ 42 w 134"/>
                <a:gd name="T49" fmla="*/ 127 h 131"/>
                <a:gd name="T50" fmla="*/ 55 w 134"/>
                <a:gd name="T51" fmla="*/ 131 h 131"/>
                <a:gd name="T52" fmla="*/ 62 w 134"/>
                <a:gd name="T53" fmla="*/ 123 h 131"/>
                <a:gd name="T54" fmla="*/ 65 w 134"/>
                <a:gd name="T55" fmla="*/ 114 h 131"/>
                <a:gd name="T56" fmla="*/ 81 w 134"/>
                <a:gd name="T57" fmla="*/ 113 h 131"/>
                <a:gd name="T58" fmla="*/ 85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10 h 131"/>
                <a:gd name="T66" fmla="*/ 101 w 134"/>
                <a:gd name="T67" fmla="*/ 101 h 131"/>
                <a:gd name="T68" fmla="*/ 109 w 134"/>
                <a:gd name="T69" fmla="*/ 90 h 131"/>
                <a:gd name="T70" fmla="*/ 120 w 134"/>
                <a:gd name="T71" fmla="*/ 92 h 131"/>
                <a:gd name="T72" fmla="*/ 131 w 134"/>
                <a:gd name="T73" fmla="*/ 91 h 131"/>
                <a:gd name="T74" fmla="*/ 134 w 134"/>
                <a:gd name="T75" fmla="*/ 78 h 131"/>
                <a:gd name="T76" fmla="*/ 125 w 134"/>
                <a:gd name="T77" fmla="*/ 71 h 131"/>
                <a:gd name="T78" fmla="*/ 117 w 134"/>
                <a:gd name="T79" fmla="*/ 68 h 131"/>
                <a:gd name="T80" fmla="*/ 115 w 134"/>
                <a:gd name="T81" fmla="*/ 54 h 131"/>
                <a:gd name="T82" fmla="*/ 124 w 134"/>
                <a:gd name="T83" fmla="*/ 49 h 131"/>
                <a:gd name="T84" fmla="*/ 131 w 134"/>
                <a:gd name="T85" fmla="*/ 39 h 131"/>
                <a:gd name="T86" fmla="*/ 125 w 134"/>
                <a:gd name="T87" fmla="*/ 26 h 131"/>
                <a:gd name="T88" fmla="*/ 112 w 134"/>
                <a:gd name="T89" fmla="*/ 28 h 131"/>
                <a:gd name="T90" fmla="*/ 104 w 134"/>
                <a:gd name="T91" fmla="*/ 33 h 131"/>
                <a:gd name="T92" fmla="*/ 92 w 134"/>
                <a:gd name="T93" fmla="*/ 23 h 131"/>
                <a:gd name="T94" fmla="*/ 95 w 134"/>
                <a:gd name="T95" fmla="*/ 15 h 131"/>
                <a:gd name="T96" fmla="*/ 94 w 134"/>
                <a:gd name="T97" fmla="*/ 3 h 131"/>
                <a:gd name="T98" fmla="*/ 73 w 134"/>
                <a:gd name="T99" fmla="*/ 45 h 131"/>
                <a:gd name="T100" fmla="*/ 82 w 134"/>
                <a:gd name="T101" fmla="*/ 49 h 131"/>
                <a:gd name="T102" fmla="*/ 89 w 134"/>
                <a:gd name="T103" fmla="*/ 64 h 131"/>
                <a:gd name="T104" fmla="*/ 88 w 134"/>
                <a:gd name="T105" fmla="*/ 72 h 131"/>
                <a:gd name="T106" fmla="*/ 85 w 134"/>
                <a:gd name="T107" fmla="*/ 79 h 131"/>
                <a:gd name="T108" fmla="*/ 71 w 134"/>
                <a:gd name="T109" fmla="*/ 88 h 131"/>
                <a:gd name="T110" fmla="*/ 60 w 134"/>
                <a:gd name="T111" fmla="*/ 87 h 131"/>
                <a:gd name="T112" fmla="*/ 53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50 w 134"/>
                <a:gd name="T119" fmla="*/ 52 h 131"/>
                <a:gd name="T120" fmla="*/ 65 w 134"/>
                <a:gd name="T121" fmla="*/ 43 h 131"/>
                <a:gd name="T122" fmla="*/ 73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 extrusionOk="0">
                  <a:moveTo>
                    <a:pt x="94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8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7" y="9"/>
                  </a:lnTo>
                  <a:lnTo>
                    <a:pt x="29" y="22"/>
                  </a:lnTo>
                  <a:lnTo>
                    <a:pt x="35" y="29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9" y="61"/>
                  </a:lnTo>
                  <a:lnTo>
                    <a:pt x="19" y="64"/>
                  </a:lnTo>
                  <a:lnTo>
                    <a:pt x="20" y="78"/>
                  </a:lnTo>
                  <a:lnTo>
                    <a:pt x="11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3" y="103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40" y="117"/>
                  </a:lnTo>
                  <a:lnTo>
                    <a:pt x="42" y="127"/>
                  </a:lnTo>
                  <a:lnTo>
                    <a:pt x="55" y="131"/>
                  </a:lnTo>
                  <a:lnTo>
                    <a:pt x="62" y="123"/>
                  </a:lnTo>
                  <a:lnTo>
                    <a:pt x="65" y="114"/>
                  </a:lnTo>
                  <a:lnTo>
                    <a:pt x="81" y="113"/>
                  </a:lnTo>
                  <a:lnTo>
                    <a:pt x="85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10"/>
                  </a:lnTo>
                  <a:lnTo>
                    <a:pt x="101" y="101"/>
                  </a:lnTo>
                  <a:lnTo>
                    <a:pt x="109" y="90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4" y="78"/>
                  </a:lnTo>
                  <a:lnTo>
                    <a:pt x="125" y="71"/>
                  </a:lnTo>
                  <a:lnTo>
                    <a:pt x="117" y="68"/>
                  </a:lnTo>
                  <a:lnTo>
                    <a:pt x="115" y="54"/>
                  </a:lnTo>
                  <a:lnTo>
                    <a:pt x="124" y="49"/>
                  </a:lnTo>
                  <a:lnTo>
                    <a:pt x="131" y="39"/>
                  </a:lnTo>
                  <a:lnTo>
                    <a:pt x="125" y="26"/>
                  </a:lnTo>
                  <a:lnTo>
                    <a:pt x="112" y="28"/>
                  </a:lnTo>
                  <a:lnTo>
                    <a:pt x="104" y="33"/>
                  </a:lnTo>
                  <a:lnTo>
                    <a:pt x="92" y="23"/>
                  </a:lnTo>
                  <a:lnTo>
                    <a:pt x="95" y="15"/>
                  </a:lnTo>
                  <a:lnTo>
                    <a:pt x="94" y="3"/>
                  </a:lnTo>
                  <a:close/>
                  <a:moveTo>
                    <a:pt x="73" y="45"/>
                  </a:moveTo>
                  <a:lnTo>
                    <a:pt x="82" y="49"/>
                  </a:lnTo>
                  <a:lnTo>
                    <a:pt x="89" y="64"/>
                  </a:lnTo>
                  <a:lnTo>
                    <a:pt x="88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0" y="87"/>
                  </a:lnTo>
                  <a:lnTo>
                    <a:pt x="53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3" y="4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2" name="Freeform 465"/>
            <p:cNvSpPr>
              <a:spLocks noEditPoints="1"/>
            </p:cNvSpPr>
            <p:nvPr/>
          </p:nvSpPr>
          <p:spPr bwMode="auto">
            <a:xfrm>
              <a:off x="4602163" y="1870076"/>
              <a:ext cx="76200" cy="76200"/>
            </a:xfrm>
            <a:custGeom>
              <a:avLst/>
              <a:gdLst>
                <a:gd name="T0" fmla="*/ 111 w 143"/>
                <a:gd name="T1" fmla="*/ 13 h 144"/>
                <a:gd name="T2" fmla="*/ 98 w 143"/>
                <a:gd name="T3" fmla="*/ 6 h 144"/>
                <a:gd name="T4" fmla="*/ 90 w 143"/>
                <a:gd name="T5" fmla="*/ 13 h 144"/>
                <a:gd name="T6" fmla="*/ 84 w 143"/>
                <a:gd name="T7" fmla="*/ 21 h 144"/>
                <a:gd name="T8" fmla="*/ 68 w 143"/>
                <a:gd name="T9" fmla="*/ 20 h 144"/>
                <a:gd name="T10" fmla="*/ 67 w 143"/>
                <a:gd name="T11" fmla="*/ 11 h 144"/>
                <a:gd name="T12" fmla="*/ 58 w 143"/>
                <a:gd name="T13" fmla="*/ 0 h 144"/>
                <a:gd name="T14" fmla="*/ 44 w 143"/>
                <a:gd name="T15" fmla="*/ 6 h 144"/>
                <a:gd name="T16" fmla="*/ 42 w 143"/>
                <a:gd name="T17" fmla="*/ 18 h 144"/>
                <a:gd name="T18" fmla="*/ 45 w 143"/>
                <a:gd name="T19" fmla="*/ 27 h 144"/>
                <a:gd name="T20" fmla="*/ 34 w 143"/>
                <a:gd name="T21" fmla="*/ 37 h 144"/>
                <a:gd name="T22" fmla="*/ 23 w 143"/>
                <a:gd name="T23" fmla="*/ 33 h 144"/>
                <a:gd name="T24" fmla="*/ 12 w 143"/>
                <a:gd name="T25" fmla="*/ 33 h 144"/>
                <a:gd name="T26" fmla="*/ 5 w 143"/>
                <a:gd name="T27" fmla="*/ 46 h 144"/>
                <a:gd name="T28" fmla="*/ 13 w 143"/>
                <a:gd name="T29" fmla="*/ 54 h 144"/>
                <a:gd name="T30" fmla="*/ 22 w 143"/>
                <a:gd name="T31" fmla="*/ 60 h 144"/>
                <a:gd name="T32" fmla="*/ 21 w 143"/>
                <a:gd name="T33" fmla="*/ 76 h 144"/>
                <a:gd name="T34" fmla="*/ 10 w 143"/>
                <a:gd name="T35" fmla="*/ 78 h 144"/>
                <a:gd name="T36" fmla="*/ 0 w 143"/>
                <a:gd name="T37" fmla="*/ 86 h 144"/>
                <a:gd name="T38" fmla="*/ 5 w 143"/>
                <a:gd name="T39" fmla="*/ 101 h 144"/>
                <a:gd name="T40" fmla="*/ 18 w 143"/>
                <a:gd name="T41" fmla="*/ 102 h 144"/>
                <a:gd name="T42" fmla="*/ 28 w 143"/>
                <a:gd name="T43" fmla="*/ 99 h 144"/>
                <a:gd name="T44" fmla="*/ 38 w 143"/>
                <a:gd name="T45" fmla="*/ 111 h 144"/>
                <a:gd name="T46" fmla="*/ 34 w 143"/>
                <a:gd name="T47" fmla="*/ 121 h 144"/>
                <a:gd name="T48" fmla="*/ 32 w 143"/>
                <a:gd name="T49" fmla="*/ 132 h 144"/>
                <a:gd name="T50" fmla="*/ 45 w 143"/>
                <a:gd name="T51" fmla="*/ 139 h 144"/>
                <a:gd name="T52" fmla="*/ 55 w 143"/>
                <a:gd name="T53" fmla="*/ 131 h 144"/>
                <a:gd name="T54" fmla="*/ 59 w 143"/>
                <a:gd name="T55" fmla="*/ 122 h 144"/>
                <a:gd name="T56" fmla="*/ 75 w 143"/>
                <a:gd name="T57" fmla="*/ 124 h 144"/>
                <a:gd name="T58" fmla="*/ 78 w 143"/>
                <a:gd name="T59" fmla="*/ 134 h 144"/>
                <a:gd name="T60" fmla="*/ 87 w 143"/>
                <a:gd name="T61" fmla="*/ 144 h 144"/>
                <a:gd name="T62" fmla="*/ 101 w 143"/>
                <a:gd name="T63" fmla="*/ 139 h 144"/>
                <a:gd name="T64" fmla="*/ 103 w 143"/>
                <a:gd name="T65" fmla="*/ 126 h 144"/>
                <a:gd name="T66" fmla="*/ 98 w 143"/>
                <a:gd name="T67" fmla="*/ 116 h 144"/>
                <a:gd name="T68" fmla="*/ 111 w 143"/>
                <a:gd name="T69" fmla="*/ 106 h 144"/>
                <a:gd name="T70" fmla="*/ 120 w 143"/>
                <a:gd name="T71" fmla="*/ 111 h 144"/>
                <a:gd name="T72" fmla="*/ 132 w 143"/>
                <a:gd name="T73" fmla="*/ 112 h 144"/>
                <a:gd name="T74" fmla="*/ 139 w 143"/>
                <a:gd name="T75" fmla="*/ 98 h 144"/>
                <a:gd name="T76" fmla="*/ 132 w 143"/>
                <a:gd name="T77" fmla="*/ 89 h 144"/>
                <a:gd name="T78" fmla="*/ 123 w 143"/>
                <a:gd name="T79" fmla="*/ 83 h 144"/>
                <a:gd name="T80" fmla="*/ 124 w 143"/>
                <a:gd name="T81" fmla="*/ 69 h 144"/>
                <a:gd name="T82" fmla="*/ 133 w 143"/>
                <a:gd name="T83" fmla="*/ 66 h 144"/>
                <a:gd name="T84" fmla="*/ 143 w 143"/>
                <a:gd name="T85" fmla="*/ 57 h 144"/>
                <a:gd name="T86" fmla="*/ 139 w 143"/>
                <a:gd name="T87" fmla="*/ 43 h 144"/>
                <a:gd name="T88" fmla="*/ 126 w 143"/>
                <a:gd name="T89" fmla="*/ 42 h 144"/>
                <a:gd name="T90" fmla="*/ 117 w 143"/>
                <a:gd name="T91" fmla="*/ 46 h 144"/>
                <a:gd name="T92" fmla="*/ 107 w 143"/>
                <a:gd name="T93" fmla="*/ 33 h 144"/>
                <a:gd name="T94" fmla="*/ 111 w 143"/>
                <a:gd name="T95" fmla="*/ 24 h 144"/>
                <a:gd name="T96" fmla="*/ 111 w 143"/>
                <a:gd name="T97" fmla="*/ 13 h 144"/>
                <a:gd name="T98" fmla="*/ 83 w 143"/>
                <a:gd name="T99" fmla="*/ 52 h 144"/>
                <a:gd name="T100" fmla="*/ 90 w 143"/>
                <a:gd name="T101" fmla="*/ 57 h 144"/>
                <a:gd name="T102" fmla="*/ 96 w 143"/>
                <a:gd name="T103" fmla="*/ 73 h 144"/>
                <a:gd name="T104" fmla="*/ 93 w 143"/>
                <a:gd name="T105" fmla="*/ 83 h 144"/>
                <a:gd name="T106" fmla="*/ 87 w 143"/>
                <a:gd name="T107" fmla="*/ 90 h 144"/>
                <a:gd name="T108" fmla="*/ 70 w 143"/>
                <a:gd name="T109" fmla="*/ 96 h 144"/>
                <a:gd name="T110" fmla="*/ 61 w 143"/>
                <a:gd name="T111" fmla="*/ 92 h 144"/>
                <a:gd name="T112" fmla="*/ 54 w 143"/>
                <a:gd name="T113" fmla="*/ 88 h 144"/>
                <a:gd name="T114" fmla="*/ 48 w 143"/>
                <a:gd name="T115" fmla="*/ 70 h 144"/>
                <a:gd name="T116" fmla="*/ 52 w 143"/>
                <a:gd name="T117" fmla="*/ 62 h 144"/>
                <a:gd name="T118" fmla="*/ 57 w 143"/>
                <a:gd name="T119" fmla="*/ 54 h 144"/>
                <a:gd name="T120" fmla="*/ 74 w 143"/>
                <a:gd name="T121" fmla="*/ 49 h 144"/>
                <a:gd name="T122" fmla="*/ 83 w 143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" h="144" extrusionOk="0">
                  <a:moveTo>
                    <a:pt x="111" y="13"/>
                  </a:moveTo>
                  <a:lnTo>
                    <a:pt x="98" y="6"/>
                  </a:lnTo>
                  <a:lnTo>
                    <a:pt x="90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7" y="11"/>
                  </a:lnTo>
                  <a:lnTo>
                    <a:pt x="58" y="0"/>
                  </a:lnTo>
                  <a:lnTo>
                    <a:pt x="44" y="6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4" y="37"/>
                  </a:lnTo>
                  <a:lnTo>
                    <a:pt x="23" y="33"/>
                  </a:lnTo>
                  <a:lnTo>
                    <a:pt x="12" y="33"/>
                  </a:lnTo>
                  <a:lnTo>
                    <a:pt x="5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1" y="76"/>
                  </a:lnTo>
                  <a:lnTo>
                    <a:pt x="10" y="78"/>
                  </a:lnTo>
                  <a:lnTo>
                    <a:pt x="0" y="86"/>
                  </a:lnTo>
                  <a:lnTo>
                    <a:pt x="5" y="101"/>
                  </a:lnTo>
                  <a:lnTo>
                    <a:pt x="18" y="102"/>
                  </a:lnTo>
                  <a:lnTo>
                    <a:pt x="28" y="99"/>
                  </a:lnTo>
                  <a:lnTo>
                    <a:pt x="38" y="111"/>
                  </a:lnTo>
                  <a:lnTo>
                    <a:pt x="34" y="121"/>
                  </a:lnTo>
                  <a:lnTo>
                    <a:pt x="32" y="132"/>
                  </a:lnTo>
                  <a:lnTo>
                    <a:pt x="45" y="139"/>
                  </a:lnTo>
                  <a:lnTo>
                    <a:pt x="55" y="131"/>
                  </a:lnTo>
                  <a:lnTo>
                    <a:pt x="59" y="122"/>
                  </a:lnTo>
                  <a:lnTo>
                    <a:pt x="75" y="124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3" y="126"/>
                  </a:lnTo>
                  <a:lnTo>
                    <a:pt x="98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2" y="112"/>
                  </a:lnTo>
                  <a:lnTo>
                    <a:pt x="139" y="98"/>
                  </a:lnTo>
                  <a:lnTo>
                    <a:pt x="132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3" y="66"/>
                  </a:lnTo>
                  <a:lnTo>
                    <a:pt x="143" y="57"/>
                  </a:lnTo>
                  <a:lnTo>
                    <a:pt x="139" y="43"/>
                  </a:lnTo>
                  <a:lnTo>
                    <a:pt x="126" y="42"/>
                  </a:lnTo>
                  <a:lnTo>
                    <a:pt x="117" y="46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3"/>
                  </a:lnTo>
                  <a:close/>
                  <a:moveTo>
                    <a:pt x="83" y="52"/>
                  </a:moveTo>
                  <a:lnTo>
                    <a:pt x="90" y="57"/>
                  </a:lnTo>
                  <a:lnTo>
                    <a:pt x="96" y="73"/>
                  </a:lnTo>
                  <a:lnTo>
                    <a:pt x="93" y="83"/>
                  </a:lnTo>
                  <a:lnTo>
                    <a:pt x="87" y="90"/>
                  </a:lnTo>
                  <a:lnTo>
                    <a:pt x="70" y="96"/>
                  </a:lnTo>
                  <a:lnTo>
                    <a:pt x="61" y="92"/>
                  </a:lnTo>
                  <a:lnTo>
                    <a:pt x="54" y="88"/>
                  </a:lnTo>
                  <a:lnTo>
                    <a:pt x="48" y="70"/>
                  </a:lnTo>
                  <a:lnTo>
                    <a:pt x="52" y="62"/>
                  </a:lnTo>
                  <a:lnTo>
                    <a:pt x="57" y="54"/>
                  </a:lnTo>
                  <a:lnTo>
                    <a:pt x="74" y="49"/>
                  </a:lnTo>
                  <a:lnTo>
                    <a:pt x="83" y="52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3" name="Freeform 466"/>
            <p:cNvSpPr>
              <a:spLocks noEditPoints="1"/>
            </p:cNvSpPr>
            <p:nvPr/>
          </p:nvSpPr>
          <p:spPr bwMode="auto">
            <a:xfrm>
              <a:off x="4548188" y="1911351"/>
              <a:ext cx="80963" cy="82550"/>
            </a:xfrm>
            <a:custGeom>
              <a:avLst/>
              <a:gdLst>
                <a:gd name="T0" fmla="*/ 89 w 151"/>
                <a:gd name="T1" fmla="*/ 1 h 155"/>
                <a:gd name="T2" fmla="*/ 74 w 151"/>
                <a:gd name="T3" fmla="*/ 0 h 155"/>
                <a:gd name="T4" fmla="*/ 68 w 151"/>
                <a:gd name="T5" fmla="*/ 11 h 155"/>
                <a:gd name="T6" fmla="*/ 66 w 151"/>
                <a:gd name="T7" fmla="*/ 22 h 155"/>
                <a:gd name="T8" fmla="*/ 50 w 151"/>
                <a:gd name="T9" fmla="*/ 27 h 155"/>
                <a:gd name="T10" fmla="*/ 45 w 151"/>
                <a:gd name="T11" fmla="*/ 19 h 155"/>
                <a:gd name="T12" fmla="*/ 32 w 151"/>
                <a:gd name="T13" fmla="*/ 11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5 h 155"/>
                <a:gd name="T20" fmla="*/ 25 w 151"/>
                <a:gd name="T21" fmla="*/ 59 h 155"/>
                <a:gd name="T22" fmla="*/ 13 w 151"/>
                <a:gd name="T23" fmla="*/ 59 h 155"/>
                <a:gd name="T24" fmla="*/ 1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2 w 151"/>
                <a:gd name="T31" fmla="*/ 86 h 155"/>
                <a:gd name="T32" fmla="*/ 26 w 151"/>
                <a:gd name="T33" fmla="*/ 102 h 155"/>
                <a:gd name="T34" fmla="*/ 19 w 151"/>
                <a:gd name="T35" fmla="*/ 109 h 155"/>
                <a:gd name="T36" fmla="*/ 12 w 151"/>
                <a:gd name="T37" fmla="*/ 122 h 155"/>
                <a:gd name="T38" fmla="*/ 22 w 151"/>
                <a:gd name="T39" fmla="*/ 135 h 155"/>
                <a:gd name="T40" fmla="*/ 36 w 151"/>
                <a:gd name="T41" fmla="*/ 131 h 155"/>
                <a:gd name="T42" fmla="*/ 43 w 151"/>
                <a:gd name="T43" fmla="*/ 122 h 155"/>
                <a:gd name="T44" fmla="*/ 58 w 151"/>
                <a:gd name="T45" fmla="*/ 131 h 155"/>
                <a:gd name="T46" fmla="*/ 58 w 151"/>
                <a:gd name="T47" fmla="*/ 143 h 155"/>
                <a:gd name="T48" fmla="*/ 61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4 w 151"/>
                <a:gd name="T55" fmla="*/ 132 h 155"/>
                <a:gd name="T56" fmla="*/ 99 w 151"/>
                <a:gd name="T57" fmla="*/ 128 h 155"/>
                <a:gd name="T58" fmla="*/ 105 w 151"/>
                <a:gd name="T59" fmla="*/ 137 h 155"/>
                <a:gd name="T60" fmla="*/ 118 w 151"/>
                <a:gd name="T61" fmla="*/ 144 h 155"/>
                <a:gd name="T62" fmla="*/ 130 w 151"/>
                <a:gd name="T63" fmla="*/ 132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7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1 h 155"/>
                <a:gd name="T78" fmla="*/ 128 w 151"/>
                <a:gd name="T79" fmla="*/ 69 h 155"/>
                <a:gd name="T80" fmla="*/ 124 w 151"/>
                <a:gd name="T81" fmla="*/ 53 h 155"/>
                <a:gd name="T82" fmla="*/ 133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4 w 151"/>
                <a:gd name="T93" fmla="*/ 24 h 155"/>
                <a:gd name="T94" fmla="*/ 94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7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7 w 151"/>
                <a:gd name="T107" fmla="*/ 89 h 155"/>
                <a:gd name="T108" fmla="*/ 84 w 151"/>
                <a:gd name="T109" fmla="*/ 102 h 155"/>
                <a:gd name="T110" fmla="*/ 74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 extrusionOk="0">
                  <a:moveTo>
                    <a:pt x="89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6" y="22"/>
                  </a:lnTo>
                  <a:lnTo>
                    <a:pt x="50" y="27"/>
                  </a:lnTo>
                  <a:lnTo>
                    <a:pt x="45" y="19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5"/>
                  </a:lnTo>
                  <a:lnTo>
                    <a:pt x="25" y="59"/>
                  </a:lnTo>
                  <a:lnTo>
                    <a:pt x="13" y="59"/>
                  </a:lnTo>
                  <a:lnTo>
                    <a:pt x="1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9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6" y="131"/>
                  </a:lnTo>
                  <a:lnTo>
                    <a:pt x="43" y="122"/>
                  </a:lnTo>
                  <a:lnTo>
                    <a:pt x="58" y="131"/>
                  </a:lnTo>
                  <a:lnTo>
                    <a:pt x="58" y="143"/>
                  </a:lnTo>
                  <a:lnTo>
                    <a:pt x="61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99" y="128"/>
                  </a:lnTo>
                  <a:lnTo>
                    <a:pt x="105" y="137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7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1"/>
                  </a:lnTo>
                  <a:lnTo>
                    <a:pt x="128" y="69"/>
                  </a:lnTo>
                  <a:lnTo>
                    <a:pt x="124" y="53"/>
                  </a:lnTo>
                  <a:lnTo>
                    <a:pt x="133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4" y="24"/>
                  </a:lnTo>
                  <a:lnTo>
                    <a:pt x="94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7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7" y="89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4" name="Freeform 467"/>
            <p:cNvSpPr>
              <a:spLocks noEditPoints="1"/>
            </p:cNvSpPr>
            <p:nvPr/>
          </p:nvSpPr>
          <p:spPr bwMode="auto">
            <a:xfrm>
              <a:off x="4548188" y="1833563"/>
              <a:ext cx="73025" cy="69850"/>
            </a:xfrm>
            <a:custGeom>
              <a:avLst/>
              <a:gdLst>
                <a:gd name="T0" fmla="*/ 94 w 136"/>
                <a:gd name="T1" fmla="*/ 3 h 131"/>
                <a:gd name="T2" fmla="*/ 81 w 136"/>
                <a:gd name="T3" fmla="*/ 0 h 131"/>
                <a:gd name="T4" fmla="*/ 74 w 136"/>
                <a:gd name="T5" fmla="*/ 9 h 131"/>
                <a:gd name="T6" fmla="*/ 69 w 136"/>
                <a:gd name="T7" fmla="*/ 17 h 131"/>
                <a:gd name="T8" fmla="*/ 55 w 136"/>
                <a:gd name="T9" fmla="*/ 19 h 131"/>
                <a:gd name="T10" fmla="*/ 50 w 136"/>
                <a:gd name="T11" fmla="*/ 10 h 131"/>
                <a:gd name="T12" fmla="*/ 40 w 136"/>
                <a:gd name="T13" fmla="*/ 3 h 131"/>
                <a:gd name="T14" fmla="*/ 29 w 136"/>
                <a:gd name="T15" fmla="*/ 10 h 131"/>
                <a:gd name="T16" fmla="*/ 30 w 136"/>
                <a:gd name="T17" fmla="*/ 22 h 131"/>
                <a:gd name="T18" fmla="*/ 35 w 136"/>
                <a:gd name="T19" fmla="*/ 30 h 131"/>
                <a:gd name="T20" fmla="*/ 26 w 136"/>
                <a:gd name="T21" fmla="*/ 42 h 131"/>
                <a:gd name="T22" fmla="*/ 16 w 136"/>
                <a:gd name="T23" fmla="*/ 39 h 131"/>
                <a:gd name="T24" fmla="*/ 4 w 136"/>
                <a:gd name="T25" fmla="*/ 40 h 131"/>
                <a:gd name="T26" fmla="*/ 0 w 136"/>
                <a:gd name="T27" fmla="*/ 53 h 131"/>
                <a:gd name="T28" fmla="*/ 9 w 136"/>
                <a:gd name="T29" fmla="*/ 61 h 131"/>
                <a:gd name="T30" fmla="*/ 19 w 136"/>
                <a:gd name="T31" fmla="*/ 63 h 131"/>
                <a:gd name="T32" fmla="*/ 20 w 136"/>
                <a:gd name="T33" fmla="*/ 78 h 131"/>
                <a:gd name="T34" fmla="*/ 12 w 136"/>
                <a:gd name="T35" fmla="*/ 82 h 131"/>
                <a:gd name="T36" fmla="*/ 4 w 136"/>
                <a:gd name="T37" fmla="*/ 92 h 131"/>
                <a:gd name="T38" fmla="*/ 10 w 136"/>
                <a:gd name="T39" fmla="*/ 104 h 131"/>
                <a:gd name="T40" fmla="*/ 23 w 136"/>
                <a:gd name="T41" fmla="*/ 104 h 131"/>
                <a:gd name="T42" fmla="*/ 32 w 136"/>
                <a:gd name="T43" fmla="*/ 98 h 131"/>
                <a:gd name="T44" fmla="*/ 43 w 136"/>
                <a:gd name="T45" fmla="*/ 107 h 131"/>
                <a:gd name="T46" fmla="*/ 40 w 136"/>
                <a:gd name="T47" fmla="*/ 117 h 131"/>
                <a:gd name="T48" fmla="*/ 42 w 136"/>
                <a:gd name="T49" fmla="*/ 128 h 131"/>
                <a:gd name="T50" fmla="*/ 56 w 136"/>
                <a:gd name="T51" fmla="*/ 131 h 131"/>
                <a:gd name="T52" fmla="*/ 63 w 136"/>
                <a:gd name="T53" fmla="*/ 122 h 131"/>
                <a:gd name="T54" fmla="*/ 66 w 136"/>
                <a:gd name="T55" fmla="*/ 114 h 131"/>
                <a:gd name="T56" fmla="*/ 81 w 136"/>
                <a:gd name="T57" fmla="*/ 112 h 131"/>
                <a:gd name="T58" fmla="*/ 85 w 136"/>
                <a:gd name="T59" fmla="*/ 121 h 131"/>
                <a:gd name="T60" fmla="*/ 95 w 136"/>
                <a:gd name="T61" fmla="*/ 128 h 131"/>
                <a:gd name="T62" fmla="*/ 108 w 136"/>
                <a:gd name="T63" fmla="*/ 122 h 131"/>
                <a:gd name="T64" fmla="*/ 107 w 136"/>
                <a:gd name="T65" fmla="*/ 110 h 131"/>
                <a:gd name="T66" fmla="*/ 101 w 136"/>
                <a:gd name="T67" fmla="*/ 101 h 131"/>
                <a:gd name="T68" fmla="*/ 111 w 136"/>
                <a:gd name="T69" fmla="*/ 91 h 131"/>
                <a:gd name="T70" fmla="*/ 120 w 136"/>
                <a:gd name="T71" fmla="*/ 92 h 131"/>
                <a:gd name="T72" fmla="*/ 131 w 136"/>
                <a:gd name="T73" fmla="*/ 91 h 131"/>
                <a:gd name="T74" fmla="*/ 136 w 136"/>
                <a:gd name="T75" fmla="*/ 78 h 131"/>
                <a:gd name="T76" fmla="*/ 127 w 136"/>
                <a:gd name="T77" fmla="*/ 71 h 131"/>
                <a:gd name="T78" fmla="*/ 117 w 136"/>
                <a:gd name="T79" fmla="*/ 68 h 131"/>
                <a:gd name="T80" fmla="*/ 115 w 136"/>
                <a:gd name="T81" fmla="*/ 53 h 131"/>
                <a:gd name="T82" fmla="*/ 124 w 136"/>
                <a:gd name="T83" fmla="*/ 49 h 131"/>
                <a:gd name="T84" fmla="*/ 133 w 136"/>
                <a:gd name="T85" fmla="*/ 39 h 131"/>
                <a:gd name="T86" fmla="*/ 125 w 136"/>
                <a:gd name="T87" fmla="*/ 27 h 131"/>
                <a:gd name="T88" fmla="*/ 112 w 136"/>
                <a:gd name="T89" fmla="*/ 29 h 131"/>
                <a:gd name="T90" fmla="*/ 105 w 136"/>
                <a:gd name="T91" fmla="*/ 33 h 131"/>
                <a:gd name="T92" fmla="*/ 94 w 136"/>
                <a:gd name="T93" fmla="*/ 25 h 131"/>
                <a:gd name="T94" fmla="*/ 95 w 136"/>
                <a:gd name="T95" fmla="*/ 14 h 131"/>
                <a:gd name="T96" fmla="*/ 94 w 136"/>
                <a:gd name="T97" fmla="*/ 3 h 131"/>
                <a:gd name="T98" fmla="*/ 74 w 136"/>
                <a:gd name="T99" fmla="*/ 45 h 131"/>
                <a:gd name="T100" fmla="*/ 82 w 136"/>
                <a:gd name="T101" fmla="*/ 49 h 131"/>
                <a:gd name="T102" fmla="*/ 91 w 136"/>
                <a:gd name="T103" fmla="*/ 63 h 131"/>
                <a:gd name="T104" fmla="*/ 89 w 136"/>
                <a:gd name="T105" fmla="*/ 72 h 131"/>
                <a:gd name="T106" fmla="*/ 85 w 136"/>
                <a:gd name="T107" fmla="*/ 79 h 131"/>
                <a:gd name="T108" fmla="*/ 71 w 136"/>
                <a:gd name="T109" fmla="*/ 88 h 131"/>
                <a:gd name="T110" fmla="*/ 62 w 136"/>
                <a:gd name="T111" fmla="*/ 86 h 131"/>
                <a:gd name="T112" fmla="*/ 53 w 136"/>
                <a:gd name="T113" fmla="*/ 82 h 131"/>
                <a:gd name="T114" fmla="*/ 46 w 136"/>
                <a:gd name="T115" fmla="*/ 68 h 131"/>
                <a:gd name="T116" fmla="*/ 48 w 136"/>
                <a:gd name="T117" fmla="*/ 59 h 131"/>
                <a:gd name="T118" fmla="*/ 50 w 136"/>
                <a:gd name="T119" fmla="*/ 52 h 131"/>
                <a:gd name="T120" fmla="*/ 65 w 136"/>
                <a:gd name="T121" fmla="*/ 43 h 131"/>
                <a:gd name="T122" fmla="*/ 74 w 136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131" extrusionOk="0">
                  <a:moveTo>
                    <a:pt x="94" y="3"/>
                  </a:moveTo>
                  <a:lnTo>
                    <a:pt x="81" y="0"/>
                  </a:lnTo>
                  <a:lnTo>
                    <a:pt x="74" y="9"/>
                  </a:lnTo>
                  <a:lnTo>
                    <a:pt x="69" y="17"/>
                  </a:lnTo>
                  <a:lnTo>
                    <a:pt x="55" y="19"/>
                  </a:lnTo>
                  <a:lnTo>
                    <a:pt x="50" y="10"/>
                  </a:lnTo>
                  <a:lnTo>
                    <a:pt x="40" y="3"/>
                  </a:lnTo>
                  <a:lnTo>
                    <a:pt x="29" y="10"/>
                  </a:lnTo>
                  <a:lnTo>
                    <a:pt x="30" y="22"/>
                  </a:lnTo>
                  <a:lnTo>
                    <a:pt x="35" y="30"/>
                  </a:lnTo>
                  <a:lnTo>
                    <a:pt x="26" y="42"/>
                  </a:lnTo>
                  <a:lnTo>
                    <a:pt x="16" y="39"/>
                  </a:lnTo>
                  <a:lnTo>
                    <a:pt x="4" y="40"/>
                  </a:lnTo>
                  <a:lnTo>
                    <a:pt x="0" y="53"/>
                  </a:lnTo>
                  <a:lnTo>
                    <a:pt x="9" y="61"/>
                  </a:lnTo>
                  <a:lnTo>
                    <a:pt x="19" y="63"/>
                  </a:lnTo>
                  <a:lnTo>
                    <a:pt x="20" y="78"/>
                  </a:lnTo>
                  <a:lnTo>
                    <a:pt x="12" y="82"/>
                  </a:lnTo>
                  <a:lnTo>
                    <a:pt x="4" y="92"/>
                  </a:lnTo>
                  <a:lnTo>
                    <a:pt x="10" y="104"/>
                  </a:lnTo>
                  <a:lnTo>
                    <a:pt x="23" y="104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40" y="117"/>
                  </a:lnTo>
                  <a:lnTo>
                    <a:pt x="42" y="128"/>
                  </a:lnTo>
                  <a:lnTo>
                    <a:pt x="56" y="131"/>
                  </a:lnTo>
                  <a:lnTo>
                    <a:pt x="63" y="122"/>
                  </a:lnTo>
                  <a:lnTo>
                    <a:pt x="66" y="114"/>
                  </a:lnTo>
                  <a:lnTo>
                    <a:pt x="81" y="112"/>
                  </a:lnTo>
                  <a:lnTo>
                    <a:pt x="85" y="121"/>
                  </a:lnTo>
                  <a:lnTo>
                    <a:pt x="95" y="128"/>
                  </a:lnTo>
                  <a:lnTo>
                    <a:pt x="108" y="122"/>
                  </a:lnTo>
                  <a:lnTo>
                    <a:pt x="107" y="110"/>
                  </a:lnTo>
                  <a:lnTo>
                    <a:pt x="101" y="101"/>
                  </a:lnTo>
                  <a:lnTo>
                    <a:pt x="111" y="91"/>
                  </a:lnTo>
                  <a:lnTo>
                    <a:pt x="120" y="92"/>
                  </a:lnTo>
                  <a:lnTo>
                    <a:pt x="131" y="91"/>
                  </a:lnTo>
                  <a:lnTo>
                    <a:pt x="136" y="78"/>
                  </a:lnTo>
                  <a:lnTo>
                    <a:pt x="127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4" y="49"/>
                  </a:lnTo>
                  <a:lnTo>
                    <a:pt x="133" y="39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5" y="33"/>
                  </a:lnTo>
                  <a:lnTo>
                    <a:pt x="94" y="25"/>
                  </a:lnTo>
                  <a:lnTo>
                    <a:pt x="95" y="14"/>
                  </a:lnTo>
                  <a:lnTo>
                    <a:pt x="94" y="3"/>
                  </a:lnTo>
                  <a:close/>
                  <a:moveTo>
                    <a:pt x="74" y="45"/>
                  </a:moveTo>
                  <a:lnTo>
                    <a:pt x="82" y="49"/>
                  </a:lnTo>
                  <a:lnTo>
                    <a:pt x="91" y="63"/>
                  </a:lnTo>
                  <a:lnTo>
                    <a:pt x="89" y="72"/>
                  </a:lnTo>
                  <a:lnTo>
                    <a:pt x="85" y="79"/>
                  </a:lnTo>
                  <a:lnTo>
                    <a:pt x="71" y="88"/>
                  </a:lnTo>
                  <a:lnTo>
                    <a:pt x="62" y="86"/>
                  </a:lnTo>
                  <a:lnTo>
                    <a:pt x="53" y="82"/>
                  </a:lnTo>
                  <a:lnTo>
                    <a:pt x="46" y="68"/>
                  </a:lnTo>
                  <a:lnTo>
                    <a:pt x="48" y="59"/>
                  </a:lnTo>
                  <a:lnTo>
                    <a:pt x="50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5" name="Freeform 468"/>
            <p:cNvSpPr>
              <a:spLocks noEditPoints="1"/>
            </p:cNvSpPr>
            <p:nvPr/>
          </p:nvSpPr>
          <p:spPr bwMode="auto">
            <a:xfrm>
              <a:off x="4600576" y="1866901"/>
              <a:ext cx="77788" cy="74613"/>
            </a:xfrm>
            <a:custGeom>
              <a:avLst/>
              <a:gdLst>
                <a:gd name="T0" fmla="*/ 113 w 145"/>
                <a:gd name="T1" fmla="*/ 12 h 143"/>
                <a:gd name="T2" fmla="*/ 99 w 145"/>
                <a:gd name="T3" fmla="*/ 4 h 143"/>
                <a:gd name="T4" fmla="*/ 90 w 145"/>
                <a:gd name="T5" fmla="*/ 12 h 143"/>
                <a:gd name="T6" fmla="*/ 84 w 145"/>
                <a:gd name="T7" fmla="*/ 20 h 143"/>
                <a:gd name="T8" fmla="*/ 70 w 145"/>
                <a:gd name="T9" fmla="*/ 19 h 143"/>
                <a:gd name="T10" fmla="*/ 67 w 145"/>
                <a:gd name="T11" fmla="*/ 10 h 143"/>
                <a:gd name="T12" fmla="*/ 58 w 145"/>
                <a:gd name="T13" fmla="*/ 0 h 143"/>
                <a:gd name="T14" fmla="*/ 44 w 145"/>
                <a:gd name="T15" fmla="*/ 4 h 143"/>
                <a:gd name="T16" fmla="*/ 42 w 145"/>
                <a:gd name="T17" fmla="*/ 17 h 143"/>
                <a:gd name="T18" fmla="*/ 45 w 145"/>
                <a:gd name="T19" fmla="*/ 26 h 143"/>
                <a:gd name="T20" fmla="*/ 34 w 145"/>
                <a:gd name="T21" fmla="*/ 36 h 143"/>
                <a:gd name="T22" fmla="*/ 25 w 145"/>
                <a:gd name="T23" fmla="*/ 32 h 143"/>
                <a:gd name="T24" fmla="*/ 13 w 145"/>
                <a:gd name="T25" fmla="*/ 32 h 143"/>
                <a:gd name="T26" fmla="*/ 6 w 145"/>
                <a:gd name="T27" fmla="*/ 45 h 143"/>
                <a:gd name="T28" fmla="*/ 13 w 145"/>
                <a:gd name="T29" fmla="*/ 55 h 143"/>
                <a:gd name="T30" fmla="*/ 22 w 145"/>
                <a:gd name="T31" fmla="*/ 59 h 143"/>
                <a:gd name="T32" fmla="*/ 21 w 145"/>
                <a:gd name="T33" fmla="*/ 75 h 143"/>
                <a:gd name="T34" fmla="*/ 11 w 145"/>
                <a:gd name="T35" fmla="*/ 78 h 143"/>
                <a:gd name="T36" fmla="*/ 0 w 145"/>
                <a:gd name="T37" fmla="*/ 86 h 143"/>
                <a:gd name="T38" fmla="*/ 6 w 145"/>
                <a:gd name="T39" fmla="*/ 101 h 143"/>
                <a:gd name="T40" fmla="*/ 19 w 145"/>
                <a:gd name="T41" fmla="*/ 101 h 143"/>
                <a:gd name="T42" fmla="*/ 28 w 145"/>
                <a:gd name="T43" fmla="*/ 98 h 143"/>
                <a:gd name="T44" fmla="*/ 38 w 145"/>
                <a:gd name="T45" fmla="*/ 109 h 143"/>
                <a:gd name="T46" fmla="*/ 34 w 145"/>
                <a:gd name="T47" fmla="*/ 120 h 143"/>
                <a:gd name="T48" fmla="*/ 34 w 145"/>
                <a:gd name="T49" fmla="*/ 131 h 143"/>
                <a:gd name="T50" fmla="*/ 47 w 145"/>
                <a:gd name="T51" fmla="*/ 138 h 143"/>
                <a:gd name="T52" fmla="*/ 55 w 145"/>
                <a:gd name="T53" fmla="*/ 131 h 143"/>
                <a:gd name="T54" fmla="*/ 61 w 145"/>
                <a:gd name="T55" fmla="*/ 121 h 143"/>
                <a:gd name="T56" fmla="*/ 77 w 145"/>
                <a:gd name="T57" fmla="*/ 122 h 143"/>
                <a:gd name="T58" fmla="*/ 78 w 145"/>
                <a:gd name="T59" fmla="*/ 132 h 143"/>
                <a:gd name="T60" fmla="*/ 87 w 145"/>
                <a:gd name="T61" fmla="*/ 143 h 143"/>
                <a:gd name="T62" fmla="*/ 101 w 145"/>
                <a:gd name="T63" fmla="*/ 138 h 143"/>
                <a:gd name="T64" fmla="*/ 103 w 145"/>
                <a:gd name="T65" fmla="*/ 125 h 143"/>
                <a:gd name="T66" fmla="*/ 100 w 145"/>
                <a:gd name="T67" fmla="*/ 115 h 143"/>
                <a:gd name="T68" fmla="*/ 111 w 145"/>
                <a:gd name="T69" fmla="*/ 105 h 143"/>
                <a:gd name="T70" fmla="*/ 120 w 145"/>
                <a:gd name="T71" fmla="*/ 109 h 143"/>
                <a:gd name="T72" fmla="*/ 133 w 145"/>
                <a:gd name="T73" fmla="*/ 111 h 143"/>
                <a:gd name="T74" fmla="*/ 140 w 145"/>
                <a:gd name="T75" fmla="*/ 98 h 143"/>
                <a:gd name="T76" fmla="*/ 132 w 145"/>
                <a:gd name="T77" fmla="*/ 88 h 143"/>
                <a:gd name="T78" fmla="*/ 123 w 145"/>
                <a:gd name="T79" fmla="*/ 84 h 143"/>
                <a:gd name="T80" fmla="*/ 124 w 145"/>
                <a:gd name="T81" fmla="*/ 68 h 143"/>
                <a:gd name="T82" fmla="*/ 135 w 145"/>
                <a:gd name="T83" fmla="*/ 65 h 143"/>
                <a:gd name="T84" fmla="*/ 145 w 145"/>
                <a:gd name="T85" fmla="*/ 56 h 143"/>
                <a:gd name="T86" fmla="*/ 140 w 145"/>
                <a:gd name="T87" fmla="*/ 42 h 143"/>
                <a:gd name="T88" fmla="*/ 126 w 145"/>
                <a:gd name="T89" fmla="*/ 40 h 143"/>
                <a:gd name="T90" fmla="*/ 117 w 145"/>
                <a:gd name="T91" fmla="*/ 45 h 143"/>
                <a:gd name="T92" fmla="*/ 107 w 145"/>
                <a:gd name="T93" fmla="*/ 33 h 143"/>
                <a:gd name="T94" fmla="*/ 111 w 145"/>
                <a:gd name="T95" fmla="*/ 23 h 143"/>
                <a:gd name="T96" fmla="*/ 113 w 145"/>
                <a:gd name="T97" fmla="*/ 12 h 143"/>
                <a:gd name="T98" fmla="*/ 84 w 145"/>
                <a:gd name="T99" fmla="*/ 50 h 143"/>
                <a:gd name="T100" fmla="*/ 91 w 145"/>
                <a:gd name="T101" fmla="*/ 56 h 143"/>
                <a:gd name="T102" fmla="*/ 96 w 145"/>
                <a:gd name="T103" fmla="*/ 73 h 143"/>
                <a:gd name="T104" fmla="*/ 93 w 145"/>
                <a:gd name="T105" fmla="*/ 82 h 143"/>
                <a:gd name="T106" fmla="*/ 88 w 145"/>
                <a:gd name="T107" fmla="*/ 89 h 143"/>
                <a:gd name="T108" fmla="*/ 71 w 145"/>
                <a:gd name="T109" fmla="*/ 95 h 143"/>
                <a:gd name="T110" fmla="*/ 62 w 145"/>
                <a:gd name="T111" fmla="*/ 92 h 143"/>
                <a:gd name="T112" fmla="*/ 54 w 145"/>
                <a:gd name="T113" fmla="*/ 86 h 143"/>
                <a:gd name="T114" fmla="*/ 49 w 145"/>
                <a:gd name="T115" fmla="*/ 69 h 143"/>
                <a:gd name="T116" fmla="*/ 52 w 145"/>
                <a:gd name="T117" fmla="*/ 60 h 143"/>
                <a:gd name="T118" fmla="*/ 58 w 145"/>
                <a:gd name="T119" fmla="*/ 53 h 143"/>
                <a:gd name="T120" fmla="*/ 74 w 145"/>
                <a:gd name="T121" fmla="*/ 48 h 143"/>
                <a:gd name="T122" fmla="*/ 84 w 145"/>
                <a:gd name="T123" fmla="*/ 5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3" extrusionOk="0">
                  <a:moveTo>
                    <a:pt x="113" y="12"/>
                  </a:moveTo>
                  <a:lnTo>
                    <a:pt x="99" y="4"/>
                  </a:lnTo>
                  <a:lnTo>
                    <a:pt x="90" y="12"/>
                  </a:lnTo>
                  <a:lnTo>
                    <a:pt x="84" y="20"/>
                  </a:lnTo>
                  <a:lnTo>
                    <a:pt x="70" y="19"/>
                  </a:lnTo>
                  <a:lnTo>
                    <a:pt x="67" y="10"/>
                  </a:lnTo>
                  <a:lnTo>
                    <a:pt x="58" y="0"/>
                  </a:lnTo>
                  <a:lnTo>
                    <a:pt x="44" y="4"/>
                  </a:lnTo>
                  <a:lnTo>
                    <a:pt x="42" y="17"/>
                  </a:lnTo>
                  <a:lnTo>
                    <a:pt x="45" y="26"/>
                  </a:lnTo>
                  <a:lnTo>
                    <a:pt x="34" y="36"/>
                  </a:lnTo>
                  <a:lnTo>
                    <a:pt x="25" y="32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3" y="55"/>
                  </a:lnTo>
                  <a:lnTo>
                    <a:pt x="22" y="59"/>
                  </a:lnTo>
                  <a:lnTo>
                    <a:pt x="21" y="75"/>
                  </a:lnTo>
                  <a:lnTo>
                    <a:pt x="11" y="78"/>
                  </a:lnTo>
                  <a:lnTo>
                    <a:pt x="0" y="86"/>
                  </a:lnTo>
                  <a:lnTo>
                    <a:pt x="6" y="101"/>
                  </a:lnTo>
                  <a:lnTo>
                    <a:pt x="19" y="101"/>
                  </a:lnTo>
                  <a:lnTo>
                    <a:pt x="28" y="98"/>
                  </a:lnTo>
                  <a:lnTo>
                    <a:pt x="38" y="109"/>
                  </a:lnTo>
                  <a:lnTo>
                    <a:pt x="34" y="120"/>
                  </a:lnTo>
                  <a:lnTo>
                    <a:pt x="34" y="131"/>
                  </a:lnTo>
                  <a:lnTo>
                    <a:pt x="47" y="138"/>
                  </a:lnTo>
                  <a:lnTo>
                    <a:pt x="55" y="131"/>
                  </a:lnTo>
                  <a:lnTo>
                    <a:pt x="61" y="121"/>
                  </a:lnTo>
                  <a:lnTo>
                    <a:pt x="77" y="122"/>
                  </a:lnTo>
                  <a:lnTo>
                    <a:pt x="78" y="132"/>
                  </a:lnTo>
                  <a:lnTo>
                    <a:pt x="87" y="143"/>
                  </a:lnTo>
                  <a:lnTo>
                    <a:pt x="101" y="138"/>
                  </a:lnTo>
                  <a:lnTo>
                    <a:pt x="103" y="125"/>
                  </a:lnTo>
                  <a:lnTo>
                    <a:pt x="100" y="115"/>
                  </a:lnTo>
                  <a:lnTo>
                    <a:pt x="111" y="105"/>
                  </a:lnTo>
                  <a:lnTo>
                    <a:pt x="120" y="109"/>
                  </a:lnTo>
                  <a:lnTo>
                    <a:pt x="133" y="111"/>
                  </a:lnTo>
                  <a:lnTo>
                    <a:pt x="140" y="98"/>
                  </a:lnTo>
                  <a:lnTo>
                    <a:pt x="132" y="88"/>
                  </a:lnTo>
                  <a:lnTo>
                    <a:pt x="123" y="84"/>
                  </a:lnTo>
                  <a:lnTo>
                    <a:pt x="124" y="68"/>
                  </a:lnTo>
                  <a:lnTo>
                    <a:pt x="135" y="65"/>
                  </a:lnTo>
                  <a:lnTo>
                    <a:pt x="145" y="56"/>
                  </a:lnTo>
                  <a:lnTo>
                    <a:pt x="140" y="42"/>
                  </a:lnTo>
                  <a:lnTo>
                    <a:pt x="126" y="40"/>
                  </a:lnTo>
                  <a:lnTo>
                    <a:pt x="117" y="45"/>
                  </a:lnTo>
                  <a:lnTo>
                    <a:pt x="107" y="33"/>
                  </a:lnTo>
                  <a:lnTo>
                    <a:pt x="111" y="23"/>
                  </a:lnTo>
                  <a:lnTo>
                    <a:pt x="113" y="12"/>
                  </a:lnTo>
                  <a:close/>
                  <a:moveTo>
                    <a:pt x="84" y="50"/>
                  </a:moveTo>
                  <a:lnTo>
                    <a:pt x="91" y="56"/>
                  </a:lnTo>
                  <a:lnTo>
                    <a:pt x="96" y="73"/>
                  </a:lnTo>
                  <a:lnTo>
                    <a:pt x="93" y="82"/>
                  </a:lnTo>
                  <a:lnTo>
                    <a:pt x="88" y="89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4" y="86"/>
                  </a:lnTo>
                  <a:lnTo>
                    <a:pt x="49" y="69"/>
                  </a:lnTo>
                  <a:lnTo>
                    <a:pt x="52" y="60"/>
                  </a:lnTo>
                  <a:lnTo>
                    <a:pt x="58" y="53"/>
                  </a:lnTo>
                  <a:lnTo>
                    <a:pt x="74" y="48"/>
                  </a:lnTo>
                  <a:lnTo>
                    <a:pt x="84" y="50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6" name="Freeform 469"/>
            <p:cNvSpPr>
              <a:spLocks noEditPoints="1"/>
            </p:cNvSpPr>
            <p:nvPr/>
          </p:nvSpPr>
          <p:spPr bwMode="auto">
            <a:xfrm>
              <a:off x="4546601" y="1908175"/>
              <a:ext cx="80963" cy="80963"/>
            </a:xfrm>
            <a:custGeom>
              <a:avLst/>
              <a:gdLst>
                <a:gd name="T0" fmla="*/ 91 w 151"/>
                <a:gd name="T1" fmla="*/ 1 h 155"/>
                <a:gd name="T2" fmla="*/ 75 w 151"/>
                <a:gd name="T3" fmla="*/ 0 h 155"/>
                <a:gd name="T4" fmla="*/ 69 w 151"/>
                <a:gd name="T5" fmla="*/ 11 h 155"/>
                <a:gd name="T6" fmla="*/ 68 w 151"/>
                <a:gd name="T7" fmla="*/ 23 h 155"/>
                <a:gd name="T8" fmla="*/ 52 w 151"/>
                <a:gd name="T9" fmla="*/ 27 h 155"/>
                <a:gd name="T10" fmla="*/ 45 w 151"/>
                <a:gd name="T11" fmla="*/ 18 h 155"/>
                <a:gd name="T12" fmla="*/ 33 w 151"/>
                <a:gd name="T13" fmla="*/ 13 h 155"/>
                <a:gd name="T14" fmla="*/ 20 w 151"/>
                <a:gd name="T15" fmla="*/ 23 h 155"/>
                <a:gd name="T16" fmla="*/ 25 w 151"/>
                <a:gd name="T17" fmla="*/ 36 h 155"/>
                <a:gd name="T18" fmla="*/ 32 w 151"/>
                <a:gd name="T19" fmla="*/ 44 h 155"/>
                <a:gd name="T20" fmla="*/ 25 w 151"/>
                <a:gd name="T21" fmla="*/ 59 h 155"/>
                <a:gd name="T22" fmla="*/ 15 w 151"/>
                <a:gd name="T23" fmla="*/ 59 h 155"/>
                <a:gd name="T24" fmla="*/ 2 w 151"/>
                <a:gd name="T25" fmla="*/ 63 h 155"/>
                <a:gd name="T26" fmla="*/ 0 w 151"/>
                <a:gd name="T27" fmla="*/ 79 h 155"/>
                <a:gd name="T28" fmla="*/ 12 w 151"/>
                <a:gd name="T29" fmla="*/ 85 h 155"/>
                <a:gd name="T30" fmla="*/ 23 w 151"/>
                <a:gd name="T31" fmla="*/ 86 h 155"/>
                <a:gd name="T32" fmla="*/ 28 w 151"/>
                <a:gd name="T33" fmla="*/ 103 h 155"/>
                <a:gd name="T34" fmla="*/ 19 w 151"/>
                <a:gd name="T35" fmla="*/ 109 h 155"/>
                <a:gd name="T36" fmla="*/ 13 w 151"/>
                <a:gd name="T37" fmla="*/ 122 h 155"/>
                <a:gd name="T38" fmla="*/ 23 w 151"/>
                <a:gd name="T39" fmla="*/ 135 h 155"/>
                <a:gd name="T40" fmla="*/ 36 w 151"/>
                <a:gd name="T41" fmla="*/ 131 h 155"/>
                <a:gd name="T42" fmla="*/ 43 w 151"/>
                <a:gd name="T43" fmla="*/ 124 h 155"/>
                <a:gd name="T44" fmla="*/ 58 w 151"/>
                <a:gd name="T45" fmla="*/ 131 h 155"/>
                <a:gd name="T46" fmla="*/ 58 w 151"/>
                <a:gd name="T47" fmla="*/ 142 h 155"/>
                <a:gd name="T48" fmla="*/ 62 w 151"/>
                <a:gd name="T49" fmla="*/ 154 h 155"/>
                <a:gd name="T50" fmla="*/ 78 w 151"/>
                <a:gd name="T51" fmla="*/ 155 h 155"/>
                <a:gd name="T52" fmla="*/ 84 w 151"/>
                <a:gd name="T53" fmla="*/ 144 h 155"/>
                <a:gd name="T54" fmla="*/ 85 w 151"/>
                <a:gd name="T55" fmla="*/ 134 h 155"/>
                <a:gd name="T56" fmla="*/ 100 w 151"/>
                <a:gd name="T57" fmla="*/ 128 h 155"/>
                <a:gd name="T58" fmla="*/ 107 w 151"/>
                <a:gd name="T59" fmla="*/ 137 h 155"/>
                <a:gd name="T60" fmla="*/ 118 w 151"/>
                <a:gd name="T61" fmla="*/ 144 h 155"/>
                <a:gd name="T62" fmla="*/ 131 w 151"/>
                <a:gd name="T63" fmla="*/ 134 h 155"/>
                <a:gd name="T64" fmla="*/ 127 w 151"/>
                <a:gd name="T65" fmla="*/ 119 h 155"/>
                <a:gd name="T66" fmla="*/ 120 w 151"/>
                <a:gd name="T67" fmla="*/ 111 h 155"/>
                <a:gd name="T68" fmla="*/ 127 w 151"/>
                <a:gd name="T69" fmla="*/ 96 h 155"/>
                <a:gd name="T70" fmla="*/ 139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30 w 151"/>
                <a:gd name="T79" fmla="*/ 69 h 155"/>
                <a:gd name="T80" fmla="*/ 126 w 151"/>
                <a:gd name="T81" fmla="*/ 53 h 155"/>
                <a:gd name="T82" fmla="*/ 133 w 151"/>
                <a:gd name="T83" fmla="*/ 46 h 155"/>
                <a:gd name="T84" fmla="*/ 140 w 151"/>
                <a:gd name="T85" fmla="*/ 33 h 155"/>
                <a:gd name="T86" fmla="*/ 130 w 151"/>
                <a:gd name="T87" fmla="*/ 21 h 155"/>
                <a:gd name="T88" fmla="*/ 115 w 151"/>
                <a:gd name="T89" fmla="*/ 26 h 155"/>
                <a:gd name="T90" fmla="*/ 108 w 151"/>
                <a:gd name="T91" fmla="*/ 33 h 155"/>
                <a:gd name="T92" fmla="*/ 94 w 151"/>
                <a:gd name="T93" fmla="*/ 24 h 155"/>
                <a:gd name="T94" fmla="*/ 94 w 151"/>
                <a:gd name="T95" fmla="*/ 14 h 155"/>
                <a:gd name="T96" fmla="*/ 91 w 151"/>
                <a:gd name="T97" fmla="*/ 1 h 155"/>
                <a:gd name="T98" fmla="*/ 78 w 151"/>
                <a:gd name="T99" fmla="*/ 53 h 155"/>
                <a:gd name="T100" fmla="*/ 88 w 151"/>
                <a:gd name="T101" fmla="*/ 54 h 155"/>
                <a:gd name="T102" fmla="*/ 100 w 151"/>
                <a:gd name="T103" fmla="*/ 70 h 155"/>
                <a:gd name="T104" fmla="*/ 100 w 151"/>
                <a:gd name="T105" fmla="*/ 80 h 155"/>
                <a:gd name="T106" fmla="*/ 98 w 151"/>
                <a:gd name="T107" fmla="*/ 90 h 155"/>
                <a:gd name="T108" fmla="*/ 84 w 151"/>
                <a:gd name="T109" fmla="*/ 102 h 155"/>
                <a:gd name="T110" fmla="*/ 74 w 151"/>
                <a:gd name="T111" fmla="*/ 102 h 155"/>
                <a:gd name="T112" fmla="*/ 65 w 151"/>
                <a:gd name="T113" fmla="*/ 101 h 155"/>
                <a:gd name="T114" fmla="*/ 52 w 151"/>
                <a:gd name="T115" fmla="*/ 86 h 155"/>
                <a:gd name="T116" fmla="*/ 52 w 151"/>
                <a:gd name="T117" fmla="*/ 76 h 155"/>
                <a:gd name="T118" fmla="*/ 53 w 151"/>
                <a:gd name="T119" fmla="*/ 66 h 155"/>
                <a:gd name="T120" fmla="*/ 68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 extrusionOk="0">
                  <a:moveTo>
                    <a:pt x="91" y="1"/>
                  </a:moveTo>
                  <a:lnTo>
                    <a:pt x="75" y="0"/>
                  </a:lnTo>
                  <a:lnTo>
                    <a:pt x="69" y="11"/>
                  </a:lnTo>
                  <a:lnTo>
                    <a:pt x="68" y="23"/>
                  </a:lnTo>
                  <a:lnTo>
                    <a:pt x="52" y="27"/>
                  </a:lnTo>
                  <a:lnTo>
                    <a:pt x="45" y="18"/>
                  </a:lnTo>
                  <a:lnTo>
                    <a:pt x="33" y="13"/>
                  </a:lnTo>
                  <a:lnTo>
                    <a:pt x="20" y="23"/>
                  </a:lnTo>
                  <a:lnTo>
                    <a:pt x="25" y="36"/>
                  </a:lnTo>
                  <a:lnTo>
                    <a:pt x="32" y="44"/>
                  </a:lnTo>
                  <a:lnTo>
                    <a:pt x="25" y="59"/>
                  </a:lnTo>
                  <a:lnTo>
                    <a:pt x="15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2" y="85"/>
                  </a:lnTo>
                  <a:lnTo>
                    <a:pt x="23" y="86"/>
                  </a:lnTo>
                  <a:lnTo>
                    <a:pt x="28" y="103"/>
                  </a:lnTo>
                  <a:lnTo>
                    <a:pt x="19" y="109"/>
                  </a:lnTo>
                  <a:lnTo>
                    <a:pt x="13" y="122"/>
                  </a:lnTo>
                  <a:lnTo>
                    <a:pt x="23" y="135"/>
                  </a:lnTo>
                  <a:lnTo>
                    <a:pt x="36" y="131"/>
                  </a:lnTo>
                  <a:lnTo>
                    <a:pt x="43" y="124"/>
                  </a:lnTo>
                  <a:lnTo>
                    <a:pt x="58" y="131"/>
                  </a:lnTo>
                  <a:lnTo>
                    <a:pt x="58" y="142"/>
                  </a:lnTo>
                  <a:lnTo>
                    <a:pt x="62" y="154"/>
                  </a:lnTo>
                  <a:lnTo>
                    <a:pt x="78" y="155"/>
                  </a:lnTo>
                  <a:lnTo>
                    <a:pt x="84" y="144"/>
                  </a:lnTo>
                  <a:lnTo>
                    <a:pt x="85" y="134"/>
                  </a:lnTo>
                  <a:lnTo>
                    <a:pt x="100" y="128"/>
                  </a:lnTo>
                  <a:lnTo>
                    <a:pt x="107" y="137"/>
                  </a:lnTo>
                  <a:lnTo>
                    <a:pt x="118" y="144"/>
                  </a:lnTo>
                  <a:lnTo>
                    <a:pt x="131" y="134"/>
                  </a:lnTo>
                  <a:lnTo>
                    <a:pt x="127" y="119"/>
                  </a:lnTo>
                  <a:lnTo>
                    <a:pt x="120" y="111"/>
                  </a:lnTo>
                  <a:lnTo>
                    <a:pt x="127" y="96"/>
                  </a:lnTo>
                  <a:lnTo>
                    <a:pt x="139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30" y="69"/>
                  </a:lnTo>
                  <a:lnTo>
                    <a:pt x="126" y="53"/>
                  </a:lnTo>
                  <a:lnTo>
                    <a:pt x="133" y="46"/>
                  </a:lnTo>
                  <a:lnTo>
                    <a:pt x="140" y="33"/>
                  </a:lnTo>
                  <a:lnTo>
                    <a:pt x="130" y="21"/>
                  </a:lnTo>
                  <a:lnTo>
                    <a:pt x="115" y="26"/>
                  </a:lnTo>
                  <a:lnTo>
                    <a:pt x="108" y="33"/>
                  </a:lnTo>
                  <a:lnTo>
                    <a:pt x="94" y="24"/>
                  </a:lnTo>
                  <a:lnTo>
                    <a:pt x="94" y="14"/>
                  </a:lnTo>
                  <a:lnTo>
                    <a:pt x="91" y="1"/>
                  </a:lnTo>
                  <a:close/>
                  <a:moveTo>
                    <a:pt x="78" y="53"/>
                  </a:moveTo>
                  <a:lnTo>
                    <a:pt x="88" y="54"/>
                  </a:lnTo>
                  <a:lnTo>
                    <a:pt x="100" y="70"/>
                  </a:lnTo>
                  <a:lnTo>
                    <a:pt x="100" y="80"/>
                  </a:lnTo>
                  <a:lnTo>
                    <a:pt x="98" y="90"/>
                  </a:lnTo>
                  <a:lnTo>
                    <a:pt x="84" y="102"/>
                  </a:lnTo>
                  <a:lnTo>
                    <a:pt x="74" y="102"/>
                  </a:lnTo>
                  <a:lnTo>
                    <a:pt x="65" y="101"/>
                  </a:lnTo>
                  <a:lnTo>
                    <a:pt x="52" y="86"/>
                  </a:lnTo>
                  <a:lnTo>
                    <a:pt x="52" y="76"/>
                  </a:lnTo>
                  <a:lnTo>
                    <a:pt x="53" y="66"/>
                  </a:lnTo>
                  <a:lnTo>
                    <a:pt x="68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7" name="Freeform 470"/>
            <p:cNvSpPr>
              <a:spLocks noEditPoints="1"/>
            </p:cNvSpPr>
            <p:nvPr/>
          </p:nvSpPr>
          <p:spPr bwMode="auto">
            <a:xfrm>
              <a:off x="4684713" y="1641476"/>
              <a:ext cx="71438" cy="69850"/>
            </a:xfrm>
            <a:custGeom>
              <a:avLst/>
              <a:gdLst>
                <a:gd name="T0" fmla="*/ 93 w 135"/>
                <a:gd name="T1" fmla="*/ 4 h 132"/>
                <a:gd name="T2" fmla="*/ 79 w 135"/>
                <a:gd name="T3" fmla="*/ 0 h 132"/>
                <a:gd name="T4" fmla="*/ 72 w 135"/>
                <a:gd name="T5" fmla="*/ 8 h 132"/>
                <a:gd name="T6" fmla="*/ 69 w 135"/>
                <a:gd name="T7" fmla="*/ 18 h 132"/>
                <a:gd name="T8" fmla="*/ 54 w 135"/>
                <a:gd name="T9" fmla="*/ 20 h 132"/>
                <a:gd name="T10" fmla="*/ 50 w 135"/>
                <a:gd name="T11" fmla="*/ 11 h 132"/>
                <a:gd name="T12" fmla="*/ 40 w 135"/>
                <a:gd name="T13" fmla="*/ 4 h 132"/>
                <a:gd name="T14" fmla="*/ 27 w 135"/>
                <a:gd name="T15" fmla="*/ 10 h 132"/>
                <a:gd name="T16" fmla="*/ 28 w 135"/>
                <a:gd name="T17" fmla="*/ 23 h 132"/>
                <a:gd name="T18" fmla="*/ 34 w 135"/>
                <a:gd name="T19" fmla="*/ 30 h 132"/>
                <a:gd name="T20" fmla="*/ 24 w 135"/>
                <a:gd name="T21" fmla="*/ 41 h 132"/>
                <a:gd name="T22" fmla="*/ 15 w 135"/>
                <a:gd name="T23" fmla="*/ 40 h 132"/>
                <a:gd name="T24" fmla="*/ 4 w 135"/>
                <a:gd name="T25" fmla="*/ 41 h 132"/>
                <a:gd name="T26" fmla="*/ 0 w 135"/>
                <a:gd name="T27" fmla="*/ 54 h 132"/>
                <a:gd name="T28" fmla="*/ 8 w 135"/>
                <a:gd name="T29" fmla="*/ 62 h 132"/>
                <a:gd name="T30" fmla="*/ 18 w 135"/>
                <a:gd name="T31" fmla="*/ 65 h 132"/>
                <a:gd name="T32" fmla="*/ 20 w 135"/>
                <a:gd name="T33" fmla="*/ 79 h 132"/>
                <a:gd name="T34" fmla="*/ 11 w 135"/>
                <a:gd name="T35" fmla="*/ 83 h 132"/>
                <a:gd name="T36" fmla="*/ 2 w 135"/>
                <a:gd name="T37" fmla="*/ 93 h 132"/>
                <a:gd name="T38" fmla="*/ 10 w 135"/>
                <a:gd name="T39" fmla="*/ 105 h 132"/>
                <a:gd name="T40" fmla="*/ 23 w 135"/>
                <a:gd name="T41" fmla="*/ 103 h 132"/>
                <a:gd name="T42" fmla="*/ 31 w 135"/>
                <a:gd name="T43" fmla="*/ 99 h 132"/>
                <a:gd name="T44" fmla="*/ 43 w 135"/>
                <a:gd name="T45" fmla="*/ 108 h 132"/>
                <a:gd name="T46" fmla="*/ 40 w 135"/>
                <a:gd name="T47" fmla="*/ 118 h 132"/>
                <a:gd name="T48" fmla="*/ 41 w 135"/>
                <a:gd name="T49" fmla="*/ 128 h 132"/>
                <a:gd name="T50" fmla="*/ 54 w 135"/>
                <a:gd name="T51" fmla="*/ 132 h 132"/>
                <a:gd name="T52" fmla="*/ 62 w 135"/>
                <a:gd name="T53" fmla="*/ 124 h 132"/>
                <a:gd name="T54" fmla="*/ 66 w 135"/>
                <a:gd name="T55" fmla="*/ 115 h 132"/>
                <a:gd name="T56" fmla="*/ 80 w 135"/>
                <a:gd name="T57" fmla="*/ 113 h 132"/>
                <a:gd name="T58" fmla="*/ 85 w 135"/>
                <a:gd name="T59" fmla="*/ 122 h 132"/>
                <a:gd name="T60" fmla="*/ 95 w 135"/>
                <a:gd name="T61" fmla="*/ 129 h 132"/>
                <a:gd name="T62" fmla="*/ 106 w 135"/>
                <a:gd name="T63" fmla="*/ 122 h 132"/>
                <a:gd name="T64" fmla="*/ 106 w 135"/>
                <a:gd name="T65" fmla="*/ 111 h 132"/>
                <a:gd name="T66" fmla="*/ 100 w 135"/>
                <a:gd name="T67" fmla="*/ 102 h 132"/>
                <a:gd name="T68" fmla="*/ 109 w 135"/>
                <a:gd name="T69" fmla="*/ 90 h 132"/>
                <a:gd name="T70" fmla="*/ 119 w 135"/>
                <a:gd name="T71" fmla="*/ 93 h 132"/>
                <a:gd name="T72" fmla="*/ 131 w 135"/>
                <a:gd name="T73" fmla="*/ 92 h 132"/>
                <a:gd name="T74" fmla="*/ 135 w 135"/>
                <a:gd name="T75" fmla="*/ 79 h 132"/>
                <a:gd name="T76" fmla="*/ 126 w 135"/>
                <a:gd name="T77" fmla="*/ 72 h 132"/>
                <a:gd name="T78" fmla="*/ 116 w 135"/>
                <a:gd name="T79" fmla="*/ 67 h 132"/>
                <a:gd name="T80" fmla="*/ 115 w 135"/>
                <a:gd name="T81" fmla="*/ 53 h 132"/>
                <a:gd name="T82" fmla="*/ 124 w 135"/>
                <a:gd name="T83" fmla="*/ 50 h 132"/>
                <a:gd name="T84" fmla="*/ 132 w 135"/>
                <a:gd name="T85" fmla="*/ 40 h 132"/>
                <a:gd name="T86" fmla="*/ 125 w 135"/>
                <a:gd name="T87" fmla="*/ 27 h 132"/>
                <a:gd name="T88" fmla="*/ 112 w 135"/>
                <a:gd name="T89" fmla="*/ 29 h 132"/>
                <a:gd name="T90" fmla="*/ 103 w 135"/>
                <a:gd name="T91" fmla="*/ 34 h 132"/>
                <a:gd name="T92" fmla="*/ 92 w 135"/>
                <a:gd name="T93" fmla="*/ 24 h 132"/>
                <a:gd name="T94" fmla="*/ 95 w 135"/>
                <a:gd name="T95" fmla="*/ 16 h 132"/>
                <a:gd name="T96" fmla="*/ 93 w 135"/>
                <a:gd name="T97" fmla="*/ 4 h 132"/>
                <a:gd name="T98" fmla="*/ 73 w 135"/>
                <a:gd name="T99" fmla="*/ 46 h 132"/>
                <a:gd name="T100" fmla="*/ 82 w 135"/>
                <a:gd name="T101" fmla="*/ 49 h 132"/>
                <a:gd name="T102" fmla="*/ 89 w 135"/>
                <a:gd name="T103" fmla="*/ 63 h 132"/>
                <a:gd name="T104" fmla="*/ 89 w 135"/>
                <a:gd name="T105" fmla="*/ 72 h 132"/>
                <a:gd name="T106" fmla="*/ 85 w 135"/>
                <a:gd name="T107" fmla="*/ 80 h 132"/>
                <a:gd name="T108" fmla="*/ 70 w 135"/>
                <a:gd name="T109" fmla="*/ 88 h 132"/>
                <a:gd name="T110" fmla="*/ 62 w 135"/>
                <a:gd name="T111" fmla="*/ 88 h 132"/>
                <a:gd name="T112" fmla="*/ 53 w 135"/>
                <a:gd name="T113" fmla="*/ 83 h 132"/>
                <a:gd name="T114" fmla="*/ 44 w 135"/>
                <a:gd name="T115" fmla="*/ 69 h 132"/>
                <a:gd name="T116" fmla="*/ 46 w 135"/>
                <a:gd name="T117" fmla="*/ 60 h 132"/>
                <a:gd name="T118" fmla="*/ 50 w 135"/>
                <a:gd name="T119" fmla="*/ 53 h 132"/>
                <a:gd name="T120" fmla="*/ 64 w 135"/>
                <a:gd name="T121" fmla="*/ 44 h 132"/>
                <a:gd name="T122" fmla="*/ 73 w 135"/>
                <a:gd name="T123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" h="132" extrusionOk="0">
                  <a:moveTo>
                    <a:pt x="93" y="4"/>
                  </a:moveTo>
                  <a:lnTo>
                    <a:pt x="79" y="0"/>
                  </a:lnTo>
                  <a:lnTo>
                    <a:pt x="72" y="8"/>
                  </a:lnTo>
                  <a:lnTo>
                    <a:pt x="69" y="18"/>
                  </a:lnTo>
                  <a:lnTo>
                    <a:pt x="54" y="20"/>
                  </a:lnTo>
                  <a:lnTo>
                    <a:pt x="50" y="11"/>
                  </a:lnTo>
                  <a:lnTo>
                    <a:pt x="40" y="4"/>
                  </a:lnTo>
                  <a:lnTo>
                    <a:pt x="27" y="10"/>
                  </a:lnTo>
                  <a:lnTo>
                    <a:pt x="28" y="23"/>
                  </a:lnTo>
                  <a:lnTo>
                    <a:pt x="34" y="30"/>
                  </a:lnTo>
                  <a:lnTo>
                    <a:pt x="24" y="41"/>
                  </a:lnTo>
                  <a:lnTo>
                    <a:pt x="15" y="40"/>
                  </a:lnTo>
                  <a:lnTo>
                    <a:pt x="4" y="41"/>
                  </a:lnTo>
                  <a:lnTo>
                    <a:pt x="0" y="54"/>
                  </a:lnTo>
                  <a:lnTo>
                    <a:pt x="8" y="62"/>
                  </a:lnTo>
                  <a:lnTo>
                    <a:pt x="18" y="65"/>
                  </a:lnTo>
                  <a:lnTo>
                    <a:pt x="20" y="79"/>
                  </a:lnTo>
                  <a:lnTo>
                    <a:pt x="11" y="83"/>
                  </a:lnTo>
                  <a:lnTo>
                    <a:pt x="2" y="93"/>
                  </a:lnTo>
                  <a:lnTo>
                    <a:pt x="10" y="105"/>
                  </a:lnTo>
                  <a:lnTo>
                    <a:pt x="23" y="103"/>
                  </a:lnTo>
                  <a:lnTo>
                    <a:pt x="31" y="99"/>
                  </a:lnTo>
                  <a:lnTo>
                    <a:pt x="43" y="108"/>
                  </a:lnTo>
                  <a:lnTo>
                    <a:pt x="40" y="118"/>
                  </a:lnTo>
                  <a:lnTo>
                    <a:pt x="41" y="128"/>
                  </a:lnTo>
                  <a:lnTo>
                    <a:pt x="54" y="132"/>
                  </a:lnTo>
                  <a:lnTo>
                    <a:pt x="62" y="124"/>
                  </a:lnTo>
                  <a:lnTo>
                    <a:pt x="66" y="115"/>
                  </a:lnTo>
                  <a:lnTo>
                    <a:pt x="80" y="113"/>
                  </a:lnTo>
                  <a:lnTo>
                    <a:pt x="85" y="122"/>
                  </a:lnTo>
                  <a:lnTo>
                    <a:pt x="95" y="129"/>
                  </a:lnTo>
                  <a:lnTo>
                    <a:pt x="106" y="122"/>
                  </a:lnTo>
                  <a:lnTo>
                    <a:pt x="106" y="111"/>
                  </a:lnTo>
                  <a:lnTo>
                    <a:pt x="100" y="102"/>
                  </a:lnTo>
                  <a:lnTo>
                    <a:pt x="109" y="90"/>
                  </a:lnTo>
                  <a:lnTo>
                    <a:pt x="119" y="93"/>
                  </a:lnTo>
                  <a:lnTo>
                    <a:pt x="131" y="92"/>
                  </a:lnTo>
                  <a:lnTo>
                    <a:pt x="135" y="79"/>
                  </a:lnTo>
                  <a:lnTo>
                    <a:pt x="126" y="72"/>
                  </a:lnTo>
                  <a:lnTo>
                    <a:pt x="116" y="67"/>
                  </a:lnTo>
                  <a:lnTo>
                    <a:pt x="115" y="53"/>
                  </a:lnTo>
                  <a:lnTo>
                    <a:pt x="124" y="50"/>
                  </a:lnTo>
                  <a:lnTo>
                    <a:pt x="132" y="40"/>
                  </a:lnTo>
                  <a:lnTo>
                    <a:pt x="125" y="27"/>
                  </a:lnTo>
                  <a:lnTo>
                    <a:pt x="112" y="29"/>
                  </a:lnTo>
                  <a:lnTo>
                    <a:pt x="103" y="34"/>
                  </a:lnTo>
                  <a:lnTo>
                    <a:pt x="92" y="24"/>
                  </a:lnTo>
                  <a:lnTo>
                    <a:pt x="95" y="16"/>
                  </a:lnTo>
                  <a:lnTo>
                    <a:pt x="93" y="4"/>
                  </a:lnTo>
                  <a:close/>
                  <a:moveTo>
                    <a:pt x="73" y="46"/>
                  </a:moveTo>
                  <a:lnTo>
                    <a:pt x="82" y="49"/>
                  </a:lnTo>
                  <a:lnTo>
                    <a:pt x="89" y="63"/>
                  </a:lnTo>
                  <a:lnTo>
                    <a:pt x="89" y="72"/>
                  </a:lnTo>
                  <a:lnTo>
                    <a:pt x="85" y="80"/>
                  </a:lnTo>
                  <a:lnTo>
                    <a:pt x="70" y="88"/>
                  </a:lnTo>
                  <a:lnTo>
                    <a:pt x="62" y="88"/>
                  </a:lnTo>
                  <a:lnTo>
                    <a:pt x="53" y="83"/>
                  </a:lnTo>
                  <a:lnTo>
                    <a:pt x="44" y="69"/>
                  </a:lnTo>
                  <a:lnTo>
                    <a:pt x="46" y="60"/>
                  </a:lnTo>
                  <a:lnTo>
                    <a:pt x="50" y="53"/>
                  </a:lnTo>
                  <a:lnTo>
                    <a:pt x="64" y="44"/>
                  </a:lnTo>
                  <a:lnTo>
                    <a:pt x="73" y="46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8" name="Freeform 471"/>
            <p:cNvSpPr>
              <a:spLocks noEditPoints="1"/>
            </p:cNvSpPr>
            <p:nvPr/>
          </p:nvSpPr>
          <p:spPr bwMode="auto">
            <a:xfrm>
              <a:off x="4737101" y="1673226"/>
              <a:ext cx="76200" cy="76200"/>
            </a:xfrm>
            <a:custGeom>
              <a:avLst/>
              <a:gdLst>
                <a:gd name="T0" fmla="*/ 111 w 144"/>
                <a:gd name="T1" fmla="*/ 11 h 144"/>
                <a:gd name="T2" fmla="*/ 98 w 144"/>
                <a:gd name="T3" fmla="*/ 5 h 144"/>
                <a:gd name="T4" fmla="*/ 89 w 144"/>
                <a:gd name="T5" fmla="*/ 13 h 144"/>
                <a:gd name="T6" fmla="*/ 84 w 144"/>
                <a:gd name="T7" fmla="*/ 21 h 144"/>
                <a:gd name="T8" fmla="*/ 68 w 144"/>
                <a:gd name="T9" fmla="*/ 20 h 144"/>
                <a:gd name="T10" fmla="*/ 66 w 144"/>
                <a:gd name="T11" fmla="*/ 10 h 144"/>
                <a:gd name="T12" fmla="*/ 58 w 144"/>
                <a:gd name="T13" fmla="*/ 0 h 144"/>
                <a:gd name="T14" fmla="*/ 43 w 144"/>
                <a:gd name="T15" fmla="*/ 4 h 144"/>
                <a:gd name="T16" fmla="*/ 42 w 144"/>
                <a:gd name="T17" fmla="*/ 18 h 144"/>
                <a:gd name="T18" fmla="*/ 45 w 144"/>
                <a:gd name="T19" fmla="*/ 27 h 144"/>
                <a:gd name="T20" fmla="*/ 33 w 144"/>
                <a:gd name="T21" fmla="*/ 37 h 144"/>
                <a:gd name="T22" fmla="*/ 25 w 144"/>
                <a:gd name="T23" fmla="*/ 33 h 144"/>
                <a:gd name="T24" fmla="*/ 12 w 144"/>
                <a:gd name="T25" fmla="*/ 31 h 144"/>
                <a:gd name="T26" fmla="*/ 4 w 144"/>
                <a:gd name="T27" fmla="*/ 46 h 144"/>
                <a:gd name="T28" fmla="*/ 13 w 144"/>
                <a:gd name="T29" fmla="*/ 54 h 144"/>
                <a:gd name="T30" fmla="*/ 22 w 144"/>
                <a:gd name="T31" fmla="*/ 60 h 144"/>
                <a:gd name="T32" fmla="*/ 20 w 144"/>
                <a:gd name="T33" fmla="*/ 75 h 144"/>
                <a:gd name="T34" fmla="*/ 10 w 144"/>
                <a:gd name="T35" fmla="*/ 77 h 144"/>
                <a:gd name="T36" fmla="*/ 0 w 144"/>
                <a:gd name="T37" fmla="*/ 86 h 144"/>
                <a:gd name="T38" fmla="*/ 4 w 144"/>
                <a:gd name="T39" fmla="*/ 100 h 144"/>
                <a:gd name="T40" fmla="*/ 19 w 144"/>
                <a:gd name="T41" fmla="*/ 102 h 144"/>
                <a:gd name="T42" fmla="*/ 27 w 144"/>
                <a:gd name="T43" fmla="*/ 99 h 144"/>
                <a:gd name="T44" fmla="*/ 38 w 144"/>
                <a:gd name="T45" fmla="*/ 111 h 144"/>
                <a:gd name="T46" fmla="*/ 33 w 144"/>
                <a:gd name="T47" fmla="*/ 119 h 144"/>
                <a:gd name="T48" fmla="*/ 32 w 144"/>
                <a:gd name="T49" fmla="*/ 132 h 144"/>
                <a:gd name="T50" fmla="*/ 46 w 144"/>
                <a:gd name="T51" fmla="*/ 138 h 144"/>
                <a:gd name="T52" fmla="*/ 55 w 144"/>
                <a:gd name="T53" fmla="*/ 131 h 144"/>
                <a:gd name="T54" fmla="*/ 61 w 144"/>
                <a:gd name="T55" fmla="*/ 122 h 144"/>
                <a:gd name="T56" fmla="*/ 75 w 144"/>
                <a:gd name="T57" fmla="*/ 123 h 144"/>
                <a:gd name="T58" fmla="*/ 78 w 144"/>
                <a:gd name="T59" fmla="*/ 134 h 144"/>
                <a:gd name="T60" fmla="*/ 87 w 144"/>
                <a:gd name="T61" fmla="*/ 144 h 144"/>
                <a:gd name="T62" fmla="*/ 101 w 144"/>
                <a:gd name="T63" fmla="*/ 139 h 144"/>
                <a:gd name="T64" fmla="*/ 102 w 144"/>
                <a:gd name="T65" fmla="*/ 125 h 144"/>
                <a:gd name="T66" fmla="*/ 99 w 144"/>
                <a:gd name="T67" fmla="*/ 116 h 144"/>
                <a:gd name="T68" fmla="*/ 111 w 144"/>
                <a:gd name="T69" fmla="*/ 106 h 144"/>
                <a:gd name="T70" fmla="*/ 120 w 144"/>
                <a:gd name="T71" fmla="*/ 111 h 144"/>
                <a:gd name="T72" fmla="*/ 133 w 144"/>
                <a:gd name="T73" fmla="*/ 112 h 144"/>
                <a:gd name="T74" fmla="*/ 138 w 144"/>
                <a:gd name="T75" fmla="*/ 98 h 144"/>
                <a:gd name="T76" fmla="*/ 131 w 144"/>
                <a:gd name="T77" fmla="*/ 89 h 144"/>
                <a:gd name="T78" fmla="*/ 123 w 144"/>
                <a:gd name="T79" fmla="*/ 83 h 144"/>
                <a:gd name="T80" fmla="*/ 124 w 144"/>
                <a:gd name="T81" fmla="*/ 69 h 144"/>
                <a:gd name="T82" fmla="*/ 134 w 144"/>
                <a:gd name="T83" fmla="*/ 66 h 144"/>
                <a:gd name="T84" fmla="*/ 144 w 144"/>
                <a:gd name="T85" fmla="*/ 57 h 144"/>
                <a:gd name="T86" fmla="*/ 140 w 144"/>
                <a:gd name="T87" fmla="*/ 43 h 144"/>
                <a:gd name="T88" fmla="*/ 125 w 144"/>
                <a:gd name="T89" fmla="*/ 41 h 144"/>
                <a:gd name="T90" fmla="*/ 117 w 144"/>
                <a:gd name="T91" fmla="*/ 44 h 144"/>
                <a:gd name="T92" fmla="*/ 107 w 144"/>
                <a:gd name="T93" fmla="*/ 33 h 144"/>
                <a:gd name="T94" fmla="*/ 111 w 144"/>
                <a:gd name="T95" fmla="*/ 24 h 144"/>
                <a:gd name="T96" fmla="*/ 111 w 144"/>
                <a:gd name="T97" fmla="*/ 11 h 144"/>
                <a:gd name="T98" fmla="*/ 82 w 144"/>
                <a:gd name="T99" fmla="*/ 51 h 144"/>
                <a:gd name="T100" fmla="*/ 91 w 144"/>
                <a:gd name="T101" fmla="*/ 57 h 144"/>
                <a:gd name="T102" fmla="*/ 95 w 144"/>
                <a:gd name="T103" fmla="*/ 73 h 144"/>
                <a:gd name="T104" fmla="*/ 92 w 144"/>
                <a:gd name="T105" fmla="*/ 82 h 144"/>
                <a:gd name="T106" fmla="*/ 87 w 144"/>
                <a:gd name="T107" fmla="*/ 90 h 144"/>
                <a:gd name="T108" fmla="*/ 71 w 144"/>
                <a:gd name="T109" fmla="*/ 95 h 144"/>
                <a:gd name="T110" fmla="*/ 62 w 144"/>
                <a:gd name="T111" fmla="*/ 92 h 144"/>
                <a:gd name="T112" fmla="*/ 53 w 144"/>
                <a:gd name="T113" fmla="*/ 86 h 144"/>
                <a:gd name="T114" fmla="*/ 49 w 144"/>
                <a:gd name="T115" fmla="*/ 70 h 144"/>
                <a:gd name="T116" fmla="*/ 52 w 144"/>
                <a:gd name="T117" fmla="*/ 62 h 144"/>
                <a:gd name="T118" fmla="*/ 56 w 144"/>
                <a:gd name="T119" fmla="*/ 53 h 144"/>
                <a:gd name="T120" fmla="*/ 74 w 144"/>
                <a:gd name="T121" fmla="*/ 49 h 144"/>
                <a:gd name="T122" fmla="*/ 82 w 144"/>
                <a:gd name="T123" fmla="*/ 5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144" extrusionOk="0">
                  <a:moveTo>
                    <a:pt x="111" y="11"/>
                  </a:moveTo>
                  <a:lnTo>
                    <a:pt x="98" y="5"/>
                  </a:lnTo>
                  <a:lnTo>
                    <a:pt x="89" y="13"/>
                  </a:lnTo>
                  <a:lnTo>
                    <a:pt x="84" y="21"/>
                  </a:lnTo>
                  <a:lnTo>
                    <a:pt x="68" y="20"/>
                  </a:lnTo>
                  <a:lnTo>
                    <a:pt x="66" y="10"/>
                  </a:lnTo>
                  <a:lnTo>
                    <a:pt x="58" y="0"/>
                  </a:lnTo>
                  <a:lnTo>
                    <a:pt x="43" y="4"/>
                  </a:lnTo>
                  <a:lnTo>
                    <a:pt x="42" y="18"/>
                  </a:lnTo>
                  <a:lnTo>
                    <a:pt x="45" y="27"/>
                  </a:lnTo>
                  <a:lnTo>
                    <a:pt x="33" y="37"/>
                  </a:lnTo>
                  <a:lnTo>
                    <a:pt x="25" y="33"/>
                  </a:lnTo>
                  <a:lnTo>
                    <a:pt x="12" y="31"/>
                  </a:lnTo>
                  <a:lnTo>
                    <a:pt x="4" y="46"/>
                  </a:lnTo>
                  <a:lnTo>
                    <a:pt x="13" y="54"/>
                  </a:lnTo>
                  <a:lnTo>
                    <a:pt x="22" y="60"/>
                  </a:lnTo>
                  <a:lnTo>
                    <a:pt x="20" y="75"/>
                  </a:lnTo>
                  <a:lnTo>
                    <a:pt x="10" y="77"/>
                  </a:lnTo>
                  <a:lnTo>
                    <a:pt x="0" y="86"/>
                  </a:lnTo>
                  <a:lnTo>
                    <a:pt x="4" y="100"/>
                  </a:lnTo>
                  <a:lnTo>
                    <a:pt x="19" y="102"/>
                  </a:lnTo>
                  <a:lnTo>
                    <a:pt x="27" y="99"/>
                  </a:lnTo>
                  <a:lnTo>
                    <a:pt x="38" y="111"/>
                  </a:lnTo>
                  <a:lnTo>
                    <a:pt x="33" y="119"/>
                  </a:lnTo>
                  <a:lnTo>
                    <a:pt x="32" y="132"/>
                  </a:lnTo>
                  <a:lnTo>
                    <a:pt x="46" y="138"/>
                  </a:lnTo>
                  <a:lnTo>
                    <a:pt x="55" y="131"/>
                  </a:lnTo>
                  <a:lnTo>
                    <a:pt x="61" y="122"/>
                  </a:lnTo>
                  <a:lnTo>
                    <a:pt x="75" y="123"/>
                  </a:lnTo>
                  <a:lnTo>
                    <a:pt x="78" y="134"/>
                  </a:lnTo>
                  <a:lnTo>
                    <a:pt x="87" y="144"/>
                  </a:lnTo>
                  <a:lnTo>
                    <a:pt x="101" y="139"/>
                  </a:lnTo>
                  <a:lnTo>
                    <a:pt x="102" y="125"/>
                  </a:lnTo>
                  <a:lnTo>
                    <a:pt x="99" y="116"/>
                  </a:lnTo>
                  <a:lnTo>
                    <a:pt x="111" y="106"/>
                  </a:lnTo>
                  <a:lnTo>
                    <a:pt x="120" y="111"/>
                  </a:lnTo>
                  <a:lnTo>
                    <a:pt x="133" y="112"/>
                  </a:lnTo>
                  <a:lnTo>
                    <a:pt x="138" y="98"/>
                  </a:lnTo>
                  <a:lnTo>
                    <a:pt x="131" y="89"/>
                  </a:lnTo>
                  <a:lnTo>
                    <a:pt x="123" y="83"/>
                  </a:lnTo>
                  <a:lnTo>
                    <a:pt x="124" y="69"/>
                  </a:lnTo>
                  <a:lnTo>
                    <a:pt x="134" y="66"/>
                  </a:lnTo>
                  <a:lnTo>
                    <a:pt x="144" y="57"/>
                  </a:lnTo>
                  <a:lnTo>
                    <a:pt x="140" y="43"/>
                  </a:lnTo>
                  <a:lnTo>
                    <a:pt x="125" y="41"/>
                  </a:lnTo>
                  <a:lnTo>
                    <a:pt x="117" y="44"/>
                  </a:lnTo>
                  <a:lnTo>
                    <a:pt x="107" y="33"/>
                  </a:lnTo>
                  <a:lnTo>
                    <a:pt x="111" y="24"/>
                  </a:lnTo>
                  <a:lnTo>
                    <a:pt x="111" y="11"/>
                  </a:lnTo>
                  <a:close/>
                  <a:moveTo>
                    <a:pt x="82" y="51"/>
                  </a:moveTo>
                  <a:lnTo>
                    <a:pt x="91" y="57"/>
                  </a:lnTo>
                  <a:lnTo>
                    <a:pt x="95" y="73"/>
                  </a:lnTo>
                  <a:lnTo>
                    <a:pt x="92" y="82"/>
                  </a:lnTo>
                  <a:lnTo>
                    <a:pt x="87" y="90"/>
                  </a:lnTo>
                  <a:lnTo>
                    <a:pt x="71" y="95"/>
                  </a:lnTo>
                  <a:lnTo>
                    <a:pt x="62" y="92"/>
                  </a:lnTo>
                  <a:lnTo>
                    <a:pt x="53" y="86"/>
                  </a:lnTo>
                  <a:lnTo>
                    <a:pt x="49" y="70"/>
                  </a:lnTo>
                  <a:lnTo>
                    <a:pt x="52" y="62"/>
                  </a:lnTo>
                  <a:lnTo>
                    <a:pt x="56" y="53"/>
                  </a:lnTo>
                  <a:lnTo>
                    <a:pt x="74" y="49"/>
                  </a:lnTo>
                  <a:lnTo>
                    <a:pt x="82" y="51"/>
                  </a:lnTo>
                  <a:close/>
                </a:path>
              </a:pathLst>
            </a:custGeom>
            <a:solidFill>
              <a:srgbClr val="7777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9" name="Freeform 472"/>
            <p:cNvSpPr>
              <a:spLocks noEditPoints="1"/>
            </p:cNvSpPr>
            <p:nvPr/>
          </p:nvSpPr>
          <p:spPr bwMode="auto">
            <a:xfrm>
              <a:off x="4683126" y="1716088"/>
              <a:ext cx="79375" cy="80963"/>
            </a:xfrm>
            <a:custGeom>
              <a:avLst/>
              <a:gdLst>
                <a:gd name="T0" fmla="*/ 89 w 151"/>
                <a:gd name="T1" fmla="*/ 1 h 155"/>
                <a:gd name="T2" fmla="*/ 75 w 151"/>
                <a:gd name="T3" fmla="*/ 0 h 155"/>
                <a:gd name="T4" fmla="*/ 67 w 151"/>
                <a:gd name="T5" fmla="*/ 11 h 155"/>
                <a:gd name="T6" fmla="*/ 66 w 151"/>
                <a:gd name="T7" fmla="*/ 21 h 155"/>
                <a:gd name="T8" fmla="*/ 52 w 151"/>
                <a:gd name="T9" fmla="*/ 27 h 155"/>
                <a:gd name="T10" fmla="*/ 44 w 151"/>
                <a:gd name="T11" fmla="*/ 19 h 155"/>
                <a:gd name="T12" fmla="*/ 33 w 151"/>
                <a:gd name="T13" fmla="*/ 11 h 155"/>
                <a:gd name="T14" fmla="*/ 20 w 151"/>
                <a:gd name="T15" fmla="*/ 21 h 155"/>
                <a:gd name="T16" fmla="*/ 24 w 151"/>
                <a:gd name="T17" fmla="*/ 36 h 155"/>
                <a:gd name="T18" fmla="*/ 31 w 151"/>
                <a:gd name="T19" fmla="*/ 44 h 155"/>
                <a:gd name="T20" fmla="*/ 24 w 151"/>
                <a:gd name="T21" fmla="*/ 59 h 155"/>
                <a:gd name="T22" fmla="*/ 13 w 151"/>
                <a:gd name="T23" fmla="*/ 59 h 155"/>
                <a:gd name="T24" fmla="*/ 1 w 151"/>
                <a:gd name="T25" fmla="*/ 62 h 155"/>
                <a:gd name="T26" fmla="*/ 0 w 151"/>
                <a:gd name="T27" fmla="*/ 79 h 155"/>
                <a:gd name="T28" fmla="*/ 11 w 151"/>
                <a:gd name="T29" fmla="*/ 85 h 155"/>
                <a:gd name="T30" fmla="*/ 21 w 151"/>
                <a:gd name="T31" fmla="*/ 86 h 155"/>
                <a:gd name="T32" fmla="*/ 27 w 151"/>
                <a:gd name="T33" fmla="*/ 102 h 155"/>
                <a:gd name="T34" fmla="*/ 18 w 151"/>
                <a:gd name="T35" fmla="*/ 109 h 155"/>
                <a:gd name="T36" fmla="*/ 11 w 151"/>
                <a:gd name="T37" fmla="*/ 122 h 155"/>
                <a:gd name="T38" fmla="*/ 21 w 151"/>
                <a:gd name="T39" fmla="*/ 134 h 155"/>
                <a:gd name="T40" fmla="*/ 36 w 151"/>
                <a:gd name="T41" fmla="*/ 129 h 155"/>
                <a:gd name="T42" fmla="*/ 43 w 151"/>
                <a:gd name="T43" fmla="*/ 122 h 155"/>
                <a:gd name="T44" fmla="*/ 57 w 151"/>
                <a:gd name="T45" fmla="*/ 131 h 155"/>
                <a:gd name="T46" fmla="*/ 57 w 151"/>
                <a:gd name="T47" fmla="*/ 141 h 155"/>
                <a:gd name="T48" fmla="*/ 60 w 151"/>
                <a:gd name="T49" fmla="*/ 154 h 155"/>
                <a:gd name="T50" fmla="*/ 76 w 151"/>
                <a:gd name="T51" fmla="*/ 155 h 155"/>
                <a:gd name="T52" fmla="*/ 82 w 151"/>
                <a:gd name="T53" fmla="*/ 144 h 155"/>
                <a:gd name="T54" fmla="*/ 83 w 151"/>
                <a:gd name="T55" fmla="*/ 132 h 155"/>
                <a:gd name="T56" fmla="*/ 99 w 151"/>
                <a:gd name="T57" fmla="*/ 128 h 155"/>
                <a:gd name="T58" fmla="*/ 106 w 151"/>
                <a:gd name="T59" fmla="*/ 137 h 155"/>
                <a:gd name="T60" fmla="*/ 118 w 151"/>
                <a:gd name="T61" fmla="*/ 142 h 155"/>
                <a:gd name="T62" fmla="*/ 131 w 151"/>
                <a:gd name="T63" fmla="*/ 132 h 155"/>
                <a:gd name="T64" fmla="*/ 127 w 151"/>
                <a:gd name="T65" fmla="*/ 119 h 155"/>
                <a:gd name="T66" fmla="*/ 119 w 151"/>
                <a:gd name="T67" fmla="*/ 111 h 155"/>
                <a:gd name="T68" fmla="*/ 127 w 151"/>
                <a:gd name="T69" fmla="*/ 96 h 155"/>
                <a:gd name="T70" fmla="*/ 138 w 151"/>
                <a:gd name="T71" fmla="*/ 96 h 155"/>
                <a:gd name="T72" fmla="*/ 150 w 151"/>
                <a:gd name="T73" fmla="*/ 92 h 155"/>
                <a:gd name="T74" fmla="*/ 151 w 151"/>
                <a:gd name="T75" fmla="*/ 76 h 155"/>
                <a:gd name="T76" fmla="*/ 140 w 151"/>
                <a:gd name="T77" fmla="*/ 70 h 155"/>
                <a:gd name="T78" fmla="*/ 129 w 151"/>
                <a:gd name="T79" fmla="*/ 69 h 155"/>
                <a:gd name="T80" fmla="*/ 124 w 151"/>
                <a:gd name="T81" fmla="*/ 52 h 155"/>
                <a:gd name="T82" fmla="*/ 132 w 151"/>
                <a:gd name="T83" fmla="*/ 46 h 155"/>
                <a:gd name="T84" fmla="*/ 138 w 151"/>
                <a:gd name="T85" fmla="*/ 33 h 155"/>
                <a:gd name="T86" fmla="*/ 128 w 151"/>
                <a:gd name="T87" fmla="*/ 20 h 155"/>
                <a:gd name="T88" fmla="*/ 115 w 151"/>
                <a:gd name="T89" fmla="*/ 24 h 155"/>
                <a:gd name="T90" fmla="*/ 108 w 151"/>
                <a:gd name="T91" fmla="*/ 32 h 155"/>
                <a:gd name="T92" fmla="*/ 93 w 151"/>
                <a:gd name="T93" fmla="*/ 24 h 155"/>
                <a:gd name="T94" fmla="*/ 93 w 151"/>
                <a:gd name="T95" fmla="*/ 13 h 155"/>
                <a:gd name="T96" fmla="*/ 89 w 151"/>
                <a:gd name="T97" fmla="*/ 1 h 155"/>
                <a:gd name="T98" fmla="*/ 78 w 151"/>
                <a:gd name="T99" fmla="*/ 53 h 155"/>
                <a:gd name="T100" fmla="*/ 86 w 151"/>
                <a:gd name="T101" fmla="*/ 55 h 155"/>
                <a:gd name="T102" fmla="*/ 99 w 151"/>
                <a:gd name="T103" fmla="*/ 69 h 155"/>
                <a:gd name="T104" fmla="*/ 99 w 151"/>
                <a:gd name="T105" fmla="*/ 79 h 155"/>
                <a:gd name="T106" fmla="*/ 98 w 151"/>
                <a:gd name="T107" fmla="*/ 89 h 155"/>
                <a:gd name="T108" fmla="*/ 83 w 151"/>
                <a:gd name="T109" fmla="*/ 102 h 155"/>
                <a:gd name="T110" fmla="*/ 73 w 151"/>
                <a:gd name="T111" fmla="*/ 102 h 155"/>
                <a:gd name="T112" fmla="*/ 63 w 151"/>
                <a:gd name="T113" fmla="*/ 101 h 155"/>
                <a:gd name="T114" fmla="*/ 52 w 151"/>
                <a:gd name="T115" fmla="*/ 85 h 155"/>
                <a:gd name="T116" fmla="*/ 52 w 151"/>
                <a:gd name="T117" fmla="*/ 75 h 155"/>
                <a:gd name="T118" fmla="*/ 53 w 151"/>
                <a:gd name="T119" fmla="*/ 65 h 155"/>
                <a:gd name="T120" fmla="*/ 67 w 151"/>
                <a:gd name="T121" fmla="*/ 53 h 155"/>
                <a:gd name="T122" fmla="*/ 78 w 151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55" extrusionOk="0">
                  <a:moveTo>
                    <a:pt x="89" y="1"/>
                  </a:moveTo>
                  <a:lnTo>
                    <a:pt x="75" y="0"/>
                  </a:lnTo>
                  <a:lnTo>
                    <a:pt x="67" y="11"/>
                  </a:lnTo>
                  <a:lnTo>
                    <a:pt x="66" y="21"/>
                  </a:lnTo>
                  <a:lnTo>
                    <a:pt x="52" y="27"/>
                  </a:lnTo>
                  <a:lnTo>
                    <a:pt x="44" y="19"/>
                  </a:lnTo>
                  <a:lnTo>
                    <a:pt x="33" y="11"/>
                  </a:lnTo>
                  <a:lnTo>
                    <a:pt x="20" y="21"/>
                  </a:lnTo>
                  <a:lnTo>
                    <a:pt x="24" y="36"/>
                  </a:lnTo>
                  <a:lnTo>
                    <a:pt x="31" y="44"/>
                  </a:lnTo>
                  <a:lnTo>
                    <a:pt x="24" y="59"/>
                  </a:lnTo>
                  <a:lnTo>
                    <a:pt x="13" y="59"/>
                  </a:lnTo>
                  <a:lnTo>
                    <a:pt x="1" y="62"/>
                  </a:lnTo>
                  <a:lnTo>
                    <a:pt x="0" y="79"/>
                  </a:lnTo>
                  <a:lnTo>
                    <a:pt x="11" y="85"/>
                  </a:lnTo>
                  <a:lnTo>
                    <a:pt x="21" y="86"/>
                  </a:lnTo>
                  <a:lnTo>
                    <a:pt x="27" y="102"/>
                  </a:lnTo>
                  <a:lnTo>
                    <a:pt x="18" y="109"/>
                  </a:lnTo>
                  <a:lnTo>
                    <a:pt x="11" y="122"/>
                  </a:lnTo>
                  <a:lnTo>
                    <a:pt x="21" y="134"/>
                  </a:lnTo>
                  <a:lnTo>
                    <a:pt x="36" y="129"/>
                  </a:lnTo>
                  <a:lnTo>
                    <a:pt x="43" y="122"/>
                  </a:lnTo>
                  <a:lnTo>
                    <a:pt x="57" y="131"/>
                  </a:lnTo>
                  <a:lnTo>
                    <a:pt x="57" y="141"/>
                  </a:lnTo>
                  <a:lnTo>
                    <a:pt x="60" y="154"/>
                  </a:lnTo>
                  <a:lnTo>
                    <a:pt x="76" y="155"/>
                  </a:lnTo>
                  <a:lnTo>
                    <a:pt x="82" y="144"/>
                  </a:lnTo>
                  <a:lnTo>
                    <a:pt x="83" y="132"/>
                  </a:lnTo>
                  <a:lnTo>
                    <a:pt x="99" y="128"/>
                  </a:lnTo>
                  <a:lnTo>
                    <a:pt x="106" y="137"/>
                  </a:lnTo>
                  <a:lnTo>
                    <a:pt x="118" y="142"/>
                  </a:lnTo>
                  <a:lnTo>
                    <a:pt x="131" y="132"/>
                  </a:lnTo>
                  <a:lnTo>
                    <a:pt x="127" y="119"/>
                  </a:lnTo>
                  <a:lnTo>
                    <a:pt x="119" y="111"/>
                  </a:lnTo>
                  <a:lnTo>
                    <a:pt x="127" y="96"/>
                  </a:lnTo>
                  <a:lnTo>
                    <a:pt x="138" y="96"/>
                  </a:lnTo>
                  <a:lnTo>
                    <a:pt x="150" y="92"/>
                  </a:lnTo>
                  <a:lnTo>
                    <a:pt x="151" y="76"/>
                  </a:lnTo>
                  <a:lnTo>
                    <a:pt x="140" y="70"/>
                  </a:lnTo>
                  <a:lnTo>
                    <a:pt x="129" y="69"/>
                  </a:lnTo>
                  <a:lnTo>
                    <a:pt x="124" y="52"/>
                  </a:lnTo>
                  <a:lnTo>
                    <a:pt x="132" y="46"/>
                  </a:lnTo>
                  <a:lnTo>
                    <a:pt x="138" y="33"/>
                  </a:lnTo>
                  <a:lnTo>
                    <a:pt x="128" y="20"/>
                  </a:lnTo>
                  <a:lnTo>
                    <a:pt x="115" y="24"/>
                  </a:lnTo>
                  <a:lnTo>
                    <a:pt x="108" y="32"/>
                  </a:lnTo>
                  <a:lnTo>
                    <a:pt x="93" y="24"/>
                  </a:lnTo>
                  <a:lnTo>
                    <a:pt x="93" y="13"/>
                  </a:lnTo>
                  <a:lnTo>
                    <a:pt x="89" y="1"/>
                  </a:lnTo>
                  <a:close/>
                  <a:moveTo>
                    <a:pt x="78" y="53"/>
                  </a:moveTo>
                  <a:lnTo>
                    <a:pt x="86" y="55"/>
                  </a:lnTo>
                  <a:lnTo>
                    <a:pt x="99" y="69"/>
                  </a:lnTo>
                  <a:lnTo>
                    <a:pt x="99" y="79"/>
                  </a:lnTo>
                  <a:lnTo>
                    <a:pt x="98" y="89"/>
                  </a:lnTo>
                  <a:lnTo>
                    <a:pt x="83" y="102"/>
                  </a:lnTo>
                  <a:lnTo>
                    <a:pt x="73" y="102"/>
                  </a:lnTo>
                  <a:lnTo>
                    <a:pt x="63" y="101"/>
                  </a:lnTo>
                  <a:lnTo>
                    <a:pt x="52" y="85"/>
                  </a:lnTo>
                  <a:lnTo>
                    <a:pt x="52" y="75"/>
                  </a:lnTo>
                  <a:lnTo>
                    <a:pt x="53" y="65"/>
                  </a:lnTo>
                  <a:lnTo>
                    <a:pt x="67" y="53"/>
                  </a:lnTo>
                  <a:lnTo>
                    <a:pt x="78" y="5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70" name="Freeform 473"/>
            <p:cNvSpPr>
              <a:spLocks noEditPoints="1"/>
            </p:cNvSpPr>
            <p:nvPr/>
          </p:nvSpPr>
          <p:spPr bwMode="auto">
            <a:xfrm>
              <a:off x="4683126" y="1638301"/>
              <a:ext cx="71438" cy="68263"/>
            </a:xfrm>
            <a:custGeom>
              <a:avLst/>
              <a:gdLst>
                <a:gd name="T0" fmla="*/ 92 w 134"/>
                <a:gd name="T1" fmla="*/ 3 h 131"/>
                <a:gd name="T2" fmla="*/ 79 w 134"/>
                <a:gd name="T3" fmla="*/ 0 h 131"/>
                <a:gd name="T4" fmla="*/ 72 w 134"/>
                <a:gd name="T5" fmla="*/ 9 h 131"/>
                <a:gd name="T6" fmla="*/ 69 w 134"/>
                <a:gd name="T7" fmla="*/ 17 h 131"/>
                <a:gd name="T8" fmla="*/ 53 w 134"/>
                <a:gd name="T9" fmla="*/ 19 h 131"/>
                <a:gd name="T10" fmla="*/ 51 w 134"/>
                <a:gd name="T11" fmla="*/ 10 h 131"/>
                <a:gd name="T12" fmla="*/ 41 w 134"/>
                <a:gd name="T13" fmla="*/ 3 h 131"/>
                <a:gd name="T14" fmla="*/ 28 w 134"/>
                <a:gd name="T15" fmla="*/ 9 h 131"/>
                <a:gd name="T16" fmla="*/ 29 w 134"/>
                <a:gd name="T17" fmla="*/ 22 h 131"/>
                <a:gd name="T18" fmla="*/ 33 w 134"/>
                <a:gd name="T19" fmla="*/ 29 h 131"/>
                <a:gd name="T20" fmla="*/ 25 w 134"/>
                <a:gd name="T21" fmla="*/ 40 h 131"/>
                <a:gd name="T22" fmla="*/ 15 w 134"/>
                <a:gd name="T23" fmla="*/ 39 h 131"/>
                <a:gd name="T24" fmla="*/ 3 w 134"/>
                <a:gd name="T25" fmla="*/ 40 h 131"/>
                <a:gd name="T26" fmla="*/ 0 w 134"/>
                <a:gd name="T27" fmla="*/ 53 h 131"/>
                <a:gd name="T28" fmla="*/ 9 w 134"/>
                <a:gd name="T29" fmla="*/ 60 h 131"/>
                <a:gd name="T30" fmla="*/ 17 w 134"/>
                <a:gd name="T31" fmla="*/ 63 h 131"/>
                <a:gd name="T32" fmla="*/ 19 w 134"/>
                <a:gd name="T33" fmla="*/ 78 h 131"/>
                <a:gd name="T34" fmla="*/ 10 w 134"/>
                <a:gd name="T35" fmla="*/ 82 h 131"/>
                <a:gd name="T36" fmla="*/ 3 w 134"/>
                <a:gd name="T37" fmla="*/ 92 h 131"/>
                <a:gd name="T38" fmla="*/ 10 w 134"/>
                <a:gd name="T39" fmla="*/ 104 h 131"/>
                <a:gd name="T40" fmla="*/ 22 w 134"/>
                <a:gd name="T41" fmla="*/ 102 h 131"/>
                <a:gd name="T42" fmla="*/ 30 w 134"/>
                <a:gd name="T43" fmla="*/ 98 h 131"/>
                <a:gd name="T44" fmla="*/ 42 w 134"/>
                <a:gd name="T45" fmla="*/ 107 h 131"/>
                <a:gd name="T46" fmla="*/ 39 w 134"/>
                <a:gd name="T47" fmla="*/ 117 h 131"/>
                <a:gd name="T48" fmla="*/ 41 w 134"/>
                <a:gd name="T49" fmla="*/ 127 h 131"/>
                <a:gd name="T50" fmla="*/ 55 w 134"/>
                <a:gd name="T51" fmla="*/ 131 h 131"/>
                <a:gd name="T52" fmla="*/ 62 w 134"/>
                <a:gd name="T53" fmla="*/ 122 h 131"/>
                <a:gd name="T54" fmla="*/ 65 w 134"/>
                <a:gd name="T55" fmla="*/ 114 h 131"/>
                <a:gd name="T56" fmla="*/ 79 w 134"/>
                <a:gd name="T57" fmla="*/ 112 h 131"/>
                <a:gd name="T58" fmla="*/ 84 w 134"/>
                <a:gd name="T59" fmla="*/ 121 h 131"/>
                <a:gd name="T60" fmla="*/ 94 w 134"/>
                <a:gd name="T61" fmla="*/ 128 h 131"/>
                <a:gd name="T62" fmla="*/ 107 w 134"/>
                <a:gd name="T63" fmla="*/ 121 h 131"/>
                <a:gd name="T64" fmla="*/ 105 w 134"/>
                <a:gd name="T65" fmla="*/ 109 h 131"/>
                <a:gd name="T66" fmla="*/ 100 w 134"/>
                <a:gd name="T67" fmla="*/ 101 h 131"/>
                <a:gd name="T68" fmla="*/ 110 w 134"/>
                <a:gd name="T69" fmla="*/ 89 h 131"/>
                <a:gd name="T70" fmla="*/ 118 w 134"/>
                <a:gd name="T71" fmla="*/ 92 h 131"/>
                <a:gd name="T72" fmla="*/ 130 w 134"/>
                <a:gd name="T73" fmla="*/ 91 h 131"/>
                <a:gd name="T74" fmla="*/ 134 w 134"/>
                <a:gd name="T75" fmla="*/ 78 h 131"/>
                <a:gd name="T76" fmla="*/ 126 w 134"/>
                <a:gd name="T77" fmla="*/ 71 h 131"/>
                <a:gd name="T78" fmla="*/ 117 w 134"/>
                <a:gd name="T79" fmla="*/ 68 h 131"/>
                <a:gd name="T80" fmla="*/ 115 w 134"/>
                <a:gd name="T81" fmla="*/ 53 h 131"/>
                <a:gd name="T82" fmla="*/ 123 w 134"/>
                <a:gd name="T83" fmla="*/ 49 h 131"/>
                <a:gd name="T84" fmla="*/ 131 w 134"/>
                <a:gd name="T85" fmla="*/ 39 h 131"/>
                <a:gd name="T86" fmla="*/ 124 w 134"/>
                <a:gd name="T87" fmla="*/ 27 h 131"/>
                <a:gd name="T88" fmla="*/ 111 w 134"/>
                <a:gd name="T89" fmla="*/ 27 h 131"/>
                <a:gd name="T90" fmla="*/ 104 w 134"/>
                <a:gd name="T91" fmla="*/ 33 h 131"/>
                <a:gd name="T92" fmla="*/ 92 w 134"/>
                <a:gd name="T93" fmla="*/ 24 h 131"/>
                <a:gd name="T94" fmla="*/ 94 w 134"/>
                <a:gd name="T95" fmla="*/ 14 h 131"/>
                <a:gd name="T96" fmla="*/ 92 w 134"/>
                <a:gd name="T97" fmla="*/ 3 h 131"/>
                <a:gd name="T98" fmla="*/ 74 w 134"/>
                <a:gd name="T99" fmla="*/ 45 h 131"/>
                <a:gd name="T100" fmla="*/ 81 w 134"/>
                <a:gd name="T101" fmla="*/ 49 h 131"/>
                <a:gd name="T102" fmla="*/ 90 w 134"/>
                <a:gd name="T103" fmla="*/ 63 h 131"/>
                <a:gd name="T104" fmla="*/ 88 w 134"/>
                <a:gd name="T105" fmla="*/ 72 h 131"/>
                <a:gd name="T106" fmla="*/ 84 w 134"/>
                <a:gd name="T107" fmla="*/ 79 h 131"/>
                <a:gd name="T108" fmla="*/ 69 w 134"/>
                <a:gd name="T109" fmla="*/ 88 h 131"/>
                <a:gd name="T110" fmla="*/ 61 w 134"/>
                <a:gd name="T111" fmla="*/ 86 h 131"/>
                <a:gd name="T112" fmla="*/ 52 w 134"/>
                <a:gd name="T113" fmla="*/ 82 h 131"/>
                <a:gd name="T114" fmla="*/ 45 w 134"/>
                <a:gd name="T115" fmla="*/ 68 h 131"/>
                <a:gd name="T116" fmla="*/ 46 w 134"/>
                <a:gd name="T117" fmla="*/ 59 h 131"/>
                <a:gd name="T118" fmla="*/ 49 w 134"/>
                <a:gd name="T119" fmla="*/ 52 h 131"/>
                <a:gd name="T120" fmla="*/ 65 w 134"/>
                <a:gd name="T121" fmla="*/ 43 h 131"/>
                <a:gd name="T122" fmla="*/ 74 w 134"/>
                <a:gd name="T123" fmla="*/ 4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" h="131" extrusionOk="0">
                  <a:moveTo>
                    <a:pt x="92" y="3"/>
                  </a:moveTo>
                  <a:lnTo>
                    <a:pt x="79" y="0"/>
                  </a:lnTo>
                  <a:lnTo>
                    <a:pt x="72" y="9"/>
                  </a:lnTo>
                  <a:lnTo>
                    <a:pt x="69" y="17"/>
                  </a:lnTo>
                  <a:lnTo>
                    <a:pt x="53" y="19"/>
                  </a:lnTo>
                  <a:lnTo>
                    <a:pt x="51" y="10"/>
                  </a:lnTo>
                  <a:lnTo>
                    <a:pt x="41" y="3"/>
                  </a:lnTo>
                  <a:lnTo>
                    <a:pt x="28" y="9"/>
                  </a:lnTo>
                  <a:lnTo>
                    <a:pt x="29" y="22"/>
                  </a:lnTo>
                  <a:lnTo>
                    <a:pt x="33" y="29"/>
                  </a:lnTo>
                  <a:lnTo>
                    <a:pt x="25" y="40"/>
                  </a:lnTo>
                  <a:lnTo>
                    <a:pt x="15" y="39"/>
                  </a:lnTo>
                  <a:lnTo>
                    <a:pt x="3" y="40"/>
                  </a:lnTo>
                  <a:lnTo>
                    <a:pt x="0" y="53"/>
                  </a:lnTo>
                  <a:lnTo>
                    <a:pt x="9" y="60"/>
                  </a:lnTo>
                  <a:lnTo>
                    <a:pt x="17" y="63"/>
                  </a:lnTo>
                  <a:lnTo>
                    <a:pt x="19" y="78"/>
                  </a:lnTo>
                  <a:lnTo>
                    <a:pt x="10" y="82"/>
                  </a:lnTo>
                  <a:lnTo>
                    <a:pt x="3" y="92"/>
                  </a:lnTo>
                  <a:lnTo>
                    <a:pt x="10" y="104"/>
                  </a:lnTo>
                  <a:lnTo>
                    <a:pt x="22" y="102"/>
                  </a:lnTo>
                  <a:lnTo>
                    <a:pt x="30" y="98"/>
                  </a:lnTo>
                  <a:lnTo>
                    <a:pt x="42" y="107"/>
                  </a:lnTo>
                  <a:lnTo>
                    <a:pt x="39" y="117"/>
                  </a:lnTo>
                  <a:lnTo>
                    <a:pt x="41" y="127"/>
                  </a:lnTo>
                  <a:lnTo>
                    <a:pt x="55" y="131"/>
                  </a:lnTo>
                  <a:lnTo>
                    <a:pt x="62" y="122"/>
                  </a:lnTo>
                  <a:lnTo>
                    <a:pt x="65" y="114"/>
                  </a:lnTo>
                  <a:lnTo>
                    <a:pt x="79" y="112"/>
                  </a:lnTo>
                  <a:lnTo>
                    <a:pt x="84" y="121"/>
                  </a:lnTo>
                  <a:lnTo>
                    <a:pt x="94" y="128"/>
                  </a:lnTo>
                  <a:lnTo>
                    <a:pt x="107" y="121"/>
                  </a:lnTo>
                  <a:lnTo>
                    <a:pt x="105" y="109"/>
                  </a:lnTo>
                  <a:lnTo>
                    <a:pt x="100" y="101"/>
                  </a:lnTo>
                  <a:lnTo>
                    <a:pt x="110" y="89"/>
                  </a:lnTo>
                  <a:lnTo>
                    <a:pt x="118" y="92"/>
                  </a:lnTo>
                  <a:lnTo>
                    <a:pt x="130" y="91"/>
                  </a:lnTo>
                  <a:lnTo>
                    <a:pt x="134" y="78"/>
                  </a:lnTo>
                  <a:lnTo>
                    <a:pt x="126" y="71"/>
                  </a:lnTo>
                  <a:lnTo>
                    <a:pt x="117" y="68"/>
                  </a:lnTo>
                  <a:lnTo>
                    <a:pt x="115" y="53"/>
                  </a:lnTo>
                  <a:lnTo>
                    <a:pt x="123" y="49"/>
                  </a:lnTo>
                  <a:lnTo>
                    <a:pt x="131" y="39"/>
                  </a:lnTo>
                  <a:lnTo>
                    <a:pt x="124" y="27"/>
                  </a:lnTo>
                  <a:lnTo>
                    <a:pt x="111" y="27"/>
                  </a:lnTo>
                  <a:lnTo>
                    <a:pt x="104" y="33"/>
                  </a:lnTo>
                  <a:lnTo>
                    <a:pt x="92" y="24"/>
                  </a:lnTo>
                  <a:lnTo>
                    <a:pt x="94" y="14"/>
                  </a:lnTo>
                  <a:lnTo>
                    <a:pt x="92" y="3"/>
                  </a:lnTo>
                  <a:close/>
                  <a:moveTo>
                    <a:pt x="74" y="45"/>
                  </a:moveTo>
                  <a:lnTo>
                    <a:pt x="81" y="49"/>
                  </a:lnTo>
                  <a:lnTo>
                    <a:pt x="90" y="63"/>
                  </a:lnTo>
                  <a:lnTo>
                    <a:pt x="88" y="72"/>
                  </a:lnTo>
                  <a:lnTo>
                    <a:pt x="84" y="79"/>
                  </a:lnTo>
                  <a:lnTo>
                    <a:pt x="69" y="88"/>
                  </a:lnTo>
                  <a:lnTo>
                    <a:pt x="61" y="86"/>
                  </a:lnTo>
                  <a:lnTo>
                    <a:pt x="52" y="82"/>
                  </a:lnTo>
                  <a:lnTo>
                    <a:pt x="45" y="68"/>
                  </a:lnTo>
                  <a:lnTo>
                    <a:pt x="46" y="59"/>
                  </a:lnTo>
                  <a:lnTo>
                    <a:pt x="49" y="52"/>
                  </a:lnTo>
                  <a:lnTo>
                    <a:pt x="65" y="43"/>
                  </a:lnTo>
                  <a:lnTo>
                    <a:pt x="74" y="45"/>
                  </a:lnTo>
                  <a:close/>
                </a:path>
              </a:pathLst>
            </a:custGeom>
            <a:solidFill>
              <a:srgbClr val="ADADA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71" name="Freeform 474"/>
            <p:cNvSpPr>
              <a:spLocks noEditPoints="1"/>
            </p:cNvSpPr>
            <p:nvPr/>
          </p:nvSpPr>
          <p:spPr bwMode="auto">
            <a:xfrm>
              <a:off x="4737101" y="1670051"/>
              <a:ext cx="74613" cy="76200"/>
            </a:xfrm>
            <a:custGeom>
              <a:avLst/>
              <a:gdLst>
                <a:gd name="T0" fmla="*/ 111 w 142"/>
                <a:gd name="T1" fmla="*/ 13 h 144"/>
                <a:gd name="T2" fmla="*/ 98 w 142"/>
                <a:gd name="T3" fmla="*/ 6 h 144"/>
                <a:gd name="T4" fmla="*/ 88 w 142"/>
                <a:gd name="T5" fmla="*/ 13 h 144"/>
                <a:gd name="T6" fmla="*/ 83 w 142"/>
                <a:gd name="T7" fmla="*/ 22 h 144"/>
                <a:gd name="T8" fmla="*/ 67 w 142"/>
                <a:gd name="T9" fmla="*/ 21 h 144"/>
                <a:gd name="T10" fmla="*/ 64 w 142"/>
                <a:gd name="T11" fmla="*/ 12 h 144"/>
                <a:gd name="T12" fmla="*/ 56 w 142"/>
                <a:gd name="T13" fmla="*/ 0 h 144"/>
                <a:gd name="T14" fmla="*/ 41 w 142"/>
                <a:gd name="T15" fmla="*/ 6 h 144"/>
                <a:gd name="T16" fmla="*/ 40 w 142"/>
                <a:gd name="T17" fmla="*/ 19 h 144"/>
                <a:gd name="T18" fmla="*/ 44 w 142"/>
                <a:gd name="T19" fmla="*/ 28 h 144"/>
                <a:gd name="T20" fmla="*/ 33 w 142"/>
                <a:gd name="T21" fmla="*/ 38 h 144"/>
                <a:gd name="T22" fmla="*/ 23 w 142"/>
                <a:gd name="T23" fmla="*/ 34 h 144"/>
                <a:gd name="T24" fmla="*/ 11 w 142"/>
                <a:gd name="T25" fmla="*/ 34 h 144"/>
                <a:gd name="T26" fmla="*/ 4 w 142"/>
                <a:gd name="T27" fmla="*/ 47 h 144"/>
                <a:gd name="T28" fmla="*/ 11 w 142"/>
                <a:gd name="T29" fmla="*/ 55 h 144"/>
                <a:gd name="T30" fmla="*/ 20 w 142"/>
                <a:gd name="T31" fmla="*/ 61 h 144"/>
                <a:gd name="T32" fmla="*/ 18 w 142"/>
                <a:gd name="T33" fmla="*/ 77 h 144"/>
                <a:gd name="T34" fmla="*/ 10 w 142"/>
                <a:gd name="T35" fmla="*/ 78 h 144"/>
                <a:gd name="T36" fmla="*/ 0 w 142"/>
                <a:gd name="T37" fmla="*/ 87 h 144"/>
                <a:gd name="T38" fmla="*/ 4 w 142"/>
                <a:gd name="T39" fmla="*/ 101 h 144"/>
                <a:gd name="T40" fmla="*/ 17 w 142"/>
                <a:gd name="T41" fmla="*/ 103 h 144"/>
                <a:gd name="T42" fmla="*/ 26 w 142"/>
                <a:gd name="T43" fmla="*/ 100 h 144"/>
                <a:gd name="T44" fmla="*/ 36 w 142"/>
                <a:gd name="T45" fmla="*/ 111 h 144"/>
                <a:gd name="T46" fmla="*/ 31 w 142"/>
                <a:gd name="T47" fmla="*/ 121 h 144"/>
                <a:gd name="T48" fmla="*/ 31 w 142"/>
                <a:gd name="T49" fmla="*/ 133 h 144"/>
                <a:gd name="T50" fmla="*/ 44 w 142"/>
                <a:gd name="T51" fmla="*/ 140 h 144"/>
                <a:gd name="T52" fmla="*/ 53 w 142"/>
                <a:gd name="T53" fmla="*/ 131 h 144"/>
                <a:gd name="T54" fmla="*/ 59 w 142"/>
                <a:gd name="T55" fmla="*/ 123 h 144"/>
                <a:gd name="T56" fmla="*/ 75 w 142"/>
                <a:gd name="T57" fmla="*/ 124 h 144"/>
                <a:gd name="T58" fmla="*/ 77 w 142"/>
                <a:gd name="T59" fmla="*/ 134 h 144"/>
                <a:gd name="T60" fmla="*/ 86 w 142"/>
                <a:gd name="T61" fmla="*/ 144 h 144"/>
                <a:gd name="T62" fmla="*/ 100 w 142"/>
                <a:gd name="T63" fmla="*/ 140 h 144"/>
                <a:gd name="T64" fmla="*/ 100 w 142"/>
                <a:gd name="T65" fmla="*/ 127 h 144"/>
                <a:gd name="T66" fmla="*/ 98 w 142"/>
                <a:gd name="T67" fmla="*/ 117 h 144"/>
                <a:gd name="T68" fmla="*/ 109 w 142"/>
                <a:gd name="T69" fmla="*/ 107 h 144"/>
                <a:gd name="T70" fmla="*/ 119 w 142"/>
                <a:gd name="T71" fmla="*/ 111 h 144"/>
                <a:gd name="T72" fmla="*/ 131 w 142"/>
                <a:gd name="T73" fmla="*/ 113 h 144"/>
                <a:gd name="T74" fmla="*/ 138 w 142"/>
                <a:gd name="T75" fmla="*/ 100 h 144"/>
                <a:gd name="T76" fmla="*/ 131 w 142"/>
                <a:gd name="T77" fmla="*/ 90 h 144"/>
                <a:gd name="T78" fmla="*/ 121 w 142"/>
                <a:gd name="T79" fmla="*/ 85 h 144"/>
                <a:gd name="T80" fmla="*/ 122 w 142"/>
                <a:gd name="T81" fmla="*/ 70 h 144"/>
                <a:gd name="T82" fmla="*/ 132 w 142"/>
                <a:gd name="T83" fmla="*/ 67 h 144"/>
                <a:gd name="T84" fmla="*/ 142 w 142"/>
                <a:gd name="T85" fmla="*/ 58 h 144"/>
                <a:gd name="T86" fmla="*/ 138 w 142"/>
                <a:gd name="T87" fmla="*/ 44 h 144"/>
                <a:gd name="T88" fmla="*/ 125 w 142"/>
                <a:gd name="T89" fmla="*/ 42 h 144"/>
                <a:gd name="T90" fmla="*/ 115 w 142"/>
                <a:gd name="T91" fmla="*/ 47 h 144"/>
                <a:gd name="T92" fmla="*/ 105 w 142"/>
                <a:gd name="T93" fmla="*/ 34 h 144"/>
                <a:gd name="T94" fmla="*/ 109 w 142"/>
                <a:gd name="T95" fmla="*/ 25 h 144"/>
                <a:gd name="T96" fmla="*/ 111 w 142"/>
                <a:gd name="T97" fmla="*/ 13 h 144"/>
                <a:gd name="T98" fmla="*/ 82 w 142"/>
                <a:gd name="T99" fmla="*/ 52 h 144"/>
                <a:gd name="T100" fmla="*/ 89 w 142"/>
                <a:gd name="T101" fmla="*/ 58 h 144"/>
                <a:gd name="T102" fmla="*/ 95 w 142"/>
                <a:gd name="T103" fmla="*/ 75 h 144"/>
                <a:gd name="T104" fmla="*/ 92 w 142"/>
                <a:gd name="T105" fmla="*/ 84 h 144"/>
                <a:gd name="T106" fmla="*/ 86 w 142"/>
                <a:gd name="T107" fmla="*/ 91 h 144"/>
                <a:gd name="T108" fmla="*/ 69 w 142"/>
                <a:gd name="T109" fmla="*/ 97 h 144"/>
                <a:gd name="T110" fmla="*/ 60 w 142"/>
                <a:gd name="T111" fmla="*/ 93 h 144"/>
                <a:gd name="T112" fmla="*/ 53 w 142"/>
                <a:gd name="T113" fmla="*/ 88 h 144"/>
                <a:gd name="T114" fmla="*/ 47 w 142"/>
                <a:gd name="T115" fmla="*/ 71 h 144"/>
                <a:gd name="T116" fmla="*/ 50 w 142"/>
                <a:gd name="T117" fmla="*/ 62 h 144"/>
                <a:gd name="T118" fmla="*/ 56 w 142"/>
                <a:gd name="T119" fmla="*/ 55 h 144"/>
                <a:gd name="T120" fmla="*/ 73 w 142"/>
                <a:gd name="T121" fmla="*/ 49 h 144"/>
                <a:gd name="T122" fmla="*/ 82 w 142"/>
                <a:gd name="T123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" h="144" extrusionOk="0">
                  <a:moveTo>
                    <a:pt x="111" y="13"/>
                  </a:moveTo>
                  <a:lnTo>
                    <a:pt x="98" y="6"/>
                  </a:lnTo>
                  <a:lnTo>
                    <a:pt x="88" y="13"/>
                  </a:lnTo>
                  <a:lnTo>
                    <a:pt x="83" y="22"/>
                  </a:lnTo>
                  <a:lnTo>
                    <a:pt x="67" y="21"/>
                  </a:lnTo>
                  <a:lnTo>
                    <a:pt x="64" y="12"/>
                  </a:lnTo>
                  <a:lnTo>
                    <a:pt x="56" y="0"/>
                  </a:lnTo>
                  <a:lnTo>
                    <a:pt x="41" y="6"/>
                  </a:lnTo>
                  <a:lnTo>
                    <a:pt x="40" y="19"/>
                  </a:lnTo>
                  <a:lnTo>
                    <a:pt x="44" y="28"/>
                  </a:lnTo>
                  <a:lnTo>
                    <a:pt x="33" y="38"/>
                  </a:lnTo>
                  <a:lnTo>
                    <a:pt x="23" y="34"/>
                  </a:lnTo>
                  <a:lnTo>
                    <a:pt x="11" y="34"/>
                  </a:lnTo>
                  <a:lnTo>
                    <a:pt x="4" y="47"/>
                  </a:lnTo>
                  <a:lnTo>
                    <a:pt x="11" y="55"/>
                  </a:lnTo>
                  <a:lnTo>
                    <a:pt x="20" y="61"/>
                  </a:lnTo>
                  <a:lnTo>
                    <a:pt x="18" y="77"/>
                  </a:lnTo>
                  <a:lnTo>
                    <a:pt x="10" y="78"/>
                  </a:lnTo>
                  <a:lnTo>
                    <a:pt x="0" y="87"/>
                  </a:lnTo>
                  <a:lnTo>
                    <a:pt x="4" y="101"/>
                  </a:lnTo>
                  <a:lnTo>
                    <a:pt x="17" y="103"/>
                  </a:lnTo>
                  <a:lnTo>
                    <a:pt x="26" y="100"/>
                  </a:lnTo>
                  <a:lnTo>
                    <a:pt x="36" y="111"/>
                  </a:lnTo>
                  <a:lnTo>
                    <a:pt x="31" y="121"/>
                  </a:lnTo>
                  <a:lnTo>
                    <a:pt x="31" y="133"/>
                  </a:lnTo>
                  <a:lnTo>
                    <a:pt x="44" y="140"/>
                  </a:lnTo>
                  <a:lnTo>
                    <a:pt x="53" y="131"/>
                  </a:lnTo>
                  <a:lnTo>
                    <a:pt x="59" y="123"/>
                  </a:lnTo>
                  <a:lnTo>
                    <a:pt x="75" y="124"/>
                  </a:lnTo>
                  <a:lnTo>
                    <a:pt x="77" y="134"/>
                  </a:lnTo>
                  <a:lnTo>
                    <a:pt x="86" y="144"/>
                  </a:lnTo>
                  <a:lnTo>
                    <a:pt x="100" y="140"/>
                  </a:lnTo>
                  <a:lnTo>
                    <a:pt x="100" y="127"/>
                  </a:lnTo>
                  <a:lnTo>
                    <a:pt x="98" y="117"/>
                  </a:lnTo>
                  <a:lnTo>
                    <a:pt x="109" y="107"/>
                  </a:lnTo>
                  <a:lnTo>
                    <a:pt x="119" y="111"/>
                  </a:lnTo>
                  <a:lnTo>
                    <a:pt x="131" y="113"/>
                  </a:lnTo>
                  <a:lnTo>
                    <a:pt x="138" y="100"/>
                  </a:lnTo>
                  <a:lnTo>
                    <a:pt x="131" y="90"/>
                  </a:lnTo>
                  <a:lnTo>
                    <a:pt x="121" y="85"/>
                  </a:lnTo>
                  <a:lnTo>
                    <a:pt x="122" y="70"/>
                  </a:lnTo>
                  <a:lnTo>
                    <a:pt x="132" y="67"/>
                  </a:lnTo>
                  <a:lnTo>
                    <a:pt x="142" y="58"/>
                  </a:lnTo>
                  <a:lnTo>
                    <a:pt x="138" y="44"/>
                  </a:lnTo>
                  <a:lnTo>
                    <a:pt x="125" y="42"/>
                  </a:lnTo>
                  <a:lnTo>
                    <a:pt x="115" y="47"/>
                  </a:lnTo>
                  <a:lnTo>
                    <a:pt x="105" y="34"/>
                  </a:lnTo>
                  <a:lnTo>
                    <a:pt x="109" y="25"/>
                  </a:lnTo>
                  <a:lnTo>
                    <a:pt x="111" y="13"/>
                  </a:lnTo>
                  <a:close/>
                  <a:moveTo>
                    <a:pt x="82" y="52"/>
                  </a:moveTo>
                  <a:lnTo>
                    <a:pt x="89" y="58"/>
                  </a:lnTo>
                  <a:lnTo>
                    <a:pt x="95" y="75"/>
                  </a:lnTo>
                  <a:lnTo>
                    <a:pt x="92" y="84"/>
                  </a:lnTo>
                  <a:lnTo>
                    <a:pt x="86" y="91"/>
                  </a:lnTo>
                  <a:lnTo>
                    <a:pt x="69" y="97"/>
                  </a:lnTo>
                  <a:lnTo>
                    <a:pt x="60" y="93"/>
                  </a:lnTo>
                  <a:lnTo>
                    <a:pt x="53" y="88"/>
                  </a:lnTo>
                  <a:lnTo>
                    <a:pt x="47" y="71"/>
                  </a:lnTo>
                  <a:lnTo>
                    <a:pt x="50" y="62"/>
                  </a:lnTo>
                  <a:lnTo>
                    <a:pt x="56" y="55"/>
                  </a:lnTo>
                  <a:lnTo>
                    <a:pt x="73" y="49"/>
                  </a:lnTo>
                  <a:lnTo>
                    <a:pt x="82" y="52"/>
                  </a:lnTo>
                  <a:close/>
                </a:path>
              </a:pathLst>
            </a:custGeom>
            <a:solidFill>
              <a:srgbClr val="84848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72" name="Freeform 475"/>
            <p:cNvSpPr>
              <a:spLocks noEditPoints="1"/>
            </p:cNvSpPr>
            <p:nvPr/>
          </p:nvSpPr>
          <p:spPr bwMode="auto">
            <a:xfrm>
              <a:off x="4681538" y="1711326"/>
              <a:ext cx="79375" cy="82550"/>
            </a:xfrm>
            <a:custGeom>
              <a:avLst/>
              <a:gdLst>
                <a:gd name="T0" fmla="*/ 90 w 150"/>
                <a:gd name="T1" fmla="*/ 1 h 155"/>
                <a:gd name="T2" fmla="*/ 74 w 150"/>
                <a:gd name="T3" fmla="*/ 0 h 155"/>
                <a:gd name="T4" fmla="*/ 68 w 150"/>
                <a:gd name="T5" fmla="*/ 11 h 155"/>
                <a:gd name="T6" fmla="*/ 67 w 150"/>
                <a:gd name="T7" fmla="*/ 23 h 155"/>
                <a:gd name="T8" fmla="*/ 51 w 150"/>
                <a:gd name="T9" fmla="*/ 27 h 155"/>
                <a:gd name="T10" fmla="*/ 45 w 150"/>
                <a:gd name="T11" fmla="*/ 18 h 155"/>
                <a:gd name="T12" fmla="*/ 32 w 150"/>
                <a:gd name="T13" fmla="*/ 11 h 155"/>
                <a:gd name="T14" fmla="*/ 20 w 150"/>
                <a:gd name="T15" fmla="*/ 23 h 155"/>
                <a:gd name="T16" fmla="*/ 23 w 150"/>
                <a:gd name="T17" fmla="*/ 36 h 155"/>
                <a:gd name="T18" fmla="*/ 31 w 150"/>
                <a:gd name="T19" fmla="*/ 44 h 155"/>
                <a:gd name="T20" fmla="*/ 23 w 150"/>
                <a:gd name="T21" fmla="*/ 59 h 155"/>
                <a:gd name="T22" fmla="*/ 13 w 150"/>
                <a:gd name="T23" fmla="*/ 59 h 155"/>
                <a:gd name="T24" fmla="*/ 2 w 150"/>
                <a:gd name="T25" fmla="*/ 63 h 155"/>
                <a:gd name="T26" fmla="*/ 0 w 150"/>
                <a:gd name="T27" fmla="*/ 79 h 155"/>
                <a:gd name="T28" fmla="*/ 10 w 150"/>
                <a:gd name="T29" fmla="*/ 85 h 155"/>
                <a:gd name="T30" fmla="*/ 22 w 150"/>
                <a:gd name="T31" fmla="*/ 86 h 155"/>
                <a:gd name="T32" fmla="*/ 26 w 150"/>
                <a:gd name="T33" fmla="*/ 102 h 155"/>
                <a:gd name="T34" fmla="*/ 18 w 150"/>
                <a:gd name="T35" fmla="*/ 109 h 155"/>
                <a:gd name="T36" fmla="*/ 12 w 150"/>
                <a:gd name="T37" fmla="*/ 122 h 155"/>
                <a:gd name="T38" fmla="*/ 22 w 150"/>
                <a:gd name="T39" fmla="*/ 135 h 155"/>
                <a:gd name="T40" fmla="*/ 35 w 150"/>
                <a:gd name="T41" fmla="*/ 131 h 155"/>
                <a:gd name="T42" fmla="*/ 42 w 150"/>
                <a:gd name="T43" fmla="*/ 123 h 155"/>
                <a:gd name="T44" fmla="*/ 56 w 150"/>
                <a:gd name="T45" fmla="*/ 131 h 155"/>
                <a:gd name="T46" fmla="*/ 56 w 150"/>
                <a:gd name="T47" fmla="*/ 142 h 155"/>
                <a:gd name="T48" fmla="*/ 61 w 150"/>
                <a:gd name="T49" fmla="*/ 154 h 155"/>
                <a:gd name="T50" fmla="*/ 77 w 150"/>
                <a:gd name="T51" fmla="*/ 155 h 155"/>
                <a:gd name="T52" fmla="*/ 82 w 150"/>
                <a:gd name="T53" fmla="*/ 144 h 155"/>
                <a:gd name="T54" fmla="*/ 84 w 150"/>
                <a:gd name="T55" fmla="*/ 132 h 155"/>
                <a:gd name="T56" fmla="*/ 100 w 150"/>
                <a:gd name="T57" fmla="*/ 128 h 155"/>
                <a:gd name="T58" fmla="*/ 105 w 150"/>
                <a:gd name="T59" fmla="*/ 136 h 155"/>
                <a:gd name="T60" fmla="*/ 118 w 150"/>
                <a:gd name="T61" fmla="*/ 144 h 155"/>
                <a:gd name="T62" fmla="*/ 130 w 150"/>
                <a:gd name="T63" fmla="*/ 132 h 155"/>
                <a:gd name="T64" fmla="*/ 126 w 150"/>
                <a:gd name="T65" fmla="*/ 119 h 155"/>
                <a:gd name="T66" fmla="*/ 118 w 150"/>
                <a:gd name="T67" fmla="*/ 111 h 155"/>
                <a:gd name="T68" fmla="*/ 126 w 150"/>
                <a:gd name="T69" fmla="*/ 96 h 155"/>
                <a:gd name="T70" fmla="*/ 137 w 150"/>
                <a:gd name="T71" fmla="*/ 96 h 155"/>
                <a:gd name="T72" fmla="*/ 149 w 150"/>
                <a:gd name="T73" fmla="*/ 92 h 155"/>
                <a:gd name="T74" fmla="*/ 150 w 150"/>
                <a:gd name="T75" fmla="*/ 76 h 155"/>
                <a:gd name="T76" fmla="*/ 139 w 150"/>
                <a:gd name="T77" fmla="*/ 70 h 155"/>
                <a:gd name="T78" fmla="*/ 129 w 150"/>
                <a:gd name="T79" fmla="*/ 69 h 155"/>
                <a:gd name="T80" fmla="*/ 124 w 150"/>
                <a:gd name="T81" fmla="*/ 53 h 155"/>
                <a:gd name="T82" fmla="*/ 131 w 150"/>
                <a:gd name="T83" fmla="*/ 46 h 155"/>
                <a:gd name="T84" fmla="*/ 139 w 150"/>
                <a:gd name="T85" fmla="*/ 33 h 155"/>
                <a:gd name="T86" fmla="*/ 129 w 150"/>
                <a:gd name="T87" fmla="*/ 20 h 155"/>
                <a:gd name="T88" fmla="*/ 116 w 150"/>
                <a:gd name="T89" fmla="*/ 24 h 155"/>
                <a:gd name="T90" fmla="*/ 107 w 150"/>
                <a:gd name="T91" fmla="*/ 31 h 155"/>
                <a:gd name="T92" fmla="*/ 93 w 150"/>
                <a:gd name="T93" fmla="*/ 24 h 155"/>
                <a:gd name="T94" fmla="*/ 94 w 150"/>
                <a:gd name="T95" fmla="*/ 13 h 155"/>
                <a:gd name="T96" fmla="*/ 90 w 150"/>
                <a:gd name="T97" fmla="*/ 1 h 155"/>
                <a:gd name="T98" fmla="*/ 77 w 150"/>
                <a:gd name="T99" fmla="*/ 53 h 155"/>
                <a:gd name="T100" fmla="*/ 87 w 150"/>
                <a:gd name="T101" fmla="*/ 54 h 155"/>
                <a:gd name="T102" fmla="*/ 98 w 150"/>
                <a:gd name="T103" fmla="*/ 70 h 155"/>
                <a:gd name="T104" fmla="*/ 100 w 150"/>
                <a:gd name="T105" fmla="*/ 80 h 155"/>
                <a:gd name="T106" fmla="*/ 97 w 150"/>
                <a:gd name="T107" fmla="*/ 89 h 155"/>
                <a:gd name="T108" fmla="*/ 82 w 150"/>
                <a:gd name="T109" fmla="*/ 102 h 155"/>
                <a:gd name="T110" fmla="*/ 72 w 150"/>
                <a:gd name="T111" fmla="*/ 102 h 155"/>
                <a:gd name="T112" fmla="*/ 64 w 150"/>
                <a:gd name="T113" fmla="*/ 100 h 155"/>
                <a:gd name="T114" fmla="*/ 51 w 150"/>
                <a:gd name="T115" fmla="*/ 86 h 155"/>
                <a:gd name="T116" fmla="*/ 51 w 150"/>
                <a:gd name="T117" fmla="*/ 76 h 155"/>
                <a:gd name="T118" fmla="*/ 54 w 150"/>
                <a:gd name="T119" fmla="*/ 66 h 155"/>
                <a:gd name="T120" fmla="*/ 68 w 150"/>
                <a:gd name="T121" fmla="*/ 53 h 155"/>
                <a:gd name="T122" fmla="*/ 77 w 150"/>
                <a:gd name="T123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0" h="155" extrusionOk="0">
                  <a:moveTo>
                    <a:pt x="90" y="1"/>
                  </a:moveTo>
                  <a:lnTo>
                    <a:pt x="74" y="0"/>
                  </a:lnTo>
                  <a:lnTo>
                    <a:pt x="68" y="11"/>
                  </a:lnTo>
                  <a:lnTo>
                    <a:pt x="67" y="23"/>
                  </a:lnTo>
                  <a:lnTo>
                    <a:pt x="51" y="27"/>
                  </a:lnTo>
                  <a:lnTo>
                    <a:pt x="45" y="18"/>
                  </a:lnTo>
                  <a:lnTo>
                    <a:pt x="32" y="11"/>
                  </a:lnTo>
                  <a:lnTo>
                    <a:pt x="20" y="23"/>
                  </a:lnTo>
                  <a:lnTo>
                    <a:pt x="23" y="36"/>
                  </a:lnTo>
                  <a:lnTo>
                    <a:pt x="31" y="44"/>
                  </a:lnTo>
                  <a:lnTo>
                    <a:pt x="23" y="59"/>
                  </a:lnTo>
                  <a:lnTo>
                    <a:pt x="13" y="59"/>
                  </a:lnTo>
                  <a:lnTo>
                    <a:pt x="2" y="63"/>
                  </a:lnTo>
                  <a:lnTo>
                    <a:pt x="0" y="79"/>
                  </a:lnTo>
                  <a:lnTo>
                    <a:pt x="10" y="85"/>
                  </a:lnTo>
                  <a:lnTo>
                    <a:pt x="22" y="86"/>
                  </a:lnTo>
                  <a:lnTo>
                    <a:pt x="26" y="102"/>
                  </a:lnTo>
                  <a:lnTo>
                    <a:pt x="18" y="109"/>
                  </a:lnTo>
                  <a:lnTo>
                    <a:pt x="12" y="122"/>
                  </a:lnTo>
                  <a:lnTo>
                    <a:pt x="22" y="135"/>
                  </a:lnTo>
                  <a:lnTo>
                    <a:pt x="35" y="131"/>
                  </a:lnTo>
                  <a:lnTo>
                    <a:pt x="42" y="123"/>
                  </a:lnTo>
                  <a:lnTo>
                    <a:pt x="56" y="131"/>
                  </a:lnTo>
                  <a:lnTo>
                    <a:pt x="56" y="142"/>
                  </a:lnTo>
                  <a:lnTo>
                    <a:pt x="61" y="154"/>
                  </a:lnTo>
                  <a:lnTo>
                    <a:pt x="77" y="155"/>
                  </a:lnTo>
                  <a:lnTo>
                    <a:pt x="82" y="144"/>
                  </a:lnTo>
                  <a:lnTo>
                    <a:pt x="84" y="132"/>
                  </a:lnTo>
                  <a:lnTo>
                    <a:pt x="100" y="128"/>
                  </a:lnTo>
                  <a:lnTo>
                    <a:pt x="105" y="136"/>
                  </a:lnTo>
                  <a:lnTo>
                    <a:pt x="118" y="144"/>
                  </a:lnTo>
                  <a:lnTo>
                    <a:pt x="130" y="132"/>
                  </a:lnTo>
                  <a:lnTo>
                    <a:pt x="126" y="119"/>
                  </a:lnTo>
                  <a:lnTo>
                    <a:pt x="118" y="111"/>
                  </a:lnTo>
                  <a:lnTo>
                    <a:pt x="126" y="96"/>
                  </a:lnTo>
                  <a:lnTo>
                    <a:pt x="137" y="96"/>
                  </a:lnTo>
                  <a:lnTo>
                    <a:pt x="149" y="92"/>
                  </a:lnTo>
                  <a:lnTo>
                    <a:pt x="150" y="76"/>
                  </a:lnTo>
                  <a:lnTo>
                    <a:pt x="139" y="70"/>
                  </a:lnTo>
                  <a:lnTo>
                    <a:pt x="129" y="69"/>
                  </a:lnTo>
                  <a:lnTo>
                    <a:pt x="124" y="53"/>
                  </a:lnTo>
                  <a:lnTo>
                    <a:pt x="131" y="46"/>
                  </a:lnTo>
                  <a:lnTo>
                    <a:pt x="139" y="33"/>
                  </a:lnTo>
                  <a:lnTo>
                    <a:pt x="129" y="20"/>
                  </a:lnTo>
                  <a:lnTo>
                    <a:pt x="116" y="24"/>
                  </a:lnTo>
                  <a:lnTo>
                    <a:pt x="107" y="31"/>
                  </a:lnTo>
                  <a:lnTo>
                    <a:pt x="93" y="24"/>
                  </a:lnTo>
                  <a:lnTo>
                    <a:pt x="94" y="13"/>
                  </a:lnTo>
                  <a:lnTo>
                    <a:pt x="90" y="1"/>
                  </a:lnTo>
                  <a:close/>
                  <a:moveTo>
                    <a:pt x="77" y="53"/>
                  </a:moveTo>
                  <a:lnTo>
                    <a:pt x="87" y="54"/>
                  </a:lnTo>
                  <a:lnTo>
                    <a:pt x="98" y="70"/>
                  </a:lnTo>
                  <a:lnTo>
                    <a:pt x="100" y="80"/>
                  </a:lnTo>
                  <a:lnTo>
                    <a:pt x="97" y="89"/>
                  </a:lnTo>
                  <a:lnTo>
                    <a:pt x="82" y="102"/>
                  </a:lnTo>
                  <a:lnTo>
                    <a:pt x="72" y="102"/>
                  </a:lnTo>
                  <a:lnTo>
                    <a:pt x="64" y="100"/>
                  </a:lnTo>
                  <a:lnTo>
                    <a:pt x="51" y="86"/>
                  </a:lnTo>
                  <a:lnTo>
                    <a:pt x="51" y="76"/>
                  </a:lnTo>
                  <a:lnTo>
                    <a:pt x="54" y="66"/>
                  </a:lnTo>
                  <a:lnTo>
                    <a:pt x="68" y="53"/>
                  </a:lnTo>
                  <a:lnTo>
                    <a:pt x="77" y="5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Model-Driven Engineering (MDE)</a:t>
            </a:r>
            <a:endParaRPr lang="en-US"/>
          </a:p>
        </p:txBody>
      </p:sp>
      <p:sp>
        <p:nvSpPr>
          <p:cNvPr id="5" name="ZoneTexte 6"/>
          <p:cNvSpPr>
            <a:spLocks/>
          </p:cNvSpPr>
          <p:nvPr/>
        </p:nvSpPr>
        <p:spPr bwMode="auto">
          <a:xfrm>
            <a:off x="1979712" y="1944494"/>
            <a:ext cx="17027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100"/>
              <a:t>Editors</a:t>
            </a:r>
            <a:endParaRPr/>
          </a:p>
          <a:p>
            <a:pPr algn="r">
              <a:defRPr/>
            </a:pPr>
            <a:r>
              <a:rPr lang="en-US" sz="1100"/>
              <a:t>(textuals, graphicals, …)</a:t>
            </a:r>
          </a:p>
        </p:txBody>
      </p:sp>
      <p:sp>
        <p:nvSpPr>
          <p:cNvPr id="6" name="ZoneTexte 8"/>
          <p:cNvSpPr>
            <a:spLocks/>
          </p:cNvSpPr>
          <p:nvPr/>
        </p:nvSpPr>
        <p:spPr bwMode="auto">
          <a:xfrm>
            <a:off x="2113975" y="2977427"/>
            <a:ext cx="1170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100"/>
              <a:t>Test generators</a:t>
            </a:r>
          </a:p>
        </p:txBody>
      </p:sp>
      <p:sp>
        <p:nvSpPr>
          <p:cNvPr id="7" name="ZoneTexte 10"/>
          <p:cNvSpPr>
            <a:spLocks/>
          </p:cNvSpPr>
          <p:nvPr/>
        </p:nvSpPr>
        <p:spPr bwMode="auto">
          <a:xfrm>
            <a:off x="2399108" y="3519294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100"/>
              <a:t>Simulators</a:t>
            </a:r>
          </a:p>
        </p:txBody>
      </p:sp>
      <p:sp>
        <p:nvSpPr>
          <p:cNvPr id="8" name="ZoneTexte 11"/>
          <p:cNvSpPr>
            <a:spLocks/>
          </p:cNvSpPr>
          <p:nvPr/>
        </p:nvSpPr>
        <p:spPr bwMode="auto">
          <a:xfrm>
            <a:off x="2801193" y="3832561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100"/>
              <a:t>Analyzers</a:t>
            </a:r>
          </a:p>
        </p:txBody>
      </p:sp>
      <p:sp>
        <p:nvSpPr>
          <p:cNvPr id="9" name="ZoneTexte 12"/>
          <p:cNvSpPr>
            <a:spLocks/>
          </p:cNvSpPr>
          <p:nvPr/>
        </p:nvSpPr>
        <p:spPr bwMode="auto">
          <a:xfrm>
            <a:off x="3157405" y="4103494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100"/>
              <a:t>Refactoring</a:t>
            </a:r>
          </a:p>
        </p:txBody>
      </p:sp>
      <p:sp>
        <p:nvSpPr>
          <p:cNvPr id="10" name="ZoneTexte 13"/>
          <p:cNvSpPr>
            <a:spLocks/>
          </p:cNvSpPr>
          <p:nvPr/>
        </p:nvSpPr>
        <p:spPr bwMode="auto">
          <a:xfrm>
            <a:off x="5424061" y="1969894"/>
            <a:ext cx="1374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100"/>
              <a:t>Checkers</a:t>
            </a:r>
            <a:endParaRPr/>
          </a:p>
          <a:p>
            <a:pPr>
              <a:defRPr/>
            </a:pPr>
            <a:r>
              <a:rPr lang="en-US" sz="1100"/>
              <a:t>(static &amp; dynamics)</a:t>
            </a:r>
          </a:p>
        </p:txBody>
      </p:sp>
      <p:sp>
        <p:nvSpPr>
          <p:cNvPr id="11" name="ZoneTexte 14"/>
          <p:cNvSpPr>
            <a:spLocks/>
          </p:cNvSpPr>
          <p:nvPr/>
        </p:nvSpPr>
        <p:spPr bwMode="auto">
          <a:xfrm>
            <a:off x="5799444" y="310442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100"/>
              <a:t>Translators</a:t>
            </a:r>
          </a:p>
        </p:txBody>
      </p:sp>
      <p:sp>
        <p:nvSpPr>
          <p:cNvPr id="12" name="ZoneTexte 15"/>
          <p:cNvSpPr>
            <a:spLocks/>
          </p:cNvSpPr>
          <p:nvPr/>
        </p:nvSpPr>
        <p:spPr bwMode="auto">
          <a:xfrm>
            <a:off x="6061911" y="2613360"/>
            <a:ext cx="821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100"/>
              <a:t>Compilers</a:t>
            </a:r>
          </a:p>
        </p:txBody>
      </p:sp>
      <p:sp>
        <p:nvSpPr>
          <p:cNvPr id="13" name="ZoneTexte 16"/>
          <p:cNvSpPr>
            <a:spLocks/>
          </p:cNvSpPr>
          <p:nvPr/>
        </p:nvSpPr>
        <p:spPr bwMode="auto">
          <a:xfrm>
            <a:off x="5409978" y="3646293"/>
            <a:ext cx="12346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100"/>
              <a:t>Code generators</a:t>
            </a:r>
          </a:p>
        </p:txBody>
      </p:sp>
      <p:sp>
        <p:nvSpPr>
          <p:cNvPr id="14" name="ZoneTexte 17"/>
          <p:cNvSpPr>
            <a:spLocks/>
          </p:cNvSpPr>
          <p:nvPr/>
        </p:nvSpPr>
        <p:spPr bwMode="auto">
          <a:xfrm>
            <a:off x="5003577" y="4044227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100"/>
              <a:t>Etc.</a:t>
            </a:r>
          </a:p>
        </p:txBody>
      </p:sp>
      <p:pic>
        <p:nvPicPr>
          <p:cNvPr id="15" name="Picture 5" descr="T:\slides\2012\Kermeta_OMG-Eclipse_fig\DSMLTools.png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3308979" y="1906836"/>
            <a:ext cx="2446868" cy="2299717"/>
          </a:xfrm>
          <a:prstGeom prst="rect">
            <a:avLst/>
          </a:prstGeom>
          <a:noFill/>
        </p:spPr>
      </p:pic>
      <p:sp>
        <p:nvSpPr>
          <p:cNvPr id="16" name="ZoneTexte 20"/>
          <p:cNvSpPr>
            <a:spLocks/>
          </p:cNvSpPr>
          <p:nvPr/>
        </p:nvSpPr>
        <p:spPr bwMode="auto">
          <a:xfrm>
            <a:off x="1438585" y="5302919"/>
            <a:ext cx="7056785" cy="692483"/>
          </a:xfrm>
          <a:prstGeom prst="rect">
            <a:avLst/>
          </a:prstGeom>
          <a:noFill/>
        </p:spPr>
        <p:txBody>
          <a:bodyPr wrap="square" lIns="91425" tIns="45713" rIns="91425" bIns="45713" rtlCol="0">
            <a:spAutoFit/>
          </a:bodyPr>
          <a:lstStyle/>
          <a:p>
            <a:pPr>
              <a:defRPr/>
            </a:pPr>
            <a:r>
              <a:rPr lang="fr-FR" sz="1500" b="1" i="1">
                <a:solidFill>
                  <a:srgbClr val="000000"/>
                </a:solidFill>
              </a:rPr>
              <a:t>Engineering Modeling Languages: Turning Domain Knowledge into Tools</a:t>
            </a:r>
            <a:r>
              <a:rPr lang="fr-FR" sz="1200">
                <a:solidFill>
                  <a:srgbClr val="000000"/>
                </a:solidFill>
              </a:rPr>
              <a:t>, by Benoit Combemale, Robert B. France, Jean-Marc Jézéquel, Bernhard Rumpe, Jim R.H. Steel, and Didier Vojtisek. Chapman and Hall/CRC, pp.398, 2016. Companion website: http://mdebook.irisa.fr</a:t>
            </a:r>
            <a:endParaRPr lang="fr-FR" sz="1200">
              <a:solidFill>
                <a:srgbClr val="000000"/>
              </a:solidFill>
              <a:cs typeface="Arial"/>
            </a:endParaRPr>
          </a:p>
        </p:txBody>
      </p:sp>
      <p:pic>
        <p:nvPicPr>
          <p:cNvPr id="17" name="Image 2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71599" y="5349875"/>
            <a:ext cx="394978" cy="599405"/>
          </a:xfrm>
          <a:prstGeom prst="rect">
            <a:avLst/>
          </a:prstGeom>
          <a:ln>
            <a:noFill/>
          </a:ln>
        </p:spPr>
      </p:pic>
      <p:sp>
        <p:nvSpPr>
          <p:cNvPr id="18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>
          <a:xfrm>
            <a:off x="8618538" y="6488113"/>
            <a:ext cx="525462" cy="273050"/>
          </a:xfrm>
        </p:spPr>
        <p:txBody>
          <a:bodyPr/>
          <a:lstStyle/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34</a:t>
            </a:r>
          </a:p>
        </p:txBody>
      </p:sp>
      <p:sp>
        <p:nvSpPr>
          <p:cNvPr id="19" name="Espace réservé du pied de page 2"/>
          <p:cNvSpPr>
            <a:spLocks noGrp="1"/>
          </p:cNvSpPr>
          <p:nvPr>
            <p:ph type="ftr" sz="quarter" idx="15"/>
          </p:nvPr>
        </p:nvSpPr>
        <p:spPr bwMode="auto"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/>
              <a:t>Overview of the MDE course - B. Combemale (UR1 &amp; Inria), May,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 lang="en-US" sz="2800" b="1" i="0" u="none" strike="noStrike" cap="none" spc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From Metamodels to Languages</a:t>
            </a:r>
            <a:endParaRPr/>
          </a:p>
        </p:txBody>
      </p:sp>
      <p:grpSp>
        <p:nvGrpSpPr>
          <p:cNvPr id="5" name="Group 1"/>
          <p:cNvGrpSpPr/>
          <p:nvPr/>
        </p:nvGrpSpPr>
        <p:grpSpPr bwMode="auto">
          <a:xfrm>
            <a:off x="2772667" y="2851920"/>
            <a:ext cx="1439911" cy="1367357"/>
            <a:chOff x="0" y="0"/>
            <a:chExt cx="1439911" cy="1367357"/>
          </a:xfrm>
        </p:grpSpPr>
        <p:sp>
          <p:nvSpPr>
            <p:cNvPr id="6" name="Oval 2"/>
            <p:cNvSpPr/>
            <p:nvPr/>
          </p:nvSpPr>
          <p:spPr bwMode="auto">
            <a:xfrm>
              <a:off x="0" y="0"/>
              <a:ext cx="1439911" cy="13673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  <p:sp>
          <p:nvSpPr>
            <p:cNvPr id="7" name="Rectangle 3"/>
            <p:cNvSpPr/>
            <p:nvPr/>
          </p:nvSpPr>
          <p:spPr bwMode="auto">
            <a:xfrm>
              <a:off x="229077" y="384823"/>
              <a:ext cx="960568" cy="5943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8099" tIns="38099" rIns="94915" bIns="38099" anchor="ctr">
              <a:spAutoFit/>
            </a:bodyPr>
            <a:lstStyle/>
            <a:p>
              <a:pPr marL="12277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Abstract</a:t>
              </a:r>
              <a:endParaRPr/>
            </a:p>
            <a:p>
              <a:pPr marL="12277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Syntax</a:t>
              </a:r>
              <a:endParaRPr/>
            </a:p>
          </p:txBody>
        </p:sp>
      </p:grpSp>
      <p:grpSp>
        <p:nvGrpSpPr>
          <p:cNvPr id="8" name="Group 4"/>
          <p:cNvGrpSpPr/>
          <p:nvPr/>
        </p:nvGrpSpPr>
        <p:grpSpPr bwMode="auto">
          <a:xfrm>
            <a:off x="3420070" y="4365500"/>
            <a:ext cx="1439911" cy="1366241"/>
            <a:chOff x="0" y="0"/>
            <a:chExt cx="1439911" cy="1366241"/>
          </a:xfrm>
        </p:grpSpPr>
        <p:sp>
          <p:nvSpPr>
            <p:cNvPr id="9" name="Oval 5"/>
            <p:cNvSpPr/>
            <p:nvPr/>
          </p:nvSpPr>
          <p:spPr bwMode="auto">
            <a:xfrm>
              <a:off x="0" y="0"/>
              <a:ext cx="1439911" cy="1366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Rectangle 6"/>
            <p:cNvSpPr/>
            <p:nvPr/>
          </p:nvSpPr>
          <p:spPr bwMode="auto">
            <a:xfrm>
              <a:off x="139446" y="514922"/>
              <a:ext cx="1157703" cy="33531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8099" tIns="38099" rIns="94915" bIns="38099" anchor="ctr">
              <a:spAutoFit/>
            </a:bodyPr>
            <a:lstStyle/>
            <a:p>
              <a:pPr marL="12277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Semantics</a:t>
              </a:r>
              <a:endParaRPr/>
            </a:p>
          </p:txBody>
        </p:sp>
      </p:grpSp>
      <p:grpSp>
        <p:nvGrpSpPr>
          <p:cNvPr id="11" name="Group 7"/>
          <p:cNvGrpSpPr/>
          <p:nvPr/>
        </p:nvGrpSpPr>
        <p:grpSpPr bwMode="auto">
          <a:xfrm>
            <a:off x="1188765" y="3788420"/>
            <a:ext cx="1439911" cy="1367358"/>
            <a:chOff x="0" y="0"/>
            <a:chExt cx="1439911" cy="1367358"/>
          </a:xfrm>
        </p:grpSpPr>
        <p:sp>
          <p:nvSpPr>
            <p:cNvPr id="12" name="Oval 8"/>
            <p:cNvSpPr/>
            <p:nvPr/>
          </p:nvSpPr>
          <p:spPr bwMode="auto">
            <a:xfrm>
              <a:off x="0" y="0"/>
              <a:ext cx="1439911" cy="13673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  <p:sp>
          <p:nvSpPr>
            <p:cNvPr id="13" name="Rectangle 9"/>
            <p:cNvSpPr/>
            <p:nvPr/>
          </p:nvSpPr>
          <p:spPr bwMode="auto">
            <a:xfrm>
              <a:off x="196977" y="384823"/>
              <a:ext cx="1024768" cy="5943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8099" tIns="38099" rIns="94915" bIns="38099" anchor="ctr">
              <a:spAutoFit/>
            </a:bodyPr>
            <a:lstStyle/>
            <a:p>
              <a:pPr marL="12277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Concrete</a:t>
              </a:r>
              <a:endParaRPr/>
            </a:p>
            <a:p>
              <a:pPr marL="12277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Syntax</a:t>
              </a:r>
              <a:endParaRPr/>
            </a:p>
          </p:txBody>
        </p:sp>
      </p:grpSp>
      <p:grpSp>
        <p:nvGrpSpPr>
          <p:cNvPr id="14" name="Group 10"/>
          <p:cNvGrpSpPr/>
          <p:nvPr/>
        </p:nvGrpSpPr>
        <p:grpSpPr bwMode="auto">
          <a:xfrm>
            <a:off x="1404193" y="4004964"/>
            <a:ext cx="1439911" cy="1366241"/>
            <a:chOff x="0" y="0"/>
            <a:chExt cx="1439911" cy="1366241"/>
          </a:xfrm>
        </p:grpSpPr>
        <p:sp>
          <p:nvSpPr>
            <p:cNvPr id="15" name="Oval 11"/>
            <p:cNvSpPr/>
            <p:nvPr/>
          </p:nvSpPr>
          <p:spPr bwMode="auto">
            <a:xfrm>
              <a:off x="0" y="0"/>
              <a:ext cx="1439911" cy="1366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  <p:sp>
          <p:nvSpPr>
            <p:cNvPr id="16" name="Rectangle 12"/>
            <p:cNvSpPr/>
            <p:nvPr/>
          </p:nvSpPr>
          <p:spPr bwMode="auto">
            <a:xfrm>
              <a:off x="196977" y="384824"/>
              <a:ext cx="1024768" cy="5943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8099" tIns="38099" rIns="94915" bIns="38099" anchor="ctr">
              <a:spAutoFit/>
            </a:bodyPr>
            <a:lstStyle/>
            <a:p>
              <a:pPr marL="12277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Concrete</a:t>
              </a:r>
              <a:endParaRPr/>
            </a:p>
            <a:p>
              <a:pPr marL="12277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Syntax</a:t>
              </a:r>
              <a:endParaRPr/>
            </a:p>
          </p:txBody>
        </p:sp>
      </p:grpSp>
      <p:grpSp>
        <p:nvGrpSpPr>
          <p:cNvPr id="17" name="Group 13"/>
          <p:cNvGrpSpPr/>
          <p:nvPr/>
        </p:nvGrpSpPr>
        <p:grpSpPr bwMode="auto">
          <a:xfrm>
            <a:off x="1620738" y="4220393"/>
            <a:ext cx="1439911" cy="1367357"/>
            <a:chOff x="0" y="0"/>
            <a:chExt cx="1439911" cy="1367357"/>
          </a:xfrm>
        </p:grpSpPr>
        <p:sp>
          <p:nvSpPr>
            <p:cNvPr id="18" name="Oval 14"/>
            <p:cNvSpPr/>
            <p:nvPr/>
          </p:nvSpPr>
          <p:spPr bwMode="auto">
            <a:xfrm>
              <a:off x="0" y="0"/>
              <a:ext cx="1439911" cy="136735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  <p:sp>
          <p:nvSpPr>
            <p:cNvPr id="19" name="Rectangle 15"/>
            <p:cNvSpPr/>
            <p:nvPr/>
          </p:nvSpPr>
          <p:spPr bwMode="auto">
            <a:xfrm>
              <a:off x="196977" y="384823"/>
              <a:ext cx="1024768" cy="5943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8099" tIns="38099" rIns="94915" bIns="38099" anchor="ctr">
              <a:spAutoFit/>
            </a:bodyPr>
            <a:lstStyle/>
            <a:p>
              <a:pPr marL="12277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Concrete</a:t>
              </a:r>
              <a:endParaRPr/>
            </a:p>
            <a:p>
              <a:pPr marL="12277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Syntax</a:t>
              </a:r>
              <a:endParaRPr/>
            </a:p>
          </p:txBody>
        </p:sp>
      </p:grpSp>
      <p:sp>
        <p:nvSpPr>
          <p:cNvPr id="20" name="AutoShape 16"/>
          <p:cNvSpPr/>
          <p:nvPr/>
        </p:nvSpPr>
        <p:spPr bwMode="auto">
          <a:xfrm>
            <a:off x="754558" y="2491382"/>
            <a:ext cx="4825379" cy="3744887"/>
          </a:xfrm>
          <a:custGeom>
            <a:avLst/>
            <a:gdLst>
              <a:gd name="T0" fmla="*/ 640 w 21600"/>
              <a:gd name="T1" fmla="*/ 6648 h 21600"/>
              <a:gd name="T2" fmla="*/ 1286 w 21600"/>
              <a:gd name="T3" fmla="*/ 5814 h 21600"/>
              <a:gd name="T4" fmla="*/ 2580 w 21600"/>
              <a:gd name="T5" fmla="*/ 5402 h 21600"/>
              <a:gd name="T6" fmla="*/ 3547 w 21600"/>
              <a:gd name="T7" fmla="*/ 5402 h 21600"/>
              <a:gd name="T8" fmla="*/ 4186 w 21600"/>
              <a:gd name="T9" fmla="*/ 5402 h 21600"/>
              <a:gd name="T10" fmla="*/ 4833 w 21600"/>
              <a:gd name="T11" fmla="*/ 5402 h 21600"/>
              <a:gd name="T12" fmla="*/ 5800 w 21600"/>
              <a:gd name="T13" fmla="*/ 5402 h 21600"/>
              <a:gd name="T14" fmla="*/ 6766 w 21600"/>
              <a:gd name="T15" fmla="*/ 5814 h 21600"/>
              <a:gd name="T16" fmla="*/ 7413 w 21600"/>
              <a:gd name="T17" fmla="*/ 5814 h 21600"/>
              <a:gd name="T18" fmla="*/ 8060 w 21600"/>
              <a:gd name="T19" fmla="*/ 5402 h 21600"/>
              <a:gd name="T20" fmla="*/ 8380 w 21600"/>
              <a:gd name="T21" fmla="*/ 4569 h 21600"/>
              <a:gd name="T22" fmla="*/ 8380 w 21600"/>
              <a:gd name="T23" fmla="*/ 3745 h 21600"/>
              <a:gd name="T24" fmla="*/ 8700 w 21600"/>
              <a:gd name="T25" fmla="*/ 2912 h 21600"/>
              <a:gd name="T26" fmla="*/ 9027 w 21600"/>
              <a:gd name="T27" fmla="*/ 1666 h 21600"/>
              <a:gd name="T28" fmla="*/ 9993 w 21600"/>
              <a:gd name="T29" fmla="*/ 833 h 21600"/>
              <a:gd name="T30" fmla="*/ 11280 w 21600"/>
              <a:gd name="T31" fmla="*/ 0 h 21600"/>
              <a:gd name="T32" fmla="*/ 11607 w 21600"/>
              <a:gd name="T33" fmla="*/ 0 h 21600"/>
              <a:gd name="T34" fmla="*/ 13213 w 21600"/>
              <a:gd name="T35" fmla="*/ 0 h 21600"/>
              <a:gd name="T36" fmla="*/ 14826 w 21600"/>
              <a:gd name="T37" fmla="*/ 0 h 21600"/>
              <a:gd name="T38" fmla="*/ 16120 w 21600"/>
              <a:gd name="T39" fmla="*/ 833 h 21600"/>
              <a:gd name="T40" fmla="*/ 17087 w 21600"/>
              <a:gd name="T41" fmla="*/ 2079 h 21600"/>
              <a:gd name="T42" fmla="*/ 17726 w 21600"/>
              <a:gd name="T43" fmla="*/ 3324 h 21600"/>
              <a:gd name="T44" fmla="*/ 17726 w 21600"/>
              <a:gd name="T45" fmla="*/ 4157 h 21600"/>
              <a:gd name="T46" fmla="*/ 17726 w 21600"/>
              <a:gd name="T47" fmla="*/ 5814 h 21600"/>
              <a:gd name="T48" fmla="*/ 18053 w 21600"/>
              <a:gd name="T49" fmla="*/ 7893 h 21600"/>
              <a:gd name="T50" fmla="*/ 18373 w 21600"/>
              <a:gd name="T51" fmla="*/ 8314 h 21600"/>
              <a:gd name="T52" fmla="*/ 19020 w 21600"/>
              <a:gd name="T53" fmla="*/ 9138 h 21600"/>
              <a:gd name="T54" fmla="*/ 20306 w 21600"/>
              <a:gd name="T55" fmla="*/ 9971 h 21600"/>
              <a:gd name="T56" fmla="*/ 21273 w 21600"/>
              <a:gd name="T57" fmla="*/ 11217 h 21600"/>
              <a:gd name="T58" fmla="*/ 21600 w 21600"/>
              <a:gd name="T59" fmla="*/ 13295 h 21600"/>
              <a:gd name="T60" fmla="*/ 21600 w 21600"/>
              <a:gd name="T61" fmla="*/ 14952 h 21600"/>
              <a:gd name="T62" fmla="*/ 21600 w 21600"/>
              <a:gd name="T63" fmla="*/ 16619 h 21600"/>
              <a:gd name="T64" fmla="*/ 20953 w 21600"/>
              <a:gd name="T65" fmla="*/ 18276 h 21600"/>
              <a:gd name="T66" fmla="*/ 20306 w 21600"/>
              <a:gd name="T67" fmla="*/ 19521 h 21600"/>
              <a:gd name="T68" fmla="*/ 19020 w 21600"/>
              <a:gd name="T69" fmla="*/ 20767 h 21600"/>
              <a:gd name="T70" fmla="*/ 17407 w 21600"/>
              <a:gd name="T71" fmla="*/ 20767 h 21600"/>
              <a:gd name="T72" fmla="*/ 14826 w 21600"/>
              <a:gd name="T73" fmla="*/ 21600 h 21600"/>
              <a:gd name="T74" fmla="*/ 13213 w 21600"/>
              <a:gd name="T75" fmla="*/ 21188 h 21600"/>
              <a:gd name="T76" fmla="*/ 12573 w 21600"/>
              <a:gd name="T77" fmla="*/ 20767 h 21600"/>
              <a:gd name="T78" fmla="*/ 11607 w 21600"/>
              <a:gd name="T79" fmla="*/ 19943 h 21600"/>
              <a:gd name="T80" fmla="*/ 9993 w 21600"/>
              <a:gd name="T81" fmla="*/ 19109 h 21600"/>
              <a:gd name="T82" fmla="*/ 7413 w 21600"/>
              <a:gd name="T83" fmla="*/ 19109 h 21600"/>
              <a:gd name="T84" fmla="*/ 6447 w 21600"/>
              <a:gd name="T85" fmla="*/ 19521 h 21600"/>
              <a:gd name="T86" fmla="*/ 4186 w 21600"/>
              <a:gd name="T87" fmla="*/ 19521 h 21600"/>
              <a:gd name="T88" fmla="*/ 3547 w 21600"/>
              <a:gd name="T89" fmla="*/ 19521 h 21600"/>
              <a:gd name="T90" fmla="*/ 2253 w 21600"/>
              <a:gd name="T91" fmla="*/ 18276 h 21600"/>
              <a:gd name="T92" fmla="*/ 1606 w 21600"/>
              <a:gd name="T93" fmla="*/ 17452 h 21600"/>
              <a:gd name="T94" fmla="*/ 640 w 21600"/>
              <a:gd name="T95" fmla="*/ 15786 h 21600"/>
              <a:gd name="T96" fmla="*/ 0 w 21600"/>
              <a:gd name="T97" fmla="*/ 13295 h 21600"/>
              <a:gd name="T98" fmla="*/ 0 w 21600"/>
              <a:gd name="T99" fmla="*/ 12050 h 21600"/>
              <a:gd name="T100" fmla="*/ 0 w 21600"/>
              <a:gd name="T101" fmla="*/ 10383 h 21600"/>
              <a:gd name="T102" fmla="*/ 0 w 21600"/>
              <a:gd name="T103" fmla="*/ 8314 h 21600"/>
              <a:gd name="T104" fmla="*/ 320 w 21600"/>
              <a:gd name="T105" fmla="*/ 7481 h 21600"/>
              <a:gd name="T106" fmla="*/ 640 w 21600"/>
              <a:gd name="T107" fmla="*/ 6648 h 21600"/>
              <a:gd name="T108" fmla="*/ 640 w 21600"/>
              <a:gd name="T109" fmla="*/ 664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600" h="21600" extrusionOk="0">
                <a:moveTo>
                  <a:pt x="640" y="6648"/>
                </a:moveTo>
                <a:lnTo>
                  <a:pt x="1286" y="5814"/>
                </a:lnTo>
                <a:lnTo>
                  <a:pt x="2580" y="5402"/>
                </a:lnTo>
                <a:lnTo>
                  <a:pt x="3547" y="5402"/>
                </a:lnTo>
                <a:lnTo>
                  <a:pt x="4186" y="5402"/>
                </a:lnTo>
                <a:lnTo>
                  <a:pt x="4833" y="5402"/>
                </a:lnTo>
                <a:lnTo>
                  <a:pt x="5800" y="5402"/>
                </a:lnTo>
                <a:lnTo>
                  <a:pt x="6766" y="5814"/>
                </a:lnTo>
                <a:lnTo>
                  <a:pt x="7413" y="5814"/>
                </a:lnTo>
                <a:lnTo>
                  <a:pt x="8060" y="5402"/>
                </a:lnTo>
                <a:lnTo>
                  <a:pt x="8380" y="4569"/>
                </a:lnTo>
                <a:lnTo>
                  <a:pt x="8380" y="3745"/>
                </a:lnTo>
                <a:lnTo>
                  <a:pt x="8700" y="2912"/>
                </a:lnTo>
                <a:lnTo>
                  <a:pt x="9027" y="1666"/>
                </a:lnTo>
                <a:lnTo>
                  <a:pt x="9993" y="833"/>
                </a:lnTo>
                <a:lnTo>
                  <a:pt x="11280" y="0"/>
                </a:lnTo>
                <a:lnTo>
                  <a:pt x="11607" y="0"/>
                </a:lnTo>
                <a:lnTo>
                  <a:pt x="13213" y="0"/>
                </a:lnTo>
                <a:lnTo>
                  <a:pt x="14826" y="0"/>
                </a:lnTo>
                <a:lnTo>
                  <a:pt x="16120" y="833"/>
                </a:lnTo>
                <a:lnTo>
                  <a:pt x="17087" y="2079"/>
                </a:lnTo>
                <a:lnTo>
                  <a:pt x="17726" y="3324"/>
                </a:lnTo>
                <a:lnTo>
                  <a:pt x="17726" y="4157"/>
                </a:lnTo>
                <a:lnTo>
                  <a:pt x="17726" y="5814"/>
                </a:lnTo>
                <a:lnTo>
                  <a:pt x="18053" y="7893"/>
                </a:lnTo>
                <a:lnTo>
                  <a:pt x="18373" y="8314"/>
                </a:lnTo>
                <a:lnTo>
                  <a:pt x="19020" y="9138"/>
                </a:lnTo>
                <a:lnTo>
                  <a:pt x="20306" y="9971"/>
                </a:lnTo>
                <a:lnTo>
                  <a:pt x="21273" y="11217"/>
                </a:lnTo>
                <a:lnTo>
                  <a:pt x="21600" y="13295"/>
                </a:lnTo>
                <a:lnTo>
                  <a:pt x="21600" y="14952"/>
                </a:lnTo>
                <a:lnTo>
                  <a:pt x="21600" y="16619"/>
                </a:lnTo>
                <a:lnTo>
                  <a:pt x="20953" y="18276"/>
                </a:lnTo>
                <a:lnTo>
                  <a:pt x="20306" y="19521"/>
                </a:lnTo>
                <a:lnTo>
                  <a:pt x="19020" y="20767"/>
                </a:lnTo>
                <a:lnTo>
                  <a:pt x="17407" y="20767"/>
                </a:lnTo>
                <a:lnTo>
                  <a:pt x="14826" y="21600"/>
                </a:lnTo>
                <a:lnTo>
                  <a:pt x="13213" y="21188"/>
                </a:lnTo>
                <a:lnTo>
                  <a:pt x="12573" y="20767"/>
                </a:lnTo>
                <a:lnTo>
                  <a:pt x="11607" y="19943"/>
                </a:lnTo>
                <a:lnTo>
                  <a:pt x="9993" y="19109"/>
                </a:lnTo>
                <a:lnTo>
                  <a:pt x="7413" y="19109"/>
                </a:lnTo>
                <a:lnTo>
                  <a:pt x="6447" y="19521"/>
                </a:lnTo>
                <a:lnTo>
                  <a:pt x="4186" y="19521"/>
                </a:lnTo>
                <a:lnTo>
                  <a:pt x="3547" y="19521"/>
                </a:lnTo>
                <a:lnTo>
                  <a:pt x="2253" y="18276"/>
                </a:lnTo>
                <a:lnTo>
                  <a:pt x="1606" y="17452"/>
                </a:lnTo>
                <a:lnTo>
                  <a:pt x="640" y="15786"/>
                </a:lnTo>
                <a:lnTo>
                  <a:pt x="0" y="13295"/>
                </a:lnTo>
                <a:lnTo>
                  <a:pt x="0" y="12050"/>
                </a:lnTo>
                <a:lnTo>
                  <a:pt x="0" y="10383"/>
                </a:lnTo>
                <a:lnTo>
                  <a:pt x="0" y="8314"/>
                </a:lnTo>
                <a:lnTo>
                  <a:pt x="320" y="7481"/>
                </a:lnTo>
                <a:lnTo>
                  <a:pt x="640" y="6648"/>
                </a:lnTo>
                <a:close/>
                <a:moveTo>
                  <a:pt x="640" y="6648"/>
                </a:moveTo>
              </a:path>
            </a:pathLst>
          </a:custGeom>
          <a:solidFill>
            <a:schemeClr val="accent1">
              <a:alpha val="18431"/>
            </a:schemeClr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642816">
              <a:spcBef>
                <a:spcPts val="0"/>
              </a:spcBef>
              <a:spcAft>
                <a:spcPts val="0"/>
              </a:spcAft>
              <a:defRPr/>
            </a:pPr>
            <a:endParaRPr lang="fr-FR" sz="4100">
              <a:solidFill>
                <a:srgbClr val="000000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21" name="Group 17"/>
          <p:cNvGrpSpPr/>
          <p:nvPr/>
        </p:nvGrpSpPr>
        <p:grpSpPr bwMode="auto">
          <a:xfrm>
            <a:off x="5572134" y="5228331"/>
            <a:ext cx="2960190" cy="721071"/>
            <a:chOff x="0" y="0"/>
            <a:chExt cx="2651" cy="644"/>
          </a:xfrm>
        </p:grpSpPr>
        <p:sp>
          <p:nvSpPr>
            <p:cNvPr id="22" name="AutoShape 18"/>
            <p:cNvSpPr/>
            <p:nvPr/>
          </p:nvSpPr>
          <p:spPr bwMode="auto">
            <a:xfrm>
              <a:off x="0" y="0"/>
              <a:ext cx="2651" cy="644"/>
            </a:xfrm>
            <a:custGeom>
              <a:avLst/>
              <a:gdLst>
                <a:gd name="T0" fmla="*/ 8030 w 21600"/>
                <a:gd name="T1" fmla="*/ 0 h 21600"/>
                <a:gd name="T2" fmla="*/ 5316 w 21600"/>
                <a:gd name="T3" fmla="*/ 3600 h 21600"/>
                <a:gd name="T4" fmla="*/ 0 w 21600"/>
                <a:gd name="T5" fmla="*/ 6518 h 21600"/>
                <a:gd name="T6" fmla="*/ 5316 w 21600"/>
                <a:gd name="T7" fmla="*/ 9000 h 21600"/>
                <a:gd name="T8" fmla="*/ 5316 w 21600"/>
                <a:gd name="T9" fmla="*/ 18000 h 21600"/>
                <a:gd name="T10" fmla="*/ 8030 w 21600"/>
                <a:gd name="T11" fmla="*/ 21600 h 21600"/>
                <a:gd name="T12" fmla="*/ 12101 w 21600"/>
                <a:gd name="T13" fmla="*/ 21600 h 21600"/>
                <a:gd name="T14" fmla="*/ 18886 w 21600"/>
                <a:gd name="T15" fmla="*/ 21600 h 21600"/>
                <a:gd name="T16" fmla="*/ 21600 w 21600"/>
                <a:gd name="T17" fmla="*/ 18000 h 21600"/>
                <a:gd name="T18" fmla="*/ 21600 w 21600"/>
                <a:gd name="T19" fmla="*/ 9000 h 21600"/>
                <a:gd name="T20" fmla="*/ 21600 w 21600"/>
                <a:gd name="T21" fmla="*/ 3600 h 21600"/>
                <a:gd name="T22" fmla="*/ 18886 w 21600"/>
                <a:gd name="T23" fmla="*/ 0 h 21600"/>
                <a:gd name="T24" fmla="*/ 12101 w 21600"/>
                <a:gd name="T25" fmla="*/ 0 h 21600"/>
                <a:gd name="T26" fmla="*/ 8030 w 21600"/>
                <a:gd name="T27" fmla="*/ 0 h 21600"/>
                <a:gd name="T28" fmla="*/ 8030 w 21600"/>
                <a:gd name="T2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600" h="21600" extrusionOk="0">
                  <a:moveTo>
                    <a:pt x="8030" y="0"/>
                  </a:moveTo>
                  <a:cubicBezTo>
                    <a:pt x="6531" y="0"/>
                    <a:pt x="5316" y="1612"/>
                    <a:pt x="5316" y="3600"/>
                  </a:cubicBezTo>
                  <a:lnTo>
                    <a:pt x="0" y="6518"/>
                  </a:lnTo>
                  <a:lnTo>
                    <a:pt x="5316" y="9000"/>
                  </a:lnTo>
                  <a:lnTo>
                    <a:pt x="5316" y="18000"/>
                  </a:lnTo>
                  <a:cubicBezTo>
                    <a:pt x="5316" y="19988"/>
                    <a:pt x="6531" y="21600"/>
                    <a:pt x="8030" y="21600"/>
                  </a:cubicBezTo>
                  <a:lnTo>
                    <a:pt x="12101" y="21600"/>
                  </a:lnTo>
                  <a:lnTo>
                    <a:pt x="18886" y="21600"/>
                  </a:lnTo>
                  <a:cubicBezTo>
                    <a:pt x="20385" y="21600"/>
                    <a:pt x="21600" y="19988"/>
                    <a:pt x="21600" y="18000"/>
                  </a:cubicBezTo>
                  <a:lnTo>
                    <a:pt x="21600" y="9000"/>
                  </a:lnTo>
                  <a:lnTo>
                    <a:pt x="21600" y="3600"/>
                  </a:lnTo>
                  <a:cubicBezTo>
                    <a:pt x="21600" y="1612"/>
                    <a:pt x="20385" y="0"/>
                    <a:pt x="18886" y="0"/>
                  </a:cubicBezTo>
                  <a:lnTo>
                    <a:pt x="12101" y="0"/>
                  </a:lnTo>
                  <a:lnTo>
                    <a:pt x="8030" y="0"/>
                  </a:lnTo>
                  <a:close/>
                  <a:moveTo>
                    <a:pt x="8030" y="0"/>
                  </a:moveTo>
                </a:path>
              </a:pathLst>
            </a:custGeom>
            <a:solidFill>
              <a:srgbClr val="FFFF99"/>
            </a:solidFill>
            <a:ln w="9525" cap="flat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  <p:sp>
          <p:nvSpPr>
            <p:cNvPr id="23" name="Rectangle 19"/>
            <p:cNvSpPr/>
            <p:nvPr/>
          </p:nvSpPr>
          <p:spPr bwMode="auto">
            <a:xfrm>
              <a:off x="724" y="22"/>
              <a:ext cx="1855" cy="511"/>
            </a:xfrm>
            <a:prstGeom prst="rect">
              <a:avLst/>
            </a:prstGeom>
            <a:noFill/>
            <a:ln>
              <a:noFill/>
            </a:ln>
          </p:spPr>
          <p:txBody>
            <a:bodyPr lIns="38099" tIns="38099" rIns="109196" bIns="38099"/>
            <a:lstStyle/>
            <a:p>
              <a:pPr marL="22313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The language I want to build</a:t>
              </a:r>
              <a:endParaRPr/>
            </a:p>
          </p:txBody>
        </p:sp>
      </p:grpSp>
      <p:sp>
        <p:nvSpPr>
          <p:cNvPr id="24" name="AutoShape 20"/>
          <p:cNvSpPr/>
          <p:nvPr/>
        </p:nvSpPr>
        <p:spPr bwMode="auto">
          <a:xfrm rot="8639985">
            <a:off x="3895574" y="2703462"/>
            <a:ext cx="1295920" cy="359419"/>
          </a:xfrm>
          <a:prstGeom prst="rightArrow">
            <a:avLst>
              <a:gd name="adj1" fmla="val 50000"/>
              <a:gd name="adj2" fmla="val 63382"/>
            </a:avLst>
          </a:prstGeom>
          <a:solidFill>
            <a:srgbClr val="FFCC00"/>
          </a:solidFill>
          <a:ln w="9525">
            <a:solidFill>
              <a:schemeClr val="tx1"/>
            </a:solidFill>
            <a:miter/>
            <a:headEnd/>
            <a:tailEnd/>
          </a:ln>
        </p:spPr>
        <p:txBody>
          <a:bodyPr lIns="0" tIns="0" rIns="0" bIns="0"/>
          <a:lstStyle/>
          <a:p>
            <a:pPr algn="ctr" defTabSz="642816">
              <a:spcBef>
                <a:spcPts val="0"/>
              </a:spcBef>
              <a:spcAft>
                <a:spcPts val="0"/>
              </a:spcAft>
              <a:defRPr/>
            </a:pPr>
            <a:endParaRPr lang="fr-FR" sz="4100">
              <a:solidFill>
                <a:srgbClr val="000000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sp>
        <p:nvSpPr>
          <p:cNvPr id="25" name="Oval 41"/>
          <p:cNvSpPr/>
          <p:nvPr/>
        </p:nvSpPr>
        <p:spPr bwMode="auto">
          <a:xfrm rot="3539984">
            <a:off x="3924606" y="1987979"/>
            <a:ext cx="4105423" cy="2376413"/>
          </a:xfrm>
          <a:prstGeom prst="ellipse">
            <a:avLst/>
          </a:prstGeom>
          <a:solidFill>
            <a:srgbClr val="FFFF99">
              <a:alpha val="2470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defTabSz="642816">
              <a:spcBef>
                <a:spcPts val="0"/>
              </a:spcBef>
              <a:spcAft>
                <a:spcPts val="0"/>
              </a:spcAft>
              <a:defRPr/>
            </a:pPr>
            <a:endParaRPr lang="fr-FR" sz="4100">
              <a:solidFill>
                <a:srgbClr val="000000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26" name="Group 21"/>
          <p:cNvGrpSpPr/>
          <p:nvPr/>
        </p:nvGrpSpPr>
        <p:grpSpPr bwMode="auto">
          <a:xfrm>
            <a:off x="4642322" y="3643311"/>
            <a:ext cx="2520412" cy="940966"/>
            <a:chOff x="0" y="0"/>
            <a:chExt cx="2520412" cy="940966"/>
          </a:xfrm>
        </p:grpSpPr>
        <p:sp>
          <p:nvSpPr>
            <p:cNvPr id="27" name="AutoShape 22"/>
            <p:cNvSpPr/>
            <p:nvPr/>
          </p:nvSpPr>
          <p:spPr bwMode="auto">
            <a:xfrm rot="8639985">
              <a:off x="0" y="580429"/>
              <a:ext cx="1296498" cy="360536"/>
            </a:xfrm>
            <a:prstGeom prst="rightArrow">
              <a:avLst>
                <a:gd name="adj1" fmla="val 50000"/>
                <a:gd name="adj2" fmla="val 63185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/>
              <a:headEnd/>
              <a:tailEnd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  <p:grpSp>
          <p:nvGrpSpPr>
            <p:cNvPr id="28" name="Group 23"/>
            <p:cNvGrpSpPr/>
            <p:nvPr/>
          </p:nvGrpSpPr>
          <p:grpSpPr bwMode="auto">
            <a:xfrm>
              <a:off x="1080974" y="0"/>
              <a:ext cx="1439437" cy="866180"/>
              <a:chOff x="0" y="0"/>
              <a:chExt cx="1439437" cy="866180"/>
            </a:xfrm>
          </p:grpSpPr>
          <p:sp>
            <p:nvSpPr>
              <p:cNvPr id="29" name="Rectangle 24"/>
              <p:cNvSpPr/>
              <p:nvPr/>
            </p:nvSpPr>
            <p:spPr bwMode="auto">
              <a:xfrm>
                <a:off x="0" y="0"/>
                <a:ext cx="1439437" cy="8661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/>
                <a:headEnd/>
                <a:tailEnd/>
              </a:ln>
            </p:spPr>
            <p:txBody>
              <a:bodyPr lIns="0" tIns="0" rIns="0" bIns="0"/>
              <a:lstStyle/>
              <a:p>
                <a:pPr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4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0" name="Rectangle 25"/>
              <p:cNvSpPr/>
              <p:nvPr/>
            </p:nvSpPr>
            <p:spPr bwMode="auto">
              <a:xfrm>
                <a:off x="47168" y="179033"/>
                <a:ext cx="1345136" cy="518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 anchor="ctr">
                <a:spAutoFit/>
              </a:bodyPr>
              <a:lstStyle/>
              <a:p>
                <a:pPr marL="40163"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700">
                    <a:solidFill>
                      <a:srgbClr val="000000"/>
                    </a:solidFill>
                    <a:latin typeface="Tahoma"/>
                    <a:ea typeface="ＭＳ Ｐゴシック"/>
                    <a:cs typeface="ヒラギノ角ゴ ProN W3"/>
                  </a:rPr>
                  <a:t>Semantic</a:t>
                </a:r>
                <a:endParaRPr/>
              </a:p>
              <a:p>
                <a:pPr marL="40163"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700">
                    <a:solidFill>
                      <a:srgbClr val="000000"/>
                    </a:solidFill>
                    <a:latin typeface="Tahoma"/>
                    <a:ea typeface="ＭＳ Ｐゴシック"/>
                    <a:cs typeface="ヒラギノ角ゴ ProN W3"/>
                  </a:rPr>
                  <a:t>Specification</a:t>
                </a:r>
                <a:endParaRPr/>
              </a:p>
            </p:txBody>
          </p:sp>
        </p:grpSp>
      </p:grpSp>
      <p:grpSp>
        <p:nvGrpSpPr>
          <p:cNvPr id="31" name="Group 27"/>
          <p:cNvGrpSpPr/>
          <p:nvPr/>
        </p:nvGrpSpPr>
        <p:grpSpPr bwMode="auto">
          <a:xfrm>
            <a:off x="1115095" y="1843989"/>
            <a:ext cx="3962548" cy="1943867"/>
            <a:chOff x="0" y="0"/>
            <a:chExt cx="3962548" cy="1943867"/>
          </a:xfrm>
        </p:grpSpPr>
        <p:sp>
          <p:nvSpPr>
            <p:cNvPr id="32" name="AutoShape 28"/>
            <p:cNvSpPr/>
            <p:nvPr/>
          </p:nvSpPr>
          <p:spPr bwMode="auto">
            <a:xfrm rot="5819966">
              <a:off x="178694" y="1114612"/>
              <a:ext cx="1297767" cy="360741"/>
            </a:xfrm>
            <a:prstGeom prst="rightArrow">
              <a:avLst>
                <a:gd name="adj1" fmla="val 50000"/>
                <a:gd name="adj2" fmla="val 63240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/>
              <a:headEnd/>
              <a:tailEnd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  <p:grpSp>
          <p:nvGrpSpPr>
            <p:cNvPr id="33" name="Group 29"/>
            <p:cNvGrpSpPr/>
            <p:nvPr/>
          </p:nvGrpSpPr>
          <p:grpSpPr bwMode="auto">
            <a:xfrm>
              <a:off x="0" y="0"/>
              <a:ext cx="1584795" cy="720365"/>
              <a:chOff x="0" y="0"/>
              <a:chExt cx="1584795" cy="720365"/>
            </a:xfrm>
          </p:grpSpPr>
          <p:sp>
            <p:nvSpPr>
              <p:cNvPr id="34" name="Rectangle 30"/>
              <p:cNvSpPr/>
              <p:nvPr/>
            </p:nvSpPr>
            <p:spPr bwMode="auto">
              <a:xfrm>
                <a:off x="0" y="0"/>
                <a:ext cx="1584795" cy="72036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/>
                <a:headEnd/>
                <a:tailEnd/>
              </a:ln>
            </p:spPr>
            <p:txBody>
              <a:bodyPr lIns="0" tIns="0" rIns="0" bIns="0"/>
              <a:lstStyle/>
              <a:p>
                <a:pPr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4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35" name="Rectangle 31"/>
              <p:cNvSpPr/>
              <p:nvPr/>
            </p:nvSpPr>
            <p:spPr bwMode="auto">
              <a:xfrm>
                <a:off x="24407" y="100544"/>
                <a:ext cx="1534899" cy="518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 anchor="ctr">
                <a:spAutoFit/>
              </a:bodyPr>
              <a:lstStyle/>
              <a:p>
                <a:pPr marL="40163"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700">
                    <a:solidFill>
                      <a:srgbClr val="000000"/>
                    </a:solidFill>
                    <a:latin typeface="Tahoma"/>
                    <a:ea typeface="ＭＳ Ｐゴシック"/>
                    <a:cs typeface="ヒラギノ角ゴ ProN W3"/>
                  </a:rPr>
                  <a:t>Generic</a:t>
                </a:r>
                <a:endParaRPr/>
              </a:p>
              <a:p>
                <a:pPr marL="40163"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700">
                    <a:solidFill>
                      <a:srgbClr val="000000"/>
                    </a:solidFill>
                    <a:latin typeface="Tahoma"/>
                    <a:ea typeface="ＭＳ Ｐゴシック"/>
                    <a:cs typeface="ヒラギノ角ゴ ProN W3"/>
                  </a:rPr>
                  <a:t>Syntax (HUTN)</a:t>
                </a:r>
                <a:endParaRPr/>
              </a:p>
            </p:txBody>
          </p:sp>
        </p:grpSp>
        <p:sp>
          <p:nvSpPr>
            <p:cNvPr id="36" name="AutoShape 32"/>
            <p:cNvSpPr/>
            <p:nvPr/>
          </p:nvSpPr>
          <p:spPr bwMode="auto">
            <a:xfrm rot="10799989">
              <a:off x="1511084" y="144073"/>
              <a:ext cx="2451463" cy="287029"/>
            </a:xfrm>
            <a:prstGeom prst="rightArrow">
              <a:avLst>
                <a:gd name="adj1" fmla="val 62120"/>
                <a:gd name="adj2" fmla="val 87583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/>
              <a:headEnd/>
              <a:tailEnd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37" name="Group 33"/>
          <p:cNvGrpSpPr/>
          <p:nvPr/>
        </p:nvGrpSpPr>
        <p:grpSpPr bwMode="auto">
          <a:xfrm>
            <a:off x="5000625" y="1716375"/>
            <a:ext cx="965010" cy="1554515"/>
            <a:chOff x="0" y="0"/>
            <a:chExt cx="965010" cy="1554515"/>
          </a:xfrm>
        </p:grpSpPr>
        <p:sp>
          <p:nvSpPr>
            <p:cNvPr id="38" name="Rectangle 34"/>
            <p:cNvSpPr/>
            <p:nvPr/>
          </p:nvSpPr>
          <p:spPr bwMode="auto">
            <a:xfrm>
              <a:off x="0" y="56166"/>
              <a:ext cx="965010" cy="143991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/>
              <a:headEnd/>
              <a:tailEnd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  <p:sp>
          <p:nvSpPr>
            <p:cNvPr id="39" name="Rectangle 35"/>
            <p:cNvSpPr/>
            <p:nvPr/>
          </p:nvSpPr>
          <p:spPr bwMode="auto">
            <a:xfrm>
              <a:off x="140761" y="0"/>
              <a:ext cx="691803" cy="15545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57798" bIns="0" anchor="ctr">
              <a:noAutofit/>
            </a:bodyPr>
            <a:lstStyle/>
            <a:p>
              <a:pPr marL="40163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MOF</a:t>
              </a:r>
              <a:endParaRPr/>
            </a:p>
            <a:p>
              <a:pPr marL="40163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EMOF</a:t>
              </a:r>
              <a:endParaRPr/>
            </a:p>
            <a:p>
              <a:pPr marL="40163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ECore</a:t>
              </a:r>
              <a:endParaRPr/>
            </a:p>
            <a:p>
              <a:pPr marL="40163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Infra</a:t>
              </a:r>
              <a:endParaRPr/>
            </a:p>
            <a:p>
              <a:pPr marL="40163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Etc.</a:t>
              </a:r>
              <a:endParaRPr/>
            </a:p>
          </p:txBody>
        </p:sp>
      </p:grpSp>
      <p:sp>
        <p:nvSpPr>
          <p:cNvPr id="40" name="AutoShape 37"/>
          <p:cNvSpPr/>
          <p:nvPr/>
        </p:nvSpPr>
        <p:spPr bwMode="auto">
          <a:xfrm rot="16199969">
            <a:off x="5902533" y="2311680"/>
            <a:ext cx="1297037" cy="1080492"/>
          </a:xfrm>
          <a:custGeom>
            <a:avLst/>
            <a:gdLst>
              <a:gd name="T0" fmla="*/ 16061 w 21600"/>
              <a:gd name="T1" fmla="*/ 0 h 21600"/>
              <a:gd name="T2" fmla="*/ 10522 w 21600"/>
              <a:gd name="T3" fmla="*/ 9257 h 21600"/>
              <a:gd name="T4" fmla="*/ 15096 w 21600"/>
              <a:gd name="T5" fmla="*/ 9257 h 21600"/>
              <a:gd name="T6" fmla="*/ 15096 w 21600"/>
              <a:gd name="T7" fmla="*/ 15096 h 21600"/>
              <a:gd name="T8" fmla="*/ 9257 w 21600"/>
              <a:gd name="T9" fmla="*/ 15096 h 21600"/>
              <a:gd name="T10" fmla="*/ 9257 w 21600"/>
              <a:gd name="T11" fmla="*/ 10522 h 21600"/>
              <a:gd name="T12" fmla="*/ 0 w 21600"/>
              <a:gd name="T13" fmla="*/ 16061 h 21600"/>
              <a:gd name="T14" fmla="*/ 9257 w 21600"/>
              <a:gd name="T15" fmla="*/ 21600 h 21600"/>
              <a:gd name="T16" fmla="*/ 9257 w 21600"/>
              <a:gd name="T17" fmla="*/ 17026 h 21600"/>
              <a:gd name="T18" fmla="*/ 17026 w 21600"/>
              <a:gd name="T19" fmla="*/ 17026 h 21600"/>
              <a:gd name="T20" fmla="*/ 17026 w 21600"/>
              <a:gd name="T21" fmla="*/ 9257 h 21600"/>
              <a:gd name="T22" fmla="*/ 21600 w 21600"/>
              <a:gd name="T23" fmla="*/ 9257 h 21600"/>
              <a:gd name="T24" fmla="*/ 16061 w 21600"/>
              <a:gd name="T25" fmla="*/ 0 h 21600"/>
              <a:gd name="T26" fmla="*/ 16061 w 21600"/>
              <a:gd name="T2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600" h="21600" extrusionOk="0">
                <a:moveTo>
                  <a:pt x="16061" y="0"/>
                </a:moveTo>
                <a:lnTo>
                  <a:pt x="10522" y="9257"/>
                </a:lnTo>
                <a:lnTo>
                  <a:pt x="15096" y="9257"/>
                </a:lnTo>
                <a:lnTo>
                  <a:pt x="15096" y="15096"/>
                </a:lnTo>
                <a:lnTo>
                  <a:pt x="9257" y="15096"/>
                </a:lnTo>
                <a:lnTo>
                  <a:pt x="9257" y="10522"/>
                </a:lnTo>
                <a:lnTo>
                  <a:pt x="0" y="16061"/>
                </a:lnTo>
                <a:lnTo>
                  <a:pt x="9257" y="21600"/>
                </a:lnTo>
                <a:lnTo>
                  <a:pt x="9257" y="17026"/>
                </a:lnTo>
                <a:lnTo>
                  <a:pt x="17026" y="17026"/>
                </a:lnTo>
                <a:lnTo>
                  <a:pt x="17026" y="9257"/>
                </a:lnTo>
                <a:lnTo>
                  <a:pt x="21600" y="9257"/>
                </a:lnTo>
                <a:lnTo>
                  <a:pt x="16061" y="0"/>
                </a:lnTo>
                <a:close/>
                <a:moveTo>
                  <a:pt x="16061" y="0"/>
                </a:moveTo>
              </a:path>
            </a:pathLst>
          </a:custGeom>
          <a:solidFill>
            <a:srgbClr val="FF00FF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642816">
              <a:spcBef>
                <a:spcPts val="0"/>
              </a:spcBef>
              <a:spcAft>
                <a:spcPts val="0"/>
              </a:spcAft>
              <a:defRPr/>
            </a:pPr>
            <a:endParaRPr lang="fr-FR" sz="4100">
              <a:solidFill>
                <a:srgbClr val="000000"/>
              </a:solidFill>
              <a:latin typeface="Gill Sans"/>
              <a:ea typeface="ヒラギノ角ゴ ProN W3"/>
              <a:cs typeface="ヒラギノ角ゴ ProN W3"/>
            </a:endParaRPr>
          </a:p>
        </p:txBody>
      </p:sp>
      <p:grpSp>
        <p:nvGrpSpPr>
          <p:cNvPr id="41" name="Group 38"/>
          <p:cNvGrpSpPr/>
          <p:nvPr/>
        </p:nvGrpSpPr>
        <p:grpSpPr bwMode="auto">
          <a:xfrm>
            <a:off x="6731876" y="1266906"/>
            <a:ext cx="2232421" cy="1179834"/>
            <a:chOff x="0" y="0"/>
            <a:chExt cx="2232421" cy="1179834"/>
          </a:xfrm>
        </p:grpSpPr>
        <p:sp>
          <p:nvSpPr>
            <p:cNvPr id="42" name="AutoShape 39"/>
            <p:cNvSpPr/>
            <p:nvPr/>
          </p:nvSpPr>
          <p:spPr bwMode="auto">
            <a:xfrm>
              <a:off x="0" y="0"/>
              <a:ext cx="2232421" cy="1179834"/>
            </a:xfrm>
            <a:custGeom>
              <a:avLst/>
              <a:gdLst>
                <a:gd name="T0" fmla="*/ 3600 w 21600"/>
                <a:gd name="T1" fmla="*/ 0 h 21600"/>
                <a:gd name="T2" fmla="*/ 0 w 21600"/>
                <a:gd name="T3" fmla="*/ 2200 h 21600"/>
                <a:gd name="T4" fmla="*/ 0 w 21600"/>
                <a:gd name="T5" fmla="*/ 7699 h 21600"/>
                <a:gd name="T6" fmla="*/ 0 w 21600"/>
                <a:gd name="T7" fmla="*/ 10999 h 21600"/>
                <a:gd name="T8" fmla="*/ 3600 w 21600"/>
                <a:gd name="T9" fmla="*/ 13198 h 21600"/>
                <a:gd name="T10" fmla="*/ 1613 w 21600"/>
                <a:gd name="T11" fmla="*/ 21600 h 21600"/>
                <a:gd name="T12" fmla="*/ 9000 w 21600"/>
                <a:gd name="T13" fmla="*/ 13198 h 21600"/>
                <a:gd name="T14" fmla="*/ 18000 w 21600"/>
                <a:gd name="T15" fmla="*/ 13198 h 21600"/>
                <a:gd name="T16" fmla="*/ 21600 w 21600"/>
                <a:gd name="T17" fmla="*/ 10999 h 21600"/>
                <a:gd name="T18" fmla="*/ 21600 w 21600"/>
                <a:gd name="T19" fmla="*/ 7699 h 21600"/>
                <a:gd name="T20" fmla="*/ 21600 w 21600"/>
                <a:gd name="T21" fmla="*/ 2200 h 21600"/>
                <a:gd name="T22" fmla="*/ 18000 w 21600"/>
                <a:gd name="T23" fmla="*/ 0 h 21600"/>
                <a:gd name="T24" fmla="*/ 9000 w 21600"/>
                <a:gd name="T25" fmla="*/ 0 h 21600"/>
                <a:gd name="T26" fmla="*/ 3600 w 21600"/>
                <a:gd name="T27" fmla="*/ 0 h 21600"/>
                <a:gd name="T28" fmla="*/ 3600 w 21600"/>
                <a:gd name="T2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cubicBezTo>
                    <a:pt x="1612" y="0"/>
                    <a:pt x="0" y="985"/>
                    <a:pt x="0" y="2200"/>
                  </a:cubicBezTo>
                  <a:lnTo>
                    <a:pt x="0" y="7699"/>
                  </a:lnTo>
                  <a:lnTo>
                    <a:pt x="0" y="10999"/>
                  </a:lnTo>
                  <a:cubicBezTo>
                    <a:pt x="0" y="12213"/>
                    <a:pt x="1612" y="13198"/>
                    <a:pt x="3600" y="13198"/>
                  </a:cubicBezTo>
                  <a:lnTo>
                    <a:pt x="1613" y="21600"/>
                  </a:lnTo>
                  <a:lnTo>
                    <a:pt x="9000" y="13198"/>
                  </a:lnTo>
                  <a:lnTo>
                    <a:pt x="18000" y="13198"/>
                  </a:lnTo>
                  <a:cubicBezTo>
                    <a:pt x="19988" y="13198"/>
                    <a:pt x="21600" y="12213"/>
                    <a:pt x="21600" y="10999"/>
                  </a:cubicBezTo>
                  <a:lnTo>
                    <a:pt x="21600" y="7699"/>
                  </a:lnTo>
                  <a:lnTo>
                    <a:pt x="21600" y="2200"/>
                  </a:lnTo>
                  <a:cubicBezTo>
                    <a:pt x="21600" y="985"/>
                    <a:pt x="19988" y="0"/>
                    <a:pt x="18000" y="0"/>
                  </a:cubicBezTo>
                  <a:lnTo>
                    <a:pt x="9000" y="0"/>
                  </a:lnTo>
                  <a:lnTo>
                    <a:pt x="3600" y="0"/>
                  </a:lnTo>
                  <a:close/>
                  <a:moveTo>
                    <a:pt x="3600" y="0"/>
                  </a:moveTo>
                </a:path>
              </a:pathLst>
            </a:custGeom>
            <a:solidFill>
              <a:srgbClr val="FFFF99"/>
            </a:solidFill>
            <a:ln w="9525" cap="flat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  <p:sp>
          <p:nvSpPr>
            <p:cNvPr id="43" name="Rectangle 40"/>
            <p:cNvSpPr/>
            <p:nvPr/>
          </p:nvSpPr>
          <p:spPr bwMode="auto">
            <a:xfrm>
              <a:off x="80407" y="25697"/>
              <a:ext cx="2072723" cy="572041"/>
            </a:xfrm>
            <a:prstGeom prst="rect">
              <a:avLst/>
            </a:prstGeom>
            <a:noFill/>
            <a:ln>
              <a:noFill/>
            </a:ln>
          </p:spPr>
          <p:txBody>
            <a:bodyPr lIns="38099" tIns="38099" rIns="109196" bIns="38099"/>
            <a:lstStyle/>
            <a:p>
              <a:pPr marL="22313"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00">
                  <a:solidFill>
                    <a:srgbClr val="000000"/>
                  </a:solidFill>
                  <a:latin typeface="Tahoma"/>
                  <a:ea typeface="ＭＳ Ｐゴシック"/>
                  <a:cs typeface="ヒラギノ角ゴ ProN W3"/>
                </a:rPr>
                <a:t>How do these things relate?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Eclipse plugin structure and lifecycle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integrated development environment with base workspace and an </a:t>
            </a:r>
            <a:r>
              <a:rPr lang="en-US" b="1"/>
              <a:t>extensible plug-in system world)</a:t>
            </a:r>
            <a:endParaRPr/>
          </a:p>
          <a:p>
            <a:pPr>
              <a:defRPr/>
            </a:pPr>
            <a:r>
              <a:rPr lang="en-US"/>
              <a:t>Contribute to existing IDE</a:t>
            </a:r>
            <a:endParaRPr/>
          </a:p>
          <a:p>
            <a:pPr lvl="1">
              <a:defRPr/>
            </a:pPr>
            <a:r>
              <a:rPr lang="en-US"/>
              <a:t>Open structure with thirdparty contributions</a:t>
            </a:r>
          </a:p>
          <a:p>
            <a:pPr lvl="1">
              <a:defRPr/>
            </a:pPr>
            <a:r>
              <a:rPr lang="en-US"/>
              <a:t>Update site, market place, …</a:t>
            </a:r>
            <a:endParaRPr/>
          </a:p>
          <a:p>
            <a:pPr>
              <a:defRPr/>
            </a:pPr>
            <a:r>
              <a:rPr lang="en-US"/>
              <a:t>Or create your own application</a:t>
            </a:r>
            <a:endParaRPr/>
          </a:p>
          <a:p>
            <a:pPr lvl="1">
              <a:defRPr/>
            </a:pPr>
            <a:r>
              <a:rPr lang="en-US"/>
              <a:t>Rich Client Platform (RCP) for developing general purpose applications</a:t>
            </a:r>
            <a:endParaRPr/>
          </a:p>
          <a:p>
            <a:pPr>
              <a:defRPr/>
            </a:pPr>
            <a:r>
              <a:rPr lang="en-US"/>
              <a:t>-&gt; component based / service base approach</a:t>
            </a:r>
            <a:endParaRPr/>
          </a:p>
          <a:p>
            <a:pPr lvl="1">
              <a:defRPr/>
            </a:pPr>
            <a:r>
              <a:rPr lang="en-US"/>
              <a:t>Equinox : an implementation of OSGI core framework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ounded Rectangle 1"/>
          <p:cNvSpPr/>
          <p:nvPr/>
        </p:nvSpPr>
        <p:spPr bwMode="auto">
          <a:xfrm>
            <a:off x="457364" y="4005064"/>
            <a:ext cx="874276" cy="288032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hape 364"/>
          <p:cNvSpPr/>
          <p:nvPr/>
        </p:nvSpPr>
        <p:spPr bwMode="auto">
          <a:xfrm>
            <a:off x="467543" y="1526199"/>
            <a:ext cx="7934322" cy="4709011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</p:spPr>
      </p:sp>
      <p:sp>
        <p:nvSpPr>
          <p:cNvPr id="6" name="Titre 1"/>
          <p:cNvSpPr>
            <a:spLocks/>
          </p:cNvSpPr>
          <p:nvPr/>
        </p:nvSpPr>
        <p:spPr bwMode="auto"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b="1">
                <a:solidFill>
                  <a:srgbClr val="558ED5"/>
                </a:solidFill>
              </a:rPr>
              <a:t>Eclipse Modeling Project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76691" y="2590065"/>
            <a:ext cx="1560634" cy="40298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/>
              <a:t>+EcoreTools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63528" y="4857749"/>
            <a:ext cx="1186961" cy="4322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/>
              <a:t>+GEMOC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GEMOC modeling crash course -</a:t>
            </a:r>
            <a:endParaRPr lang="en-US" sz="1000" i="1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3</a:t>
            </a:r>
          </a:p>
        </p:txBody>
      </p:sp>
      <p:sp>
        <p:nvSpPr>
          <p:cNvPr id="7" name="Espace réservé du contenu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fr-FR"/>
              <a:t>This course is for you if you have some concepts in your domain and: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fr-FR">
                <a:latin typeface="Times New Roman"/>
                <a:cs typeface="Times New Roman"/>
              </a:rPr>
              <a:t>□ </a:t>
            </a:r>
            <a:r>
              <a:rPr lang="fr-FR"/>
              <a:t>You're bored to write or maintain  parser and printyprinter dedicated to the concepts you want to expose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fr-FR">
                <a:latin typeface="Times New Roman"/>
                <a:cs typeface="Times New Roman"/>
              </a:rPr>
              <a:t>□  </a:t>
            </a:r>
            <a:r>
              <a:rPr lang="fr-FR"/>
              <a:t>You wish to create  text editors with good user support (highlighting, autompletion, …)</a:t>
            </a:r>
            <a:endParaRPr/>
          </a:p>
          <a:p>
            <a:pPr>
              <a:defRPr/>
            </a:pPr>
            <a:r>
              <a:rPr lang="fr-FR">
                <a:latin typeface="Times New Roman"/>
                <a:cs typeface="Times New Roman"/>
              </a:rPr>
              <a:t>□  </a:t>
            </a:r>
            <a:r>
              <a:rPr lang="fr-FR"/>
              <a:t>You wish to create diagramatic view/editors</a:t>
            </a:r>
            <a:endParaRPr/>
          </a:p>
          <a:p>
            <a:pPr>
              <a:lnSpc>
                <a:spcPct val="100000"/>
              </a:lnSpc>
              <a:defRPr/>
            </a:pPr>
            <a:r>
              <a:rPr lang="fr-FR">
                <a:latin typeface="Times New Roman"/>
                <a:cs typeface="Times New Roman"/>
              </a:rPr>
              <a:t>□  </a:t>
            </a:r>
            <a:r>
              <a:rPr lang="fr-FR"/>
              <a:t>Your concepts have an execution semantics and providing a debugger to your users is a nice to have feature (with connection to the editors)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800" b="1" i="0" u="none" strike="noStrike" cap="none" spc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Defining the abstract syntax</a:t>
            </a:r>
            <a:endParaRPr lang="en-US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Goal: define the concepts of the language</a:t>
            </a:r>
            <a:endParaRPr sz="2200"/>
          </a:p>
          <a:p>
            <a:pPr>
              <a:defRPr/>
            </a:pPr>
            <a:endParaRPr lang="fr-FR" sz="2200" b="0" i="0" u="none" strike="noStrike" cap="none" spc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Make them available to tools in order to manipulate them</a:t>
            </a:r>
          </a:p>
          <a:p>
            <a:pPr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Provide default services:</a:t>
            </a:r>
          </a:p>
          <a:p>
            <a:pPr marL="51480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API</a:t>
            </a:r>
          </a:p>
          <a:p>
            <a:pPr marL="51480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Serialization</a:t>
            </a:r>
            <a:endParaRPr lang="fr-FR"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Ecore/EMF </a:t>
            </a:r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GEMOC modeling crash course -</a:t>
            </a:r>
            <a:endParaRPr lang="en-US" sz="1000" i="1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40</a:t>
            </a:r>
          </a:p>
        </p:txBody>
      </p:sp>
      <p:sp>
        <p:nvSpPr>
          <p:cNvPr id="7" name="Espace réservé du contenu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Basically a Class diagram to represent the metamodels</a:t>
            </a:r>
          </a:p>
          <a:p>
            <a:pPr>
              <a:defRPr/>
            </a:pPr>
            <a:r>
              <a:rPr lang="fr-FR"/>
              <a:t>EMF provides for free (among other features)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fr-FR"/>
              <a:t>	serialization (XMI)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fr-FR"/>
              <a:t>Tree editor </a:t>
            </a:r>
            <a:endParaRPr/>
          </a:p>
          <a:p>
            <a:pPr marL="1076212" lvl="2" indent="-342900">
              <a:buFont typeface="Arial"/>
              <a:buChar char="•"/>
              <a:defRPr/>
            </a:pPr>
            <a:r>
              <a:rPr lang="fr-FR"/>
              <a:t>either reflective, or generated with possibility to customize</a:t>
            </a:r>
          </a:p>
          <a:p>
            <a:pPr marL="1076212" lvl="2" indent="-342900">
              <a:buFont typeface="Arial"/>
              <a:buChar char="•"/>
              <a:defRPr/>
            </a:pPr>
            <a:r>
              <a:rPr lang="fr-FR"/>
              <a:t>Edition support (outline, notification API for other editors, …)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fr-FR"/>
              <a:t>Java manipulation API</a:t>
            </a:r>
            <a:endParaRPr/>
          </a:p>
          <a:p>
            <a:pPr marL="342900" indent="-342900">
              <a:buFont typeface="Arial"/>
              <a:buChar char="•"/>
              <a:defRPr/>
            </a:pPr>
            <a:r>
              <a:rPr lang="fr-FR"/>
              <a:t>EMF compatible projects use this as a base to propose extended services</a:t>
            </a:r>
            <a:endParaRPr/>
          </a:p>
          <a:p>
            <a:pPr>
              <a:defRPr/>
            </a:pPr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Ecore most used concepts</a:t>
            </a:r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GEMOC modeling crash course -</a:t>
            </a:r>
            <a:endParaRPr lang="en-US" sz="1000" i="1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41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endParaRPr/>
          </a:p>
        </p:txBody>
      </p:sp>
      <p:pic>
        <p:nvPicPr>
          <p:cNvPr id="8" name="Image 1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33545" y="440667"/>
            <a:ext cx="6887781" cy="6392850"/>
          </a:xfrm>
          <a:prstGeom prst="rect">
            <a:avLst/>
          </a:prstGeom>
        </p:spPr>
      </p:pic>
      <p:sp>
        <p:nvSpPr>
          <p:cNvPr id="9" name="Flèche gauche 8"/>
          <p:cNvSpPr/>
          <p:nvPr/>
        </p:nvSpPr>
        <p:spPr bwMode="auto">
          <a:xfrm rot="19263242">
            <a:off x="7515770" y="1740477"/>
            <a:ext cx="1047749" cy="54552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498149" y="332656"/>
            <a:ext cx="5652120" cy="3208913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Ecore extended usage</a:t>
            </a:r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GEMOC modeling crash course -</a:t>
            </a:r>
            <a:endParaRPr lang="en-US" sz="1000" i="1"/>
          </a:p>
        </p:txBody>
      </p:sp>
      <p:sp>
        <p:nvSpPr>
          <p:cNvPr id="7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42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Support of generics</a:t>
            </a:r>
          </a:p>
          <a:p>
            <a:pPr>
              <a:defRPr/>
            </a:pPr>
            <a:endParaRPr lang="fr-FR"/>
          </a:p>
          <a:p>
            <a:pPr>
              <a:defRPr/>
            </a:pPr>
            <a:endParaRPr lang="fr-FR"/>
          </a:p>
          <a:p>
            <a:pPr>
              <a:defRPr/>
            </a:pPr>
            <a:endParaRPr lang="fr-FR"/>
          </a:p>
          <a:p>
            <a:pPr>
              <a:defRPr/>
            </a:pPr>
            <a:r>
              <a:rPr lang="fr-FR"/>
              <a:t>TODO Add usage picture in the tree editor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Design your domain</a:t>
            </a:r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GEMOC modeling crash course -</a:t>
            </a:r>
            <a:endParaRPr lang="en-US" sz="1000" i="1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43</a:t>
            </a:r>
          </a:p>
        </p:txBody>
      </p:sp>
      <p:sp>
        <p:nvSpPr>
          <p:cNvPr id="7" name="Espace réservé du contenu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You can obtain an ecore file by several means:</a:t>
            </a:r>
          </a:p>
          <a:p>
            <a:pPr marL="514800" indent="-514800">
              <a:buFont typeface="Arial"/>
              <a:buChar char="•"/>
              <a:defRPr/>
            </a:pPr>
            <a:r>
              <a:rPr lang="fr-FR"/>
              <a:t>Using the Ecore tree editor (EMF)</a:t>
            </a:r>
            <a:endParaRPr/>
          </a:p>
          <a:p>
            <a:pPr marL="514800" indent="-514800">
              <a:buFont typeface="Arial"/>
              <a:buChar char="•"/>
              <a:defRPr/>
            </a:pPr>
            <a:r>
              <a:rPr lang="fr-FR"/>
              <a:t>Using the graphical editor (Ecore tools (sirius based))</a:t>
            </a:r>
            <a:endParaRPr/>
          </a:p>
          <a:p>
            <a:pPr marL="514800" indent="-514800">
              <a:buFont typeface="Arial"/>
              <a:buChar char="•"/>
              <a:defRPr/>
            </a:pPr>
            <a:r>
              <a:rPr lang="fr-FR"/>
              <a:t>Using a textual editor (oclinecore, …)</a:t>
            </a:r>
          </a:p>
          <a:p>
            <a:pPr marL="514800" indent="-514800">
              <a:buFont typeface="Arial"/>
              <a:buChar char="•"/>
              <a:defRPr/>
            </a:pPr>
            <a:r>
              <a:rPr lang="fr-FR"/>
              <a:t>Generating it from another format: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lang="fr-FR"/>
              <a:t>ex: with Xtext, when working grammar first.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lang="fr-FR"/>
              <a:t>However, you may not be able to tune the class diagram (for example, xtext does not help to correctly factorize attributes in a nice inheritance tree)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Containment</a:t>
            </a:r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GEMOC modeling crash course -</a:t>
            </a:r>
            <a:endParaRPr lang="en-US" sz="1000" i="1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44</a:t>
            </a:r>
          </a:p>
        </p:txBody>
      </p:sp>
      <p:sp>
        <p:nvSpPr>
          <p:cNvPr id="7" name="Espace réservé du contenu 4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fr-FR"/>
              <a:t>A metamodel is not only a graph</a:t>
            </a:r>
            <a:endParaRPr/>
          </a:p>
          <a:p>
            <a:pPr>
              <a:lnSpc>
                <a:spcPct val="100000"/>
              </a:lnSpc>
              <a:defRPr/>
            </a:pPr>
            <a:endParaRPr lang="fr-FR"/>
          </a:p>
          <a:p>
            <a:pPr>
              <a:lnSpc>
                <a:spcPct val="100000"/>
              </a:lnSpc>
              <a:defRPr/>
            </a:pPr>
            <a:r>
              <a:rPr lang="fr-FR"/>
              <a:t>Containment information is used by many tools to provide "smart" default implementations </a:t>
            </a:r>
            <a:endParaRPr/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fr-FR"/>
              <a:t>Tree editor, textual syntaxes, graphical syntaxes, …</a:t>
            </a:r>
            <a:endParaRPr/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endParaRPr lang="fr-FR"/>
          </a:p>
          <a:p>
            <a:pPr>
              <a:lnSpc>
                <a:spcPct val="100000"/>
              </a:lnSpc>
              <a:defRPr/>
            </a:pPr>
            <a:r>
              <a:rPr lang="fr-FR"/>
              <a:t>Impact on model transformation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800" b="1" i="0" u="none" strike="noStrike" cap="none" spc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Assigment semantics: maintain consistency </a:t>
            </a:r>
            <a:endParaRPr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57200" y="1600200"/>
            <a:ext cx="8229600" cy="4525962"/>
          </a:xfr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Rectangle 7"/>
          <p:cNvSpPr/>
          <p:nvPr/>
        </p:nvSpPr>
        <p:spPr bwMode="auto">
          <a:xfrm>
            <a:off x="683568" y="1677969"/>
            <a:ext cx="1080119" cy="7920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A</a:t>
            </a:r>
            <a:endParaRPr/>
          </a:p>
          <a:p>
            <a:pPr algn="ctr">
              <a:defRPr/>
            </a:pPr>
            <a:endParaRPr lang="fr-FR"/>
          </a:p>
        </p:txBody>
      </p:sp>
      <p:cxnSp>
        <p:nvCxnSpPr>
          <p:cNvPr id="7" name="Connecteur en angle 8"/>
          <p:cNvCxnSpPr>
            <a:cxnSpLocks/>
          </p:cNvCxnSpPr>
          <p:nvPr/>
        </p:nvCxnSpPr>
        <p:spPr bwMode="auto">
          <a:xfrm>
            <a:off x="683568" y="2326041"/>
            <a:ext cx="1080119" cy="15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9"/>
          <p:cNvSpPr/>
          <p:nvPr/>
        </p:nvSpPr>
        <p:spPr bwMode="auto">
          <a:xfrm>
            <a:off x="2987823" y="1677969"/>
            <a:ext cx="1080119" cy="7920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B</a:t>
            </a:r>
            <a:endParaRPr/>
          </a:p>
          <a:p>
            <a:pPr algn="ctr">
              <a:defRPr/>
            </a:pPr>
            <a:endParaRPr lang="fr-FR"/>
          </a:p>
        </p:txBody>
      </p:sp>
      <p:cxnSp>
        <p:nvCxnSpPr>
          <p:cNvPr id="9" name="Connecteur droit 10"/>
          <p:cNvCxnSpPr>
            <a:cxnSpLocks/>
          </p:cNvCxnSpPr>
          <p:nvPr/>
        </p:nvCxnSpPr>
        <p:spPr bwMode="auto">
          <a:xfrm>
            <a:off x="1835695" y="2038008"/>
            <a:ext cx="1152127" cy="0"/>
          </a:xfrm>
          <a:prstGeom prst="line">
            <a:avLst/>
          </a:prstGeom>
          <a:ln w="50800"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11"/>
          <p:cNvSpPr>
            <a:spLocks/>
          </p:cNvSpPr>
          <p:nvPr/>
        </p:nvSpPr>
        <p:spPr bwMode="auto">
          <a:xfrm>
            <a:off x="2627784" y="1677969"/>
            <a:ext cx="310087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/>
              <a:t>b</a:t>
            </a:r>
          </a:p>
        </p:txBody>
      </p:sp>
      <p:sp>
        <p:nvSpPr>
          <p:cNvPr id="11" name="ZoneTexte 12"/>
          <p:cNvSpPr>
            <a:spLocks/>
          </p:cNvSpPr>
          <p:nvPr/>
        </p:nvSpPr>
        <p:spPr bwMode="auto">
          <a:xfrm>
            <a:off x="2483767" y="2182024"/>
            <a:ext cx="564247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/>
              <a:t>0..1</a:t>
            </a:r>
          </a:p>
        </p:txBody>
      </p:sp>
      <p:cxnSp>
        <p:nvCxnSpPr>
          <p:cNvPr id="12" name="Connecteur en angle 13"/>
          <p:cNvCxnSpPr>
            <a:cxnSpLocks/>
          </p:cNvCxnSpPr>
          <p:nvPr/>
        </p:nvCxnSpPr>
        <p:spPr bwMode="auto">
          <a:xfrm>
            <a:off x="683568" y="2182024"/>
            <a:ext cx="1080119" cy="15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ngle 14"/>
          <p:cNvCxnSpPr>
            <a:cxnSpLocks/>
          </p:cNvCxnSpPr>
          <p:nvPr/>
        </p:nvCxnSpPr>
        <p:spPr bwMode="auto">
          <a:xfrm>
            <a:off x="2987823" y="2326041"/>
            <a:ext cx="1080119" cy="15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5"/>
          <p:cNvCxnSpPr>
            <a:cxnSpLocks/>
          </p:cNvCxnSpPr>
          <p:nvPr/>
        </p:nvCxnSpPr>
        <p:spPr bwMode="auto">
          <a:xfrm>
            <a:off x="2987823" y="2182024"/>
            <a:ext cx="1080119" cy="15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6"/>
          <p:cNvSpPr/>
          <p:nvPr/>
        </p:nvSpPr>
        <p:spPr bwMode="auto">
          <a:xfrm>
            <a:off x="5148063" y="1677969"/>
            <a:ext cx="1080119" cy="7920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C</a:t>
            </a:r>
          </a:p>
          <a:p>
            <a:pPr algn="ctr">
              <a:defRPr/>
            </a:pPr>
            <a:endParaRPr lang="fr-FR"/>
          </a:p>
        </p:txBody>
      </p:sp>
      <p:cxnSp>
        <p:nvCxnSpPr>
          <p:cNvPr id="16" name="Connecteur en angle 17"/>
          <p:cNvCxnSpPr>
            <a:cxnSpLocks/>
          </p:cNvCxnSpPr>
          <p:nvPr/>
        </p:nvCxnSpPr>
        <p:spPr bwMode="auto">
          <a:xfrm>
            <a:off x="5148063" y="2326041"/>
            <a:ext cx="1080119" cy="15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8"/>
          <p:cNvSpPr/>
          <p:nvPr/>
        </p:nvSpPr>
        <p:spPr bwMode="auto">
          <a:xfrm>
            <a:off x="7452319" y="1677969"/>
            <a:ext cx="1080119" cy="7920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D</a:t>
            </a:r>
          </a:p>
          <a:p>
            <a:pPr algn="ctr">
              <a:defRPr/>
            </a:pPr>
            <a:endParaRPr lang="fr-FR"/>
          </a:p>
        </p:txBody>
      </p:sp>
      <p:cxnSp>
        <p:nvCxnSpPr>
          <p:cNvPr id="18" name="Connecteur droit 19"/>
          <p:cNvCxnSpPr>
            <a:cxnSpLocks/>
            <a:stCxn id="15" idx="3"/>
            <a:endCxn id="17" idx="1"/>
          </p:cNvCxnSpPr>
          <p:nvPr/>
        </p:nvCxnSpPr>
        <p:spPr bwMode="auto">
          <a:xfrm>
            <a:off x="6228183" y="2074012"/>
            <a:ext cx="1224135" cy="0"/>
          </a:xfrm>
          <a:prstGeom prst="line">
            <a:avLst/>
          </a:prstGeom>
          <a:ln w="50800"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20"/>
          <p:cNvSpPr>
            <a:spLocks/>
          </p:cNvSpPr>
          <p:nvPr/>
        </p:nvSpPr>
        <p:spPr bwMode="auto">
          <a:xfrm>
            <a:off x="7092279" y="1677969"/>
            <a:ext cx="310087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/>
              <a:t>d</a:t>
            </a:r>
            <a:endParaRPr/>
          </a:p>
        </p:txBody>
      </p:sp>
      <p:sp>
        <p:nvSpPr>
          <p:cNvPr id="20" name="ZoneTexte 21"/>
          <p:cNvSpPr>
            <a:spLocks/>
          </p:cNvSpPr>
          <p:nvPr/>
        </p:nvSpPr>
        <p:spPr bwMode="auto">
          <a:xfrm>
            <a:off x="7164288" y="2182024"/>
            <a:ext cx="271912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/>
              <a:t>*</a:t>
            </a:r>
            <a:endParaRPr/>
          </a:p>
        </p:txBody>
      </p:sp>
      <p:cxnSp>
        <p:nvCxnSpPr>
          <p:cNvPr id="21" name="Connecteur en angle 22"/>
          <p:cNvCxnSpPr>
            <a:cxnSpLocks/>
          </p:cNvCxnSpPr>
          <p:nvPr/>
        </p:nvCxnSpPr>
        <p:spPr bwMode="auto">
          <a:xfrm>
            <a:off x="5148063" y="2182024"/>
            <a:ext cx="1080119" cy="15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ngle 23"/>
          <p:cNvCxnSpPr>
            <a:cxnSpLocks/>
          </p:cNvCxnSpPr>
          <p:nvPr/>
        </p:nvCxnSpPr>
        <p:spPr bwMode="auto">
          <a:xfrm>
            <a:off x="7452319" y="2326041"/>
            <a:ext cx="1080119" cy="15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4"/>
          <p:cNvCxnSpPr>
            <a:cxnSpLocks/>
          </p:cNvCxnSpPr>
          <p:nvPr/>
        </p:nvCxnSpPr>
        <p:spPr bwMode="auto">
          <a:xfrm>
            <a:off x="7452319" y="2182024"/>
            <a:ext cx="1080119" cy="158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5"/>
          <p:cNvSpPr>
            <a:spLocks/>
          </p:cNvSpPr>
          <p:nvPr/>
        </p:nvSpPr>
        <p:spPr bwMode="auto">
          <a:xfrm>
            <a:off x="6300191" y="1677969"/>
            <a:ext cx="297251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/>
              <a:t>c</a:t>
            </a:r>
          </a:p>
        </p:txBody>
      </p:sp>
      <p:sp>
        <p:nvSpPr>
          <p:cNvPr id="25" name="ZoneTexte 26"/>
          <p:cNvSpPr>
            <a:spLocks/>
          </p:cNvSpPr>
          <p:nvPr/>
        </p:nvSpPr>
        <p:spPr bwMode="auto">
          <a:xfrm>
            <a:off x="6300191" y="2182024"/>
            <a:ext cx="310087" cy="36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/>
              <a:t>1</a:t>
            </a:r>
          </a:p>
        </p:txBody>
      </p:sp>
      <p:sp>
        <p:nvSpPr>
          <p:cNvPr id="26" name="Rectangle 29"/>
          <p:cNvSpPr/>
          <p:nvPr/>
        </p:nvSpPr>
        <p:spPr bwMode="auto">
          <a:xfrm>
            <a:off x="2051719" y="3262144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a1:A</a:t>
            </a:r>
            <a:endParaRPr/>
          </a:p>
        </p:txBody>
      </p:sp>
      <p:sp>
        <p:nvSpPr>
          <p:cNvPr id="27" name="Rectangle 30"/>
          <p:cNvSpPr/>
          <p:nvPr/>
        </p:nvSpPr>
        <p:spPr bwMode="auto">
          <a:xfrm>
            <a:off x="2051719" y="3982224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a2:A</a:t>
            </a:r>
            <a:endParaRPr/>
          </a:p>
        </p:txBody>
      </p:sp>
      <p:sp>
        <p:nvSpPr>
          <p:cNvPr id="28" name="Rectangle 31"/>
          <p:cNvSpPr/>
          <p:nvPr/>
        </p:nvSpPr>
        <p:spPr bwMode="auto">
          <a:xfrm>
            <a:off x="3563887" y="3262144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b1:B</a:t>
            </a:r>
            <a:endParaRPr/>
          </a:p>
        </p:txBody>
      </p:sp>
      <p:cxnSp>
        <p:nvCxnSpPr>
          <p:cNvPr id="29" name="Connecteur en angle 32"/>
          <p:cNvCxnSpPr>
            <a:cxnSpLocks/>
            <a:stCxn id="26" idx="3"/>
            <a:endCxn id="28" idx="1"/>
          </p:cNvCxnSpPr>
          <p:nvPr/>
        </p:nvCxnSpPr>
        <p:spPr bwMode="auto">
          <a:xfrm>
            <a:off x="2771799" y="3478168"/>
            <a:ext cx="792086" cy="1586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33"/>
          <p:cNvSpPr>
            <a:spLocks/>
          </p:cNvSpPr>
          <p:nvPr/>
        </p:nvSpPr>
        <p:spPr bwMode="auto">
          <a:xfrm rot="10799990" flipV="1">
            <a:off x="3275856" y="3165634"/>
            <a:ext cx="306529" cy="27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/>
              <a:t>b</a:t>
            </a:r>
          </a:p>
        </p:txBody>
      </p:sp>
      <p:sp>
        <p:nvSpPr>
          <p:cNvPr id="31" name="Arc 34"/>
          <p:cNvSpPr/>
          <p:nvPr/>
        </p:nvSpPr>
        <p:spPr bwMode="auto">
          <a:xfrm>
            <a:off x="2483767" y="2974113"/>
            <a:ext cx="1368151" cy="504055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>
                <a:gd name="adj" fmla="val 10800000"/>
              </a:avLst>
            </a:prstTxWarp>
          </a:bodyPr>
          <a:lstStyle/>
          <a:p>
            <a:pPr algn="ctr">
              <a:defRPr/>
            </a:pPr>
            <a:endParaRPr lang="fr-FR"/>
          </a:p>
        </p:txBody>
      </p:sp>
      <p:sp>
        <p:nvSpPr>
          <p:cNvPr id="32" name="ZoneTexte 35"/>
          <p:cNvSpPr>
            <a:spLocks/>
          </p:cNvSpPr>
          <p:nvPr/>
        </p:nvSpPr>
        <p:spPr bwMode="auto">
          <a:xfrm>
            <a:off x="2640142" y="2891278"/>
            <a:ext cx="911387" cy="27435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800000"/>
              </a:avLst>
            </a:prstTxWarp>
            <a:spAutoFit/>
          </a:bodyPr>
          <a:lstStyle/>
          <a:p>
            <a:pPr>
              <a:defRPr/>
            </a:pPr>
            <a:r>
              <a:rPr lang="fr-FR" sz="1200"/>
              <a:t>container()</a:t>
            </a:r>
          </a:p>
        </p:txBody>
      </p:sp>
      <p:sp>
        <p:nvSpPr>
          <p:cNvPr id="33" name="Rectangle 36"/>
          <p:cNvSpPr/>
          <p:nvPr/>
        </p:nvSpPr>
        <p:spPr bwMode="auto">
          <a:xfrm>
            <a:off x="2051719" y="4774312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a1:A</a:t>
            </a:r>
            <a:endParaRPr/>
          </a:p>
        </p:txBody>
      </p:sp>
      <p:sp>
        <p:nvSpPr>
          <p:cNvPr id="34" name="Rectangle 37"/>
          <p:cNvSpPr/>
          <p:nvPr/>
        </p:nvSpPr>
        <p:spPr bwMode="auto">
          <a:xfrm>
            <a:off x="2051719" y="5494392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a2:A</a:t>
            </a:r>
            <a:endParaRPr/>
          </a:p>
        </p:txBody>
      </p:sp>
      <p:sp>
        <p:nvSpPr>
          <p:cNvPr id="35" name="Rectangle 38"/>
          <p:cNvSpPr/>
          <p:nvPr/>
        </p:nvSpPr>
        <p:spPr bwMode="auto">
          <a:xfrm>
            <a:off x="3563887" y="4774312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b1:B</a:t>
            </a:r>
            <a:endParaRPr/>
          </a:p>
        </p:txBody>
      </p:sp>
      <p:cxnSp>
        <p:nvCxnSpPr>
          <p:cNvPr id="36" name="Connecteur en angle 39"/>
          <p:cNvCxnSpPr>
            <a:cxnSpLocks/>
            <a:stCxn id="34" idx="3"/>
            <a:endCxn id="35" idx="1"/>
          </p:cNvCxnSpPr>
          <p:nvPr/>
        </p:nvCxnSpPr>
        <p:spPr bwMode="auto">
          <a:xfrm flipV="1">
            <a:off x="2771799" y="4990336"/>
            <a:ext cx="792086" cy="720079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40"/>
          <p:cNvSpPr/>
          <p:nvPr/>
        </p:nvSpPr>
        <p:spPr bwMode="auto">
          <a:xfrm>
            <a:off x="6840252" y="4638221"/>
            <a:ext cx="1728191" cy="1296144"/>
          </a:xfrm>
          <a:prstGeom prst="arc">
            <a:avLst>
              <a:gd name="adj1" fmla="val 21297184"/>
              <a:gd name="adj2" fmla="val 7464433"/>
            </a:avLst>
          </a:prstGeom>
          <a:ln w="25400"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endParaRPr lang="fr-FR"/>
          </a:p>
        </p:txBody>
      </p:sp>
      <p:sp>
        <p:nvSpPr>
          <p:cNvPr id="38" name="ZoneTexte 41"/>
          <p:cNvSpPr>
            <a:spLocks/>
          </p:cNvSpPr>
          <p:nvPr/>
        </p:nvSpPr>
        <p:spPr bwMode="auto">
          <a:xfrm rot="10799990" flipV="1">
            <a:off x="3203847" y="4703644"/>
            <a:ext cx="306529" cy="27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/>
              <a:t>b</a:t>
            </a:r>
          </a:p>
        </p:txBody>
      </p:sp>
      <p:sp>
        <p:nvSpPr>
          <p:cNvPr id="39" name="ZoneTexte 42"/>
          <p:cNvSpPr>
            <a:spLocks/>
          </p:cNvSpPr>
          <p:nvPr/>
        </p:nvSpPr>
        <p:spPr bwMode="auto">
          <a:xfrm rot="19586355">
            <a:off x="3178505" y="5515341"/>
            <a:ext cx="911387" cy="274356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0"/>
              </a:avLst>
            </a:prstTxWarp>
            <a:spAutoFit/>
          </a:bodyPr>
          <a:lstStyle/>
          <a:p>
            <a:pPr>
              <a:defRPr/>
            </a:pPr>
            <a:r>
              <a:rPr lang="fr-FR" sz="1200"/>
              <a:t>container()</a:t>
            </a:r>
          </a:p>
        </p:txBody>
      </p:sp>
      <p:sp>
        <p:nvSpPr>
          <p:cNvPr id="40" name="Rectangle 43"/>
          <p:cNvSpPr/>
          <p:nvPr/>
        </p:nvSpPr>
        <p:spPr bwMode="auto">
          <a:xfrm>
            <a:off x="6516216" y="3262144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c1:C</a:t>
            </a:r>
            <a:endParaRPr/>
          </a:p>
        </p:txBody>
      </p:sp>
      <p:sp>
        <p:nvSpPr>
          <p:cNvPr id="41" name="Rectangle 44"/>
          <p:cNvSpPr/>
          <p:nvPr/>
        </p:nvSpPr>
        <p:spPr bwMode="auto">
          <a:xfrm>
            <a:off x="6527243" y="3982224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c2:C</a:t>
            </a:r>
            <a:endParaRPr/>
          </a:p>
        </p:txBody>
      </p:sp>
      <p:sp>
        <p:nvSpPr>
          <p:cNvPr id="42" name="Rectangle 45"/>
          <p:cNvSpPr/>
          <p:nvPr/>
        </p:nvSpPr>
        <p:spPr bwMode="auto">
          <a:xfrm>
            <a:off x="8028383" y="3262144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d1:D</a:t>
            </a:r>
            <a:endParaRPr/>
          </a:p>
        </p:txBody>
      </p:sp>
      <p:cxnSp>
        <p:nvCxnSpPr>
          <p:cNvPr id="43" name="Connecteur en angle 46"/>
          <p:cNvCxnSpPr>
            <a:cxnSpLocks/>
            <a:stCxn id="40" idx="3"/>
            <a:endCxn id="42" idx="1"/>
          </p:cNvCxnSpPr>
          <p:nvPr/>
        </p:nvCxnSpPr>
        <p:spPr bwMode="auto">
          <a:xfrm>
            <a:off x="7236295" y="3478168"/>
            <a:ext cx="792086" cy="1586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7"/>
          <p:cNvSpPr>
            <a:spLocks/>
          </p:cNvSpPr>
          <p:nvPr/>
        </p:nvSpPr>
        <p:spPr bwMode="auto">
          <a:xfrm rot="10799990" flipV="1">
            <a:off x="7740351" y="3165634"/>
            <a:ext cx="306529" cy="27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/>
              <a:t>d</a:t>
            </a:r>
            <a:endParaRPr/>
          </a:p>
        </p:txBody>
      </p:sp>
      <p:sp>
        <p:nvSpPr>
          <p:cNvPr id="45" name="Arc 48"/>
          <p:cNvSpPr/>
          <p:nvPr/>
        </p:nvSpPr>
        <p:spPr bwMode="auto">
          <a:xfrm>
            <a:off x="6948263" y="2974113"/>
            <a:ext cx="1368151" cy="504055"/>
          </a:xfrm>
          <a:prstGeom prst="arc">
            <a:avLst>
              <a:gd name="adj1" fmla="val 10863611"/>
              <a:gd name="adj2" fmla="val 0"/>
            </a:avLst>
          </a:prstGeom>
          <a:ln w="25400">
            <a:prstDash val="solid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Up">
              <a:avLst>
                <a:gd name="adj" fmla="val 10800000"/>
              </a:avLst>
            </a:prstTxWarp>
          </a:bodyPr>
          <a:lstStyle/>
          <a:p>
            <a:pPr algn="ctr">
              <a:defRPr/>
            </a:pPr>
            <a:endParaRPr lang="fr-FR"/>
          </a:p>
        </p:txBody>
      </p:sp>
      <p:sp>
        <p:nvSpPr>
          <p:cNvPr id="46" name="Rectangle 49"/>
          <p:cNvSpPr/>
          <p:nvPr/>
        </p:nvSpPr>
        <p:spPr bwMode="auto">
          <a:xfrm>
            <a:off x="6516216" y="4783604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c1:C</a:t>
            </a:r>
            <a:endParaRPr/>
          </a:p>
        </p:txBody>
      </p:sp>
      <p:sp>
        <p:nvSpPr>
          <p:cNvPr id="47" name="Rectangle 50"/>
          <p:cNvSpPr/>
          <p:nvPr/>
        </p:nvSpPr>
        <p:spPr bwMode="auto">
          <a:xfrm>
            <a:off x="6516216" y="5480817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c2:C</a:t>
            </a:r>
            <a:endParaRPr/>
          </a:p>
        </p:txBody>
      </p:sp>
      <p:sp>
        <p:nvSpPr>
          <p:cNvPr id="48" name="Rectangle 51"/>
          <p:cNvSpPr/>
          <p:nvPr/>
        </p:nvSpPr>
        <p:spPr bwMode="auto">
          <a:xfrm>
            <a:off x="8028383" y="4774312"/>
            <a:ext cx="720079" cy="4320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/>
              <a:t>d1:D</a:t>
            </a:r>
            <a:endParaRPr/>
          </a:p>
        </p:txBody>
      </p:sp>
      <p:sp>
        <p:nvSpPr>
          <p:cNvPr id="49" name="Flèche courbée vers la droite 55"/>
          <p:cNvSpPr/>
          <p:nvPr/>
        </p:nvSpPr>
        <p:spPr bwMode="auto">
          <a:xfrm>
            <a:off x="1115615" y="3766200"/>
            <a:ext cx="576063" cy="1584174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ZoneTexte 56"/>
          <p:cNvSpPr>
            <a:spLocks/>
          </p:cNvSpPr>
          <p:nvPr/>
        </p:nvSpPr>
        <p:spPr bwMode="auto">
          <a:xfrm>
            <a:off x="323527" y="4414272"/>
            <a:ext cx="1206176" cy="3657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/>
              <a:t>a2.b := b1</a:t>
            </a:r>
          </a:p>
        </p:txBody>
      </p:sp>
      <p:sp>
        <p:nvSpPr>
          <p:cNvPr id="51" name="ZoneTexte 57"/>
          <p:cNvSpPr>
            <a:spLocks/>
          </p:cNvSpPr>
          <p:nvPr/>
        </p:nvSpPr>
        <p:spPr bwMode="auto">
          <a:xfrm rot="10799990" flipV="1">
            <a:off x="7164288" y="2975452"/>
            <a:ext cx="306529" cy="27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/>
              <a:t>c</a:t>
            </a:r>
          </a:p>
        </p:txBody>
      </p:sp>
      <p:sp>
        <p:nvSpPr>
          <p:cNvPr id="52" name="ZoneTexte 58"/>
          <p:cNvSpPr>
            <a:spLocks/>
          </p:cNvSpPr>
          <p:nvPr/>
        </p:nvSpPr>
        <p:spPr bwMode="auto">
          <a:xfrm rot="10799990" flipV="1">
            <a:off x="7282935" y="5912865"/>
            <a:ext cx="306529" cy="27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/>
              <a:t>c</a:t>
            </a:r>
          </a:p>
        </p:txBody>
      </p:sp>
      <p:sp>
        <p:nvSpPr>
          <p:cNvPr id="53" name="ZoneTexte 60"/>
          <p:cNvSpPr>
            <a:spLocks/>
          </p:cNvSpPr>
          <p:nvPr/>
        </p:nvSpPr>
        <p:spPr bwMode="auto">
          <a:xfrm rot="10799990" flipV="1">
            <a:off x="7740351" y="4725272"/>
            <a:ext cx="306529" cy="27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/>
              <a:t>d</a:t>
            </a:r>
            <a:endParaRPr/>
          </a:p>
        </p:txBody>
      </p:sp>
      <p:sp>
        <p:nvSpPr>
          <p:cNvPr id="54" name="Flèche courbée vers la droite 61"/>
          <p:cNvSpPr/>
          <p:nvPr/>
        </p:nvSpPr>
        <p:spPr bwMode="auto">
          <a:xfrm>
            <a:off x="5580111" y="3766200"/>
            <a:ext cx="576063" cy="1584174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ZoneTexte 62"/>
          <p:cNvSpPr>
            <a:spLocks/>
          </p:cNvSpPr>
          <p:nvPr/>
        </p:nvSpPr>
        <p:spPr bwMode="auto">
          <a:xfrm>
            <a:off x="4788023" y="4414272"/>
            <a:ext cx="1180503" cy="3657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/>
              <a:t>d1.c := c2</a:t>
            </a:r>
          </a:p>
        </p:txBody>
      </p:sp>
      <p:sp>
        <p:nvSpPr>
          <p:cNvPr id="56" name="Rectangle 63"/>
          <p:cNvSpPr/>
          <p:nvPr/>
        </p:nvSpPr>
        <p:spPr bwMode="auto">
          <a:xfrm>
            <a:off x="179511" y="1461944"/>
            <a:ext cx="4248471" cy="4896543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7" name="Rectangle 64"/>
          <p:cNvSpPr/>
          <p:nvPr/>
        </p:nvSpPr>
        <p:spPr bwMode="auto">
          <a:xfrm>
            <a:off x="179511" y="1461944"/>
            <a:ext cx="4248471" cy="1152127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" name="Rectangle 65"/>
          <p:cNvSpPr/>
          <p:nvPr/>
        </p:nvSpPr>
        <p:spPr bwMode="auto">
          <a:xfrm>
            <a:off x="4644007" y="1461944"/>
            <a:ext cx="4248471" cy="4896543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9" name="Rectangle 66"/>
          <p:cNvSpPr/>
          <p:nvPr/>
        </p:nvSpPr>
        <p:spPr bwMode="auto">
          <a:xfrm>
            <a:off x="4644007" y="1461944"/>
            <a:ext cx="4248471" cy="1152127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0" name="Rectangle 67"/>
          <p:cNvSpPr/>
          <p:nvPr/>
        </p:nvSpPr>
        <p:spPr bwMode="auto">
          <a:xfrm>
            <a:off x="6300191" y="2758088"/>
            <a:ext cx="2520279" cy="1728191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1" name="Rectangle 68"/>
          <p:cNvSpPr/>
          <p:nvPr/>
        </p:nvSpPr>
        <p:spPr bwMode="auto">
          <a:xfrm>
            <a:off x="6300191" y="4558288"/>
            <a:ext cx="2520279" cy="1728191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2" name="Rectangle 69"/>
          <p:cNvSpPr/>
          <p:nvPr/>
        </p:nvSpPr>
        <p:spPr bwMode="auto">
          <a:xfrm>
            <a:off x="1835695" y="4558288"/>
            <a:ext cx="2520279" cy="1728191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3" name="Rectangle 70"/>
          <p:cNvSpPr/>
          <p:nvPr/>
        </p:nvSpPr>
        <p:spPr bwMode="auto">
          <a:xfrm>
            <a:off x="1835695" y="2758088"/>
            <a:ext cx="2520279" cy="1728191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4" name="Rectangle 71"/>
          <p:cNvSpPr/>
          <p:nvPr/>
        </p:nvSpPr>
        <p:spPr bwMode="auto">
          <a:xfrm rot="18547812">
            <a:off x="1785542" y="1987538"/>
            <a:ext cx="106396" cy="106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65" name="Arc 40"/>
          <p:cNvSpPr/>
          <p:nvPr/>
        </p:nvSpPr>
        <p:spPr bwMode="auto">
          <a:xfrm>
            <a:off x="6804247" y="4638221"/>
            <a:ext cx="1728191" cy="1296144"/>
          </a:xfrm>
          <a:prstGeom prst="arc">
            <a:avLst>
              <a:gd name="adj1" fmla="val 21297184"/>
              <a:gd name="adj2" fmla="val 7464433"/>
            </a:avLst>
          </a:prstGeom>
          <a:ln w="25400" cap="flat" cmpd="sng" algn="ctr">
            <a:solidFill>
              <a:srgbClr val="18447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prstTxWarp prst="textArchDown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endParaRPr lang="fr-FR"/>
          </a:p>
        </p:txBody>
      </p:sp>
      <p:cxnSp>
        <p:nvCxnSpPr>
          <p:cNvPr id="66" name="Connecteur en angle 39"/>
          <p:cNvCxnSpPr>
            <a:cxnSpLocks/>
          </p:cNvCxnSpPr>
          <p:nvPr/>
        </p:nvCxnSpPr>
        <p:spPr bwMode="auto">
          <a:xfrm flipV="1">
            <a:off x="7236295" y="4976761"/>
            <a:ext cx="792086" cy="720079"/>
          </a:xfrm>
          <a:prstGeom prst="bentConnector3">
            <a:avLst>
              <a:gd name="adj1" fmla="val 5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rré corné 66"/>
          <p:cNvSpPr/>
          <p:nvPr/>
        </p:nvSpPr>
        <p:spPr bwMode="auto">
          <a:xfrm>
            <a:off x="239161" y="5355867"/>
            <a:ext cx="1374909" cy="770294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FFFFD1"/>
              </a:gs>
              <a:gs pos="100000">
                <a:srgbClr val="FFC000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fr-FR" sz="1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a1.b  changed too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68" name="Carré corné 67"/>
          <p:cNvSpPr/>
          <p:nvPr/>
        </p:nvSpPr>
        <p:spPr bwMode="auto">
          <a:xfrm>
            <a:off x="4690821" y="5422384"/>
            <a:ext cx="1374908" cy="770293"/>
          </a:xfrm>
          <a:prstGeom prst="foldedCorner">
            <a:avLst>
              <a:gd name="adj" fmla="val 16667"/>
            </a:avLst>
          </a:prstGeom>
          <a:gradFill>
            <a:gsLst>
              <a:gs pos="0">
                <a:srgbClr val="FFFFD1"/>
              </a:gs>
              <a:gs pos="100000">
                <a:srgbClr val="FFC000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fr-FR" sz="1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c1.d  changed too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3482658" y="3246120"/>
            <a:ext cx="2178682" cy="36575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/>
              <a:t>a1.b is changed too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Defining a concrete syntax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 marL="514800" indent="-514800">
              <a:buFont typeface="Arial"/>
              <a:buChar char="•"/>
              <a:defRPr/>
            </a:pPr>
            <a:r>
              <a:rPr/>
              <a:t>Each abstract syntax may have more than one concrete syntax.</a:t>
            </a:r>
          </a:p>
          <a:p>
            <a:pPr marL="514800" indent="-514800">
              <a:buFont typeface="Arial"/>
              <a:buChar char="•"/>
              <a:defRPr/>
            </a:pPr>
            <a:r>
              <a:rPr/>
              <a:t>They represent views on top of it 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/>
              <a:t>with more or less overlapping: </a:t>
            </a:r>
          </a:p>
          <a:p>
            <a:pPr marL="1314900" lvl="2" indent="-514800">
              <a:buFont typeface="Arial"/>
              <a:buChar char="•"/>
              <a:defRPr/>
            </a:pPr>
            <a:r>
              <a:rPr/>
              <a:t>ex: textual for some concepts, forms for other concepts and graphical for some more concepts.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Bridging grammar/model space</a:t>
            </a:r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31</a:t>
            </a: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969096" y="1061682"/>
            <a:ext cx="6566004" cy="5359361"/>
            <a:chOff x="0" y="0"/>
            <a:chExt cx="6566004" cy="5359361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6120509" cy="535936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666933" y="2128969"/>
              <a:ext cx="481312" cy="472357"/>
            </a:xfrm>
            <a:custGeom>
              <a:avLst/>
              <a:gdLst>
                <a:gd name="T0" fmla="*/ 382 w 645"/>
                <a:gd name="T1" fmla="*/ 0 h 633"/>
                <a:gd name="T2" fmla="*/ 338 w 645"/>
                <a:gd name="T3" fmla="*/ 64 h 633"/>
                <a:gd name="T4" fmla="*/ 261 w 645"/>
                <a:gd name="T5" fmla="*/ 91 h 633"/>
                <a:gd name="T6" fmla="*/ 220 w 645"/>
                <a:gd name="T7" fmla="*/ 35 h 633"/>
                <a:gd name="T8" fmla="*/ 132 w 645"/>
                <a:gd name="T9" fmla="*/ 46 h 633"/>
                <a:gd name="T10" fmla="*/ 150 w 645"/>
                <a:gd name="T11" fmla="*/ 126 h 633"/>
                <a:gd name="T12" fmla="*/ 119 w 645"/>
                <a:gd name="T13" fmla="*/ 199 h 633"/>
                <a:gd name="T14" fmla="*/ 46 w 645"/>
                <a:gd name="T15" fmla="*/ 189 h 633"/>
                <a:gd name="T16" fmla="*/ 0 w 645"/>
                <a:gd name="T17" fmla="*/ 258 h 633"/>
                <a:gd name="T18" fmla="*/ 65 w 645"/>
                <a:gd name="T19" fmla="*/ 300 h 633"/>
                <a:gd name="T20" fmla="*/ 93 w 645"/>
                <a:gd name="T21" fmla="*/ 376 h 633"/>
                <a:gd name="T22" fmla="*/ 34 w 645"/>
                <a:gd name="T23" fmla="*/ 417 h 633"/>
                <a:gd name="T24" fmla="*/ 47 w 645"/>
                <a:gd name="T25" fmla="*/ 502 h 633"/>
                <a:gd name="T26" fmla="*/ 126 w 645"/>
                <a:gd name="T27" fmla="*/ 486 h 633"/>
                <a:gd name="T28" fmla="*/ 203 w 645"/>
                <a:gd name="T29" fmla="*/ 516 h 633"/>
                <a:gd name="T30" fmla="*/ 191 w 645"/>
                <a:gd name="T31" fmla="*/ 587 h 633"/>
                <a:gd name="T32" fmla="*/ 263 w 645"/>
                <a:gd name="T33" fmla="*/ 633 h 633"/>
                <a:gd name="T34" fmla="*/ 307 w 645"/>
                <a:gd name="T35" fmla="*/ 569 h 633"/>
                <a:gd name="T36" fmla="*/ 384 w 645"/>
                <a:gd name="T37" fmla="*/ 541 h 633"/>
                <a:gd name="T38" fmla="*/ 425 w 645"/>
                <a:gd name="T39" fmla="*/ 598 h 633"/>
                <a:gd name="T40" fmla="*/ 511 w 645"/>
                <a:gd name="T41" fmla="*/ 585 h 633"/>
                <a:gd name="T42" fmla="*/ 495 w 645"/>
                <a:gd name="T43" fmla="*/ 507 h 633"/>
                <a:gd name="T44" fmla="*/ 526 w 645"/>
                <a:gd name="T45" fmla="*/ 434 h 633"/>
                <a:gd name="T46" fmla="*/ 598 w 645"/>
                <a:gd name="T47" fmla="*/ 444 h 633"/>
                <a:gd name="T48" fmla="*/ 645 w 645"/>
                <a:gd name="T49" fmla="*/ 373 h 633"/>
                <a:gd name="T50" fmla="*/ 580 w 645"/>
                <a:gd name="T51" fmla="*/ 332 h 633"/>
                <a:gd name="T52" fmla="*/ 552 w 645"/>
                <a:gd name="T53" fmla="*/ 255 h 633"/>
                <a:gd name="T54" fmla="*/ 609 w 645"/>
                <a:gd name="T55" fmla="*/ 216 h 633"/>
                <a:gd name="T56" fmla="*/ 598 w 645"/>
                <a:gd name="T57" fmla="*/ 130 h 633"/>
                <a:gd name="T58" fmla="*/ 517 w 645"/>
                <a:gd name="T59" fmla="*/ 146 h 633"/>
                <a:gd name="T60" fmla="*/ 442 w 645"/>
                <a:gd name="T61" fmla="*/ 117 h 633"/>
                <a:gd name="T62" fmla="*/ 452 w 645"/>
                <a:gd name="T63" fmla="*/ 46 h 633"/>
                <a:gd name="T64" fmla="*/ 351 w 645"/>
                <a:gd name="T65" fmla="*/ 218 h 633"/>
                <a:gd name="T66" fmla="*/ 403 w 645"/>
                <a:gd name="T67" fmla="*/ 250 h 633"/>
                <a:gd name="T68" fmla="*/ 428 w 645"/>
                <a:gd name="T69" fmla="*/ 325 h 633"/>
                <a:gd name="T70" fmla="*/ 416 w 645"/>
                <a:gd name="T71" fmla="*/ 365 h 633"/>
                <a:gd name="T72" fmla="*/ 354 w 645"/>
                <a:gd name="T73" fmla="*/ 415 h 633"/>
                <a:gd name="T74" fmla="*/ 292 w 645"/>
                <a:gd name="T75" fmla="*/ 415 h 633"/>
                <a:gd name="T76" fmla="*/ 240 w 645"/>
                <a:gd name="T77" fmla="*/ 382 h 633"/>
                <a:gd name="T78" fmla="*/ 217 w 645"/>
                <a:gd name="T79" fmla="*/ 307 h 633"/>
                <a:gd name="T80" fmla="*/ 229 w 645"/>
                <a:gd name="T81" fmla="*/ 268 h 633"/>
                <a:gd name="T82" fmla="*/ 291 w 645"/>
                <a:gd name="T83" fmla="*/ 218 h 633"/>
                <a:gd name="T84" fmla="*/ 351 w 645"/>
                <a:gd name="T85" fmla="*/ 218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5" h="633" extrusionOk="0">
                  <a:moveTo>
                    <a:pt x="446" y="19"/>
                  </a:moveTo>
                  <a:lnTo>
                    <a:pt x="382" y="0"/>
                  </a:lnTo>
                  <a:lnTo>
                    <a:pt x="361" y="21"/>
                  </a:lnTo>
                  <a:lnTo>
                    <a:pt x="338" y="64"/>
                  </a:lnTo>
                  <a:lnTo>
                    <a:pt x="331" y="85"/>
                  </a:lnTo>
                  <a:lnTo>
                    <a:pt x="261" y="91"/>
                  </a:lnTo>
                  <a:lnTo>
                    <a:pt x="252" y="70"/>
                  </a:lnTo>
                  <a:lnTo>
                    <a:pt x="220" y="35"/>
                  </a:lnTo>
                  <a:lnTo>
                    <a:pt x="193" y="15"/>
                  </a:lnTo>
                  <a:lnTo>
                    <a:pt x="132" y="46"/>
                  </a:lnTo>
                  <a:lnTo>
                    <a:pt x="135" y="80"/>
                  </a:lnTo>
                  <a:lnTo>
                    <a:pt x="150" y="126"/>
                  </a:lnTo>
                  <a:lnTo>
                    <a:pt x="163" y="144"/>
                  </a:lnTo>
                  <a:lnTo>
                    <a:pt x="119" y="199"/>
                  </a:lnTo>
                  <a:lnTo>
                    <a:pt x="96" y="193"/>
                  </a:lnTo>
                  <a:lnTo>
                    <a:pt x="46" y="189"/>
                  </a:lnTo>
                  <a:lnTo>
                    <a:pt x="18" y="195"/>
                  </a:lnTo>
                  <a:lnTo>
                    <a:pt x="0" y="258"/>
                  </a:lnTo>
                  <a:lnTo>
                    <a:pt x="20" y="278"/>
                  </a:lnTo>
                  <a:lnTo>
                    <a:pt x="65" y="300"/>
                  </a:lnTo>
                  <a:lnTo>
                    <a:pt x="86" y="307"/>
                  </a:lnTo>
                  <a:lnTo>
                    <a:pt x="93" y="376"/>
                  </a:lnTo>
                  <a:lnTo>
                    <a:pt x="70" y="385"/>
                  </a:lnTo>
                  <a:lnTo>
                    <a:pt x="34" y="417"/>
                  </a:lnTo>
                  <a:lnTo>
                    <a:pt x="14" y="443"/>
                  </a:lnTo>
                  <a:lnTo>
                    <a:pt x="47" y="502"/>
                  </a:lnTo>
                  <a:lnTo>
                    <a:pt x="80" y="499"/>
                  </a:lnTo>
                  <a:lnTo>
                    <a:pt x="126" y="486"/>
                  </a:lnTo>
                  <a:lnTo>
                    <a:pt x="147" y="473"/>
                  </a:lnTo>
                  <a:lnTo>
                    <a:pt x="203" y="516"/>
                  </a:lnTo>
                  <a:lnTo>
                    <a:pt x="197" y="538"/>
                  </a:lnTo>
                  <a:lnTo>
                    <a:pt x="191" y="587"/>
                  </a:lnTo>
                  <a:lnTo>
                    <a:pt x="197" y="614"/>
                  </a:lnTo>
                  <a:lnTo>
                    <a:pt x="263" y="633"/>
                  </a:lnTo>
                  <a:lnTo>
                    <a:pt x="284" y="613"/>
                  </a:lnTo>
                  <a:lnTo>
                    <a:pt x="307" y="569"/>
                  </a:lnTo>
                  <a:lnTo>
                    <a:pt x="314" y="548"/>
                  </a:lnTo>
                  <a:lnTo>
                    <a:pt x="384" y="541"/>
                  </a:lnTo>
                  <a:lnTo>
                    <a:pt x="393" y="562"/>
                  </a:lnTo>
                  <a:lnTo>
                    <a:pt x="425" y="598"/>
                  </a:lnTo>
                  <a:lnTo>
                    <a:pt x="451" y="618"/>
                  </a:lnTo>
                  <a:lnTo>
                    <a:pt x="511" y="585"/>
                  </a:lnTo>
                  <a:lnTo>
                    <a:pt x="508" y="552"/>
                  </a:lnTo>
                  <a:lnTo>
                    <a:pt x="495" y="507"/>
                  </a:lnTo>
                  <a:lnTo>
                    <a:pt x="482" y="489"/>
                  </a:lnTo>
                  <a:lnTo>
                    <a:pt x="526" y="434"/>
                  </a:lnTo>
                  <a:lnTo>
                    <a:pt x="549" y="440"/>
                  </a:lnTo>
                  <a:lnTo>
                    <a:pt x="598" y="444"/>
                  </a:lnTo>
                  <a:lnTo>
                    <a:pt x="625" y="438"/>
                  </a:lnTo>
                  <a:lnTo>
                    <a:pt x="645" y="373"/>
                  </a:lnTo>
                  <a:lnTo>
                    <a:pt x="625" y="355"/>
                  </a:lnTo>
                  <a:lnTo>
                    <a:pt x="580" y="332"/>
                  </a:lnTo>
                  <a:lnTo>
                    <a:pt x="559" y="325"/>
                  </a:lnTo>
                  <a:lnTo>
                    <a:pt x="552" y="255"/>
                  </a:lnTo>
                  <a:lnTo>
                    <a:pt x="573" y="247"/>
                  </a:lnTo>
                  <a:lnTo>
                    <a:pt x="609" y="216"/>
                  </a:lnTo>
                  <a:lnTo>
                    <a:pt x="629" y="189"/>
                  </a:lnTo>
                  <a:lnTo>
                    <a:pt x="598" y="130"/>
                  </a:lnTo>
                  <a:lnTo>
                    <a:pt x="563" y="133"/>
                  </a:lnTo>
                  <a:lnTo>
                    <a:pt x="517" y="146"/>
                  </a:lnTo>
                  <a:lnTo>
                    <a:pt x="498" y="160"/>
                  </a:lnTo>
                  <a:lnTo>
                    <a:pt x="442" y="117"/>
                  </a:lnTo>
                  <a:lnTo>
                    <a:pt x="448" y="95"/>
                  </a:lnTo>
                  <a:lnTo>
                    <a:pt x="452" y="46"/>
                  </a:lnTo>
                  <a:lnTo>
                    <a:pt x="446" y="19"/>
                  </a:lnTo>
                  <a:close/>
                  <a:moveTo>
                    <a:pt x="351" y="218"/>
                  </a:moveTo>
                  <a:lnTo>
                    <a:pt x="371" y="225"/>
                  </a:lnTo>
                  <a:lnTo>
                    <a:pt x="403" y="250"/>
                  </a:lnTo>
                  <a:lnTo>
                    <a:pt x="423" y="284"/>
                  </a:lnTo>
                  <a:lnTo>
                    <a:pt x="428" y="325"/>
                  </a:lnTo>
                  <a:lnTo>
                    <a:pt x="423" y="345"/>
                  </a:lnTo>
                  <a:lnTo>
                    <a:pt x="416" y="365"/>
                  </a:lnTo>
                  <a:lnTo>
                    <a:pt x="390" y="397"/>
                  </a:lnTo>
                  <a:lnTo>
                    <a:pt x="354" y="415"/>
                  </a:lnTo>
                  <a:lnTo>
                    <a:pt x="314" y="420"/>
                  </a:lnTo>
                  <a:lnTo>
                    <a:pt x="292" y="415"/>
                  </a:lnTo>
                  <a:lnTo>
                    <a:pt x="272" y="408"/>
                  </a:lnTo>
                  <a:lnTo>
                    <a:pt x="240" y="382"/>
                  </a:lnTo>
                  <a:lnTo>
                    <a:pt x="222" y="348"/>
                  </a:lnTo>
                  <a:lnTo>
                    <a:pt x="217" y="307"/>
                  </a:lnTo>
                  <a:lnTo>
                    <a:pt x="222" y="287"/>
                  </a:lnTo>
                  <a:lnTo>
                    <a:pt x="229" y="268"/>
                  </a:lnTo>
                  <a:lnTo>
                    <a:pt x="255" y="237"/>
                  </a:lnTo>
                  <a:lnTo>
                    <a:pt x="291" y="218"/>
                  </a:lnTo>
                  <a:lnTo>
                    <a:pt x="331" y="212"/>
                  </a:lnTo>
                  <a:lnTo>
                    <a:pt x="351" y="218"/>
                  </a:lnTo>
                  <a:close/>
                </a:path>
              </a:pathLst>
            </a:custGeom>
            <a:solidFill>
              <a:srgbClr val="ADADAD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4020642" y="2348358"/>
              <a:ext cx="514892" cy="512654"/>
            </a:xfrm>
            <a:custGeom>
              <a:avLst/>
              <a:gdLst>
                <a:gd name="T0" fmla="*/ 470 w 688"/>
                <a:gd name="T1" fmla="*/ 23 h 687"/>
                <a:gd name="T2" fmla="*/ 414 w 688"/>
                <a:gd name="T3" fmla="*/ 80 h 687"/>
                <a:gd name="T4" fmla="*/ 327 w 688"/>
                <a:gd name="T5" fmla="*/ 95 h 687"/>
                <a:gd name="T6" fmla="*/ 297 w 688"/>
                <a:gd name="T7" fmla="*/ 27 h 687"/>
                <a:gd name="T8" fmla="*/ 205 w 688"/>
                <a:gd name="T9" fmla="*/ 21 h 687"/>
                <a:gd name="T10" fmla="*/ 205 w 688"/>
                <a:gd name="T11" fmla="*/ 106 h 687"/>
                <a:gd name="T12" fmla="*/ 159 w 688"/>
                <a:gd name="T13" fmla="*/ 178 h 687"/>
                <a:gd name="T14" fmla="*/ 87 w 688"/>
                <a:gd name="T15" fmla="*/ 152 h 687"/>
                <a:gd name="T16" fmla="*/ 23 w 688"/>
                <a:gd name="T17" fmla="*/ 217 h 687"/>
                <a:gd name="T18" fmla="*/ 82 w 688"/>
                <a:gd name="T19" fmla="*/ 273 h 687"/>
                <a:gd name="T20" fmla="*/ 95 w 688"/>
                <a:gd name="T21" fmla="*/ 360 h 687"/>
                <a:gd name="T22" fmla="*/ 28 w 688"/>
                <a:gd name="T23" fmla="*/ 390 h 687"/>
                <a:gd name="T24" fmla="*/ 22 w 688"/>
                <a:gd name="T25" fmla="*/ 482 h 687"/>
                <a:gd name="T26" fmla="*/ 108 w 688"/>
                <a:gd name="T27" fmla="*/ 482 h 687"/>
                <a:gd name="T28" fmla="*/ 179 w 688"/>
                <a:gd name="T29" fmla="*/ 528 h 687"/>
                <a:gd name="T30" fmla="*/ 154 w 688"/>
                <a:gd name="T31" fmla="*/ 600 h 687"/>
                <a:gd name="T32" fmla="*/ 218 w 688"/>
                <a:gd name="T33" fmla="*/ 664 h 687"/>
                <a:gd name="T34" fmla="*/ 275 w 688"/>
                <a:gd name="T35" fmla="*/ 606 h 687"/>
                <a:gd name="T36" fmla="*/ 360 w 688"/>
                <a:gd name="T37" fmla="*/ 592 h 687"/>
                <a:gd name="T38" fmla="*/ 391 w 688"/>
                <a:gd name="T39" fmla="*/ 659 h 687"/>
                <a:gd name="T40" fmla="*/ 483 w 688"/>
                <a:gd name="T41" fmla="*/ 665 h 687"/>
                <a:gd name="T42" fmla="*/ 483 w 688"/>
                <a:gd name="T43" fmla="*/ 580 h 687"/>
                <a:gd name="T44" fmla="*/ 529 w 688"/>
                <a:gd name="T45" fmla="*/ 508 h 687"/>
                <a:gd name="T46" fmla="*/ 603 w 688"/>
                <a:gd name="T47" fmla="*/ 534 h 687"/>
                <a:gd name="T48" fmla="*/ 664 w 688"/>
                <a:gd name="T49" fmla="*/ 469 h 687"/>
                <a:gd name="T50" fmla="*/ 607 w 688"/>
                <a:gd name="T51" fmla="*/ 413 h 687"/>
                <a:gd name="T52" fmla="*/ 592 w 688"/>
                <a:gd name="T53" fmla="*/ 327 h 687"/>
                <a:gd name="T54" fmla="*/ 662 w 688"/>
                <a:gd name="T55" fmla="*/ 296 h 687"/>
                <a:gd name="T56" fmla="*/ 666 w 688"/>
                <a:gd name="T57" fmla="*/ 204 h 687"/>
                <a:gd name="T58" fmla="*/ 581 w 688"/>
                <a:gd name="T59" fmla="*/ 204 h 687"/>
                <a:gd name="T60" fmla="*/ 509 w 688"/>
                <a:gd name="T61" fmla="*/ 158 h 687"/>
                <a:gd name="T62" fmla="*/ 535 w 688"/>
                <a:gd name="T63" fmla="*/ 86 h 687"/>
                <a:gd name="T64" fmla="*/ 395 w 688"/>
                <a:gd name="T65" fmla="*/ 246 h 687"/>
                <a:gd name="T66" fmla="*/ 441 w 688"/>
                <a:gd name="T67" fmla="*/ 291 h 687"/>
                <a:gd name="T68" fmla="*/ 451 w 688"/>
                <a:gd name="T69" fmla="*/ 374 h 687"/>
                <a:gd name="T70" fmla="*/ 431 w 688"/>
                <a:gd name="T71" fmla="*/ 413 h 687"/>
                <a:gd name="T72" fmla="*/ 356 w 688"/>
                <a:gd name="T73" fmla="*/ 453 h 687"/>
                <a:gd name="T74" fmla="*/ 293 w 688"/>
                <a:gd name="T75" fmla="*/ 442 h 687"/>
                <a:gd name="T76" fmla="*/ 247 w 688"/>
                <a:gd name="T77" fmla="*/ 396 h 687"/>
                <a:gd name="T78" fmla="*/ 237 w 688"/>
                <a:gd name="T79" fmla="*/ 312 h 687"/>
                <a:gd name="T80" fmla="*/ 258 w 688"/>
                <a:gd name="T81" fmla="*/ 273 h 687"/>
                <a:gd name="T82" fmla="*/ 332 w 688"/>
                <a:gd name="T83" fmla="*/ 233 h 687"/>
                <a:gd name="T84" fmla="*/ 395 w 688"/>
                <a:gd name="T85" fmla="*/ 246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88" h="687" extrusionOk="0">
                  <a:moveTo>
                    <a:pt x="535" y="56"/>
                  </a:moveTo>
                  <a:lnTo>
                    <a:pt x="470" y="23"/>
                  </a:lnTo>
                  <a:lnTo>
                    <a:pt x="445" y="40"/>
                  </a:lnTo>
                  <a:lnTo>
                    <a:pt x="414" y="80"/>
                  </a:lnTo>
                  <a:lnTo>
                    <a:pt x="401" y="102"/>
                  </a:lnTo>
                  <a:lnTo>
                    <a:pt x="327" y="95"/>
                  </a:lnTo>
                  <a:lnTo>
                    <a:pt x="323" y="70"/>
                  </a:lnTo>
                  <a:lnTo>
                    <a:pt x="297" y="27"/>
                  </a:lnTo>
                  <a:lnTo>
                    <a:pt x="274" y="0"/>
                  </a:lnTo>
                  <a:lnTo>
                    <a:pt x="205" y="21"/>
                  </a:lnTo>
                  <a:lnTo>
                    <a:pt x="200" y="57"/>
                  </a:lnTo>
                  <a:lnTo>
                    <a:pt x="205" y="106"/>
                  </a:lnTo>
                  <a:lnTo>
                    <a:pt x="215" y="129"/>
                  </a:lnTo>
                  <a:lnTo>
                    <a:pt x="159" y="178"/>
                  </a:lnTo>
                  <a:lnTo>
                    <a:pt x="137" y="168"/>
                  </a:lnTo>
                  <a:lnTo>
                    <a:pt x="87" y="152"/>
                  </a:lnTo>
                  <a:lnTo>
                    <a:pt x="56" y="154"/>
                  </a:lnTo>
                  <a:lnTo>
                    <a:pt x="23" y="217"/>
                  </a:lnTo>
                  <a:lnTo>
                    <a:pt x="41" y="242"/>
                  </a:lnTo>
                  <a:lnTo>
                    <a:pt x="82" y="273"/>
                  </a:lnTo>
                  <a:lnTo>
                    <a:pt x="103" y="286"/>
                  </a:lnTo>
                  <a:lnTo>
                    <a:pt x="95" y="360"/>
                  </a:lnTo>
                  <a:lnTo>
                    <a:pt x="71" y="366"/>
                  </a:lnTo>
                  <a:lnTo>
                    <a:pt x="28" y="390"/>
                  </a:lnTo>
                  <a:lnTo>
                    <a:pt x="0" y="413"/>
                  </a:lnTo>
                  <a:lnTo>
                    <a:pt x="22" y="482"/>
                  </a:lnTo>
                  <a:lnTo>
                    <a:pt x="58" y="487"/>
                  </a:lnTo>
                  <a:lnTo>
                    <a:pt x="108" y="482"/>
                  </a:lnTo>
                  <a:lnTo>
                    <a:pt x="131" y="472"/>
                  </a:lnTo>
                  <a:lnTo>
                    <a:pt x="179" y="528"/>
                  </a:lnTo>
                  <a:lnTo>
                    <a:pt x="169" y="550"/>
                  </a:lnTo>
                  <a:lnTo>
                    <a:pt x="154" y="600"/>
                  </a:lnTo>
                  <a:lnTo>
                    <a:pt x="154" y="631"/>
                  </a:lnTo>
                  <a:lnTo>
                    <a:pt x="218" y="664"/>
                  </a:lnTo>
                  <a:lnTo>
                    <a:pt x="242" y="646"/>
                  </a:lnTo>
                  <a:lnTo>
                    <a:pt x="275" y="606"/>
                  </a:lnTo>
                  <a:lnTo>
                    <a:pt x="287" y="585"/>
                  </a:lnTo>
                  <a:lnTo>
                    <a:pt x="360" y="592"/>
                  </a:lnTo>
                  <a:lnTo>
                    <a:pt x="366" y="616"/>
                  </a:lnTo>
                  <a:lnTo>
                    <a:pt x="391" y="659"/>
                  </a:lnTo>
                  <a:lnTo>
                    <a:pt x="415" y="687"/>
                  </a:lnTo>
                  <a:lnTo>
                    <a:pt x="483" y="665"/>
                  </a:lnTo>
                  <a:lnTo>
                    <a:pt x="487" y="629"/>
                  </a:lnTo>
                  <a:lnTo>
                    <a:pt x="483" y="580"/>
                  </a:lnTo>
                  <a:lnTo>
                    <a:pt x="473" y="557"/>
                  </a:lnTo>
                  <a:lnTo>
                    <a:pt x="529" y="508"/>
                  </a:lnTo>
                  <a:lnTo>
                    <a:pt x="551" y="518"/>
                  </a:lnTo>
                  <a:lnTo>
                    <a:pt x="603" y="534"/>
                  </a:lnTo>
                  <a:lnTo>
                    <a:pt x="631" y="533"/>
                  </a:lnTo>
                  <a:lnTo>
                    <a:pt x="664" y="469"/>
                  </a:lnTo>
                  <a:lnTo>
                    <a:pt x="649" y="445"/>
                  </a:lnTo>
                  <a:lnTo>
                    <a:pt x="607" y="413"/>
                  </a:lnTo>
                  <a:lnTo>
                    <a:pt x="585" y="400"/>
                  </a:lnTo>
                  <a:lnTo>
                    <a:pt x="592" y="327"/>
                  </a:lnTo>
                  <a:lnTo>
                    <a:pt x="617" y="321"/>
                  </a:lnTo>
                  <a:lnTo>
                    <a:pt x="662" y="296"/>
                  </a:lnTo>
                  <a:lnTo>
                    <a:pt x="688" y="273"/>
                  </a:lnTo>
                  <a:lnTo>
                    <a:pt x="666" y="204"/>
                  </a:lnTo>
                  <a:lnTo>
                    <a:pt x="631" y="200"/>
                  </a:lnTo>
                  <a:lnTo>
                    <a:pt x="581" y="204"/>
                  </a:lnTo>
                  <a:lnTo>
                    <a:pt x="558" y="214"/>
                  </a:lnTo>
                  <a:lnTo>
                    <a:pt x="509" y="158"/>
                  </a:lnTo>
                  <a:lnTo>
                    <a:pt x="519" y="137"/>
                  </a:lnTo>
                  <a:lnTo>
                    <a:pt x="535" y="86"/>
                  </a:lnTo>
                  <a:lnTo>
                    <a:pt x="535" y="56"/>
                  </a:lnTo>
                  <a:close/>
                  <a:moveTo>
                    <a:pt x="395" y="246"/>
                  </a:moveTo>
                  <a:lnTo>
                    <a:pt x="414" y="258"/>
                  </a:lnTo>
                  <a:lnTo>
                    <a:pt x="441" y="291"/>
                  </a:lnTo>
                  <a:lnTo>
                    <a:pt x="454" y="331"/>
                  </a:lnTo>
                  <a:lnTo>
                    <a:pt x="451" y="374"/>
                  </a:lnTo>
                  <a:lnTo>
                    <a:pt x="443" y="394"/>
                  </a:lnTo>
                  <a:lnTo>
                    <a:pt x="431" y="413"/>
                  </a:lnTo>
                  <a:lnTo>
                    <a:pt x="398" y="440"/>
                  </a:lnTo>
                  <a:lnTo>
                    <a:pt x="356" y="453"/>
                  </a:lnTo>
                  <a:lnTo>
                    <a:pt x="314" y="451"/>
                  </a:lnTo>
                  <a:lnTo>
                    <a:pt x="293" y="442"/>
                  </a:lnTo>
                  <a:lnTo>
                    <a:pt x="274" y="429"/>
                  </a:lnTo>
                  <a:lnTo>
                    <a:pt x="247" y="396"/>
                  </a:lnTo>
                  <a:lnTo>
                    <a:pt x="234" y="355"/>
                  </a:lnTo>
                  <a:lnTo>
                    <a:pt x="237" y="312"/>
                  </a:lnTo>
                  <a:lnTo>
                    <a:pt x="247" y="292"/>
                  </a:lnTo>
                  <a:lnTo>
                    <a:pt x="258" y="273"/>
                  </a:lnTo>
                  <a:lnTo>
                    <a:pt x="291" y="246"/>
                  </a:lnTo>
                  <a:lnTo>
                    <a:pt x="332" y="233"/>
                  </a:lnTo>
                  <a:lnTo>
                    <a:pt x="375" y="236"/>
                  </a:lnTo>
                  <a:lnTo>
                    <a:pt x="395" y="246"/>
                  </a:lnTo>
                  <a:close/>
                </a:path>
              </a:pathLst>
            </a:custGeom>
            <a:solidFill>
              <a:srgbClr val="848484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3655739" y="2630430"/>
              <a:ext cx="539517" cy="557427"/>
            </a:xfrm>
            <a:custGeom>
              <a:avLst/>
              <a:gdLst>
                <a:gd name="T0" fmla="*/ 355 w 722"/>
                <a:gd name="T1" fmla="*/ 0 h 747"/>
                <a:gd name="T2" fmla="*/ 323 w 722"/>
                <a:gd name="T3" fmla="*/ 82 h 747"/>
                <a:gd name="T4" fmla="*/ 245 w 722"/>
                <a:gd name="T5" fmla="*/ 131 h 747"/>
                <a:gd name="T6" fmla="*/ 189 w 722"/>
                <a:gd name="T7" fmla="*/ 75 h 747"/>
                <a:gd name="T8" fmla="*/ 98 w 722"/>
                <a:gd name="T9" fmla="*/ 108 h 747"/>
                <a:gd name="T10" fmla="*/ 133 w 722"/>
                <a:gd name="T11" fmla="*/ 194 h 747"/>
                <a:gd name="T12" fmla="*/ 116 w 722"/>
                <a:gd name="T13" fmla="*/ 285 h 747"/>
                <a:gd name="T14" fmla="*/ 36 w 722"/>
                <a:gd name="T15" fmla="*/ 289 h 747"/>
                <a:gd name="T16" fmla="*/ 0 w 722"/>
                <a:gd name="T17" fmla="*/ 380 h 747"/>
                <a:gd name="T18" fmla="*/ 80 w 722"/>
                <a:gd name="T19" fmla="*/ 413 h 747"/>
                <a:gd name="T20" fmla="*/ 127 w 722"/>
                <a:gd name="T21" fmla="*/ 494 h 747"/>
                <a:gd name="T22" fmla="*/ 74 w 722"/>
                <a:gd name="T23" fmla="*/ 551 h 747"/>
                <a:gd name="T24" fmla="*/ 105 w 722"/>
                <a:gd name="T25" fmla="*/ 646 h 747"/>
                <a:gd name="T26" fmla="*/ 188 w 722"/>
                <a:gd name="T27" fmla="*/ 610 h 747"/>
                <a:gd name="T28" fmla="*/ 276 w 722"/>
                <a:gd name="T29" fmla="*/ 626 h 747"/>
                <a:gd name="T30" fmla="*/ 280 w 722"/>
                <a:gd name="T31" fmla="*/ 710 h 747"/>
                <a:gd name="T32" fmla="*/ 368 w 722"/>
                <a:gd name="T33" fmla="*/ 747 h 747"/>
                <a:gd name="T34" fmla="*/ 399 w 722"/>
                <a:gd name="T35" fmla="*/ 665 h 747"/>
                <a:gd name="T36" fmla="*/ 477 w 722"/>
                <a:gd name="T37" fmla="*/ 615 h 747"/>
                <a:gd name="T38" fmla="*/ 533 w 722"/>
                <a:gd name="T39" fmla="*/ 671 h 747"/>
                <a:gd name="T40" fmla="*/ 626 w 722"/>
                <a:gd name="T41" fmla="*/ 638 h 747"/>
                <a:gd name="T42" fmla="*/ 591 w 722"/>
                <a:gd name="T43" fmla="*/ 553 h 747"/>
                <a:gd name="T44" fmla="*/ 607 w 722"/>
                <a:gd name="T45" fmla="*/ 462 h 747"/>
                <a:gd name="T46" fmla="*/ 688 w 722"/>
                <a:gd name="T47" fmla="*/ 456 h 747"/>
                <a:gd name="T48" fmla="*/ 722 w 722"/>
                <a:gd name="T49" fmla="*/ 367 h 747"/>
                <a:gd name="T50" fmla="*/ 643 w 722"/>
                <a:gd name="T51" fmla="*/ 334 h 747"/>
                <a:gd name="T52" fmla="*/ 595 w 722"/>
                <a:gd name="T53" fmla="*/ 253 h 747"/>
                <a:gd name="T54" fmla="*/ 649 w 722"/>
                <a:gd name="T55" fmla="*/ 194 h 747"/>
                <a:gd name="T56" fmla="*/ 617 w 722"/>
                <a:gd name="T57" fmla="*/ 100 h 747"/>
                <a:gd name="T58" fmla="*/ 535 w 722"/>
                <a:gd name="T59" fmla="*/ 135 h 747"/>
                <a:gd name="T60" fmla="*/ 447 w 722"/>
                <a:gd name="T61" fmla="*/ 119 h 747"/>
                <a:gd name="T62" fmla="*/ 443 w 722"/>
                <a:gd name="T63" fmla="*/ 36 h 747"/>
                <a:gd name="T64" fmla="*/ 372 w 722"/>
                <a:gd name="T65" fmla="*/ 253 h 747"/>
                <a:gd name="T66" fmla="*/ 434 w 722"/>
                <a:gd name="T67" fmla="*/ 279 h 747"/>
                <a:gd name="T68" fmla="*/ 477 w 722"/>
                <a:gd name="T69" fmla="*/ 358 h 747"/>
                <a:gd name="T70" fmla="*/ 473 w 722"/>
                <a:gd name="T71" fmla="*/ 407 h 747"/>
                <a:gd name="T72" fmla="*/ 418 w 722"/>
                <a:gd name="T73" fmla="*/ 478 h 747"/>
                <a:gd name="T74" fmla="*/ 352 w 722"/>
                <a:gd name="T75" fmla="*/ 492 h 747"/>
                <a:gd name="T76" fmla="*/ 288 w 722"/>
                <a:gd name="T77" fmla="*/ 466 h 747"/>
                <a:gd name="T78" fmla="*/ 245 w 722"/>
                <a:gd name="T79" fmla="*/ 387 h 747"/>
                <a:gd name="T80" fmla="*/ 250 w 722"/>
                <a:gd name="T81" fmla="*/ 338 h 747"/>
                <a:gd name="T82" fmla="*/ 304 w 722"/>
                <a:gd name="T83" fmla="*/ 268 h 747"/>
                <a:gd name="T84" fmla="*/ 372 w 722"/>
                <a:gd name="T85" fmla="*/ 253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2" h="747" extrusionOk="0">
                  <a:moveTo>
                    <a:pt x="430" y="7"/>
                  </a:moveTo>
                  <a:lnTo>
                    <a:pt x="355" y="0"/>
                  </a:lnTo>
                  <a:lnTo>
                    <a:pt x="339" y="26"/>
                  </a:lnTo>
                  <a:lnTo>
                    <a:pt x="323" y="82"/>
                  </a:lnTo>
                  <a:lnTo>
                    <a:pt x="320" y="108"/>
                  </a:lnTo>
                  <a:lnTo>
                    <a:pt x="245" y="131"/>
                  </a:lnTo>
                  <a:lnTo>
                    <a:pt x="231" y="108"/>
                  </a:lnTo>
                  <a:lnTo>
                    <a:pt x="189" y="75"/>
                  </a:lnTo>
                  <a:lnTo>
                    <a:pt x="156" y="57"/>
                  </a:lnTo>
                  <a:lnTo>
                    <a:pt x="98" y="108"/>
                  </a:lnTo>
                  <a:lnTo>
                    <a:pt x="108" y="145"/>
                  </a:lnTo>
                  <a:lnTo>
                    <a:pt x="133" y="194"/>
                  </a:lnTo>
                  <a:lnTo>
                    <a:pt x="152" y="213"/>
                  </a:lnTo>
                  <a:lnTo>
                    <a:pt x="116" y="285"/>
                  </a:lnTo>
                  <a:lnTo>
                    <a:pt x="91" y="283"/>
                  </a:lnTo>
                  <a:lnTo>
                    <a:pt x="36" y="289"/>
                  </a:lnTo>
                  <a:lnTo>
                    <a:pt x="7" y="302"/>
                  </a:lnTo>
                  <a:lnTo>
                    <a:pt x="0" y="380"/>
                  </a:lnTo>
                  <a:lnTo>
                    <a:pt x="26" y="397"/>
                  </a:lnTo>
                  <a:lnTo>
                    <a:pt x="80" y="413"/>
                  </a:lnTo>
                  <a:lnTo>
                    <a:pt x="105" y="416"/>
                  </a:lnTo>
                  <a:lnTo>
                    <a:pt x="127" y="494"/>
                  </a:lnTo>
                  <a:lnTo>
                    <a:pt x="105" y="508"/>
                  </a:lnTo>
                  <a:lnTo>
                    <a:pt x="74" y="551"/>
                  </a:lnTo>
                  <a:lnTo>
                    <a:pt x="58" y="586"/>
                  </a:lnTo>
                  <a:lnTo>
                    <a:pt x="105" y="646"/>
                  </a:lnTo>
                  <a:lnTo>
                    <a:pt x="141" y="635"/>
                  </a:lnTo>
                  <a:lnTo>
                    <a:pt x="188" y="610"/>
                  </a:lnTo>
                  <a:lnTo>
                    <a:pt x="206" y="590"/>
                  </a:lnTo>
                  <a:lnTo>
                    <a:pt x="276" y="626"/>
                  </a:lnTo>
                  <a:lnTo>
                    <a:pt x="276" y="654"/>
                  </a:lnTo>
                  <a:lnTo>
                    <a:pt x="280" y="710"/>
                  </a:lnTo>
                  <a:lnTo>
                    <a:pt x="293" y="740"/>
                  </a:lnTo>
                  <a:lnTo>
                    <a:pt x="368" y="747"/>
                  </a:lnTo>
                  <a:lnTo>
                    <a:pt x="385" y="720"/>
                  </a:lnTo>
                  <a:lnTo>
                    <a:pt x="399" y="665"/>
                  </a:lnTo>
                  <a:lnTo>
                    <a:pt x="402" y="638"/>
                  </a:lnTo>
                  <a:lnTo>
                    <a:pt x="477" y="615"/>
                  </a:lnTo>
                  <a:lnTo>
                    <a:pt x="492" y="638"/>
                  </a:lnTo>
                  <a:lnTo>
                    <a:pt x="533" y="671"/>
                  </a:lnTo>
                  <a:lnTo>
                    <a:pt x="567" y="688"/>
                  </a:lnTo>
                  <a:lnTo>
                    <a:pt x="626" y="638"/>
                  </a:lnTo>
                  <a:lnTo>
                    <a:pt x="614" y="600"/>
                  </a:lnTo>
                  <a:lnTo>
                    <a:pt x="591" y="553"/>
                  </a:lnTo>
                  <a:lnTo>
                    <a:pt x="571" y="534"/>
                  </a:lnTo>
                  <a:lnTo>
                    <a:pt x="607" y="462"/>
                  </a:lnTo>
                  <a:lnTo>
                    <a:pt x="631" y="462"/>
                  </a:lnTo>
                  <a:lnTo>
                    <a:pt x="688" y="456"/>
                  </a:lnTo>
                  <a:lnTo>
                    <a:pt x="715" y="445"/>
                  </a:lnTo>
                  <a:lnTo>
                    <a:pt x="722" y="367"/>
                  </a:lnTo>
                  <a:lnTo>
                    <a:pt x="696" y="350"/>
                  </a:lnTo>
                  <a:lnTo>
                    <a:pt x="643" y="334"/>
                  </a:lnTo>
                  <a:lnTo>
                    <a:pt x="617" y="330"/>
                  </a:lnTo>
                  <a:lnTo>
                    <a:pt x="595" y="253"/>
                  </a:lnTo>
                  <a:lnTo>
                    <a:pt x="617" y="237"/>
                  </a:lnTo>
                  <a:lnTo>
                    <a:pt x="649" y="194"/>
                  </a:lnTo>
                  <a:lnTo>
                    <a:pt x="666" y="160"/>
                  </a:lnTo>
                  <a:lnTo>
                    <a:pt x="617" y="100"/>
                  </a:lnTo>
                  <a:lnTo>
                    <a:pt x="581" y="111"/>
                  </a:lnTo>
                  <a:lnTo>
                    <a:pt x="535" y="135"/>
                  </a:lnTo>
                  <a:lnTo>
                    <a:pt x="516" y="155"/>
                  </a:lnTo>
                  <a:lnTo>
                    <a:pt x="447" y="119"/>
                  </a:lnTo>
                  <a:lnTo>
                    <a:pt x="448" y="93"/>
                  </a:lnTo>
                  <a:lnTo>
                    <a:pt x="443" y="36"/>
                  </a:lnTo>
                  <a:lnTo>
                    <a:pt x="430" y="7"/>
                  </a:lnTo>
                  <a:close/>
                  <a:moveTo>
                    <a:pt x="372" y="253"/>
                  </a:moveTo>
                  <a:lnTo>
                    <a:pt x="395" y="257"/>
                  </a:lnTo>
                  <a:lnTo>
                    <a:pt x="434" y="279"/>
                  </a:lnTo>
                  <a:lnTo>
                    <a:pt x="463" y="315"/>
                  </a:lnTo>
                  <a:lnTo>
                    <a:pt x="477" y="358"/>
                  </a:lnTo>
                  <a:lnTo>
                    <a:pt x="477" y="383"/>
                  </a:lnTo>
                  <a:lnTo>
                    <a:pt x="473" y="407"/>
                  </a:lnTo>
                  <a:lnTo>
                    <a:pt x="451" y="449"/>
                  </a:lnTo>
                  <a:lnTo>
                    <a:pt x="418" y="478"/>
                  </a:lnTo>
                  <a:lnTo>
                    <a:pt x="375" y="492"/>
                  </a:lnTo>
                  <a:lnTo>
                    <a:pt x="352" y="492"/>
                  </a:lnTo>
                  <a:lnTo>
                    <a:pt x="327" y="488"/>
                  </a:lnTo>
                  <a:lnTo>
                    <a:pt x="288" y="466"/>
                  </a:lnTo>
                  <a:lnTo>
                    <a:pt x="260" y="432"/>
                  </a:lnTo>
                  <a:lnTo>
                    <a:pt x="245" y="387"/>
                  </a:lnTo>
                  <a:lnTo>
                    <a:pt x="247" y="363"/>
                  </a:lnTo>
                  <a:lnTo>
                    <a:pt x="250" y="338"/>
                  </a:lnTo>
                  <a:lnTo>
                    <a:pt x="271" y="298"/>
                  </a:lnTo>
                  <a:lnTo>
                    <a:pt x="304" y="268"/>
                  </a:lnTo>
                  <a:lnTo>
                    <a:pt x="348" y="253"/>
                  </a:lnTo>
                  <a:lnTo>
                    <a:pt x="372" y="253"/>
                  </a:lnTo>
                  <a:close/>
                </a:path>
              </a:pathLst>
            </a:custGeom>
            <a:solidFill>
              <a:srgbClr val="E0E0E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758906" y="163422"/>
              <a:ext cx="1434984" cy="10902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758906" y="163422"/>
              <a:ext cx="1434984" cy="109022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929045" y="537279"/>
              <a:ext cx="102978" cy="120887"/>
            </a:xfrm>
            <a:custGeom>
              <a:avLst/>
              <a:gdLst>
                <a:gd name="T0" fmla="*/ 0 w 137"/>
                <a:gd name="T1" fmla="*/ 164 h 164"/>
                <a:gd name="T2" fmla="*/ 0 w 137"/>
                <a:gd name="T3" fmla="*/ 0 h 164"/>
                <a:gd name="T4" fmla="*/ 56 w 137"/>
                <a:gd name="T5" fmla="*/ 0 h 164"/>
                <a:gd name="T6" fmla="*/ 75 w 137"/>
                <a:gd name="T7" fmla="*/ 0 h 164"/>
                <a:gd name="T8" fmla="*/ 86 w 137"/>
                <a:gd name="T9" fmla="*/ 1 h 164"/>
                <a:gd name="T10" fmla="*/ 99 w 137"/>
                <a:gd name="T11" fmla="*/ 6 h 164"/>
                <a:gd name="T12" fmla="*/ 111 w 137"/>
                <a:gd name="T13" fmla="*/ 14 h 164"/>
                <a:gd name="T14" fmla="*/ 122 w 137"/>
                <a:gd name="T15" fmla="*/ 26 h 164"/>
                <a:gd name="T16" fmla="*/ 129 w 137"/>
                <a:gd name="T17" fmla="*/ 42 h 164"/>
                <a:gd name="T18" fmla="*/ 135 w 137"/>
                <a:gd name="T19" fmla="*/ 60 h 164"/>
                <a:gd name="T20" fmla="*/ 137 w 137"/>
                <a:gd name="T21" fmla="*/ 80 h 164"/>
                <a:gd name="T22" fmla="*/ 135 w 137"/>
                <a:gd name="T23" fmla="*/ 99 h 164"/>
                <a:gd name="T24" fmla="*/ 132 w 137"/>
                <a:gd name="T25" fmla="*/ 115 h 164"/>
                <a:gd name="T26" fmla="*/ 127 w 137"/>
                <a:gd name="T27" fmla="*/ 128 h 164"/>
                <a:gd name="T28" fmla="*/ 121 w 137"/>
                <a:gd name="T29" fmla="*/ 138 h 164"/>
                <a:gd name="T30" fmla="*/ 114 w 137"/>
                <a:gd name="T31" fmla="*/ 147 h 164"/>
                <a:gd name="T32" fmla="*/ 105 w 137"/>
                <a:gd name="T33" fmla="*/ 154 h 164"/>
                <a:gd name="T34" fmla="*/ 96 w 137"/>
                <a:gd name="T35" fmla="*/ 158 h 164"/>
                <a:gd name="T36" fmla="*/ 86 w 137"/>
                <a:gd name="T37" fmla="*/ 161 h 164"/>
                <a:gd name="T38" fmla="*/ 73 w 137"/>
                <a:gd name="T39" fmla="*/ 164 h 164"/>
                <a:gd name="T40" fmla="*/ 59 w 137"/>
                <a:gd name="T41" fmla="*/ 164 h 164"/>
                <a:gd name="T42" fmla="*/ 0 w 137"/>
                <a:gd name="T43" fmla="*/ 164 h 164"/>
                <a:gd name="T44" fmla="*/ 21 w 137"/>
                <a:gd name="T45" fmla="*/ 145 h 164"/>
                <a:gd name="T46" fmla="*/ 57 w 137"/>
                <a:gd name="T47" fmla="*/ 145 h 164"/>
                <a:gd name="T48" fmla="*/ 72 w 137"/>
                <a:gd name="T49" fmla="*/ 144 h 164"/>
                <a:gd name="T50" fmla="*/ 82 w 137"/>
                <a:gd name="T51" fmla="*/ 142 h 164"/>
                <a:gd name="T52" fmla="*/ 90 w 137"/>
                <a:gd name="T53" fmla="*/ 138 h 164"/>
                <a:gd name="T54" fmla="*/ 98 w 137"/>
                <a:gd name="T55" fmla="*/ 134 h 164"/>
                <a:gd name="T56" fmla="*/ 105 w 137"/>
                <a:gd name="T57" fmla="*/ 125 h 164"/>
                <a:gd name="T58" fmla="*/ 109 w 137"/>
                <a:gd name="T59" fmla="*/ 112 h 164"/>
                <a:gd name="T60" fmla="*/ 112 w 137"/>
                <a:gd name="T61" fmla="*/ 99 h 164"/>
                <a:gd name="T62" fmla="*/ 114 w 137"/>
                <a:gd name="T63" fmla="*/ 80 h 164"/>
                <a:gd name="T64" fmla="*/ 112 w 137"/>
                <a:gd name="T65" fmla="*/ 57 h 164"/>
                <a:gd name="T66" fmla="*/ 105 w 137"/>
                <a:gd name="T67" fmla="*/ 42 h 164"/>
                <a:gd name="T68" fmla="*/ 96 w 137"/>
                <a:gd name="T69" fmla="*/ 29 h 164"/>
                <a:gd name="T70" fmla="*/ 85 w 137"/>
                <a:gd name="T71" fmla="*/ 23 h 164"/>
                <a:gd name="T72" fmla="*/ 73 w 137"/>
                <a:gd name="T73" fmla="*/ 20 h 164"/>
                <a:gd name="T74" fmla="*/ 56 w 137"/>
                <a:gd name="T75" fmla="*/ 19 h 164"/>
                <a:gd name="T76" fmla="*/ 21 w 137"/>
                <a:gd name="T77" fmla="*/ 19 h 164"/>
                <a:gd name="T78" fmla="*/ 21 w 137"/>
                <a:gd name="T79" fmla="*/ 1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7" h="164" extrusionOk="0">
                  <a:moveTo>
                    <a:pt x="0" y="164"/>
                  </a:moveTo>
                  <a:lnTo>
                    <a:pt x="0" y="0"/>
                  </a:lnTo>
                  <a:lnTo>
                    <a:pt x="56" y="0"/>
                  </a:lnTo>
                  <a:lnTo>
                    <a:pt x="75" y="0"/>
                  </a:lnTo>
                  <a:lnTo>
                    <a:pt x="86" y="1"/>
                  </a:lnTo>
                  <a:lnTo>
                    <a:pt x="99" y="6"/>
                  </a:lnTo>
                  <a:lnTo>
                    <a:pt x="111" y="14"/>
                  </a:lnTo>
                  <a:lnTo>
                    <a:pt x="122" y="26"/>
                  </a:lnTo>
                  <a:lnTo>
                    <a:pt x="129" y="42"/>
                  </a:lnTo>
                  <a:lnTo>
                    <a:pt x="135" y="60"/>
                  </a:lnTo>
                  <a:lnTo>
                    <a:pt x="137" y="80"/>
                  </a:lnTo>
                  <a:lnTo>
                    <a:pt x="135" y="99"/>
                  </a:lnTo>
                  <a:lnTo>
                    <a:pt x="132" y="115"/>
                  </a:lnTo>
                  <a:lnTo>
                    <a:pt x="127" y="128"/>
                  </a:lnTo>
                  <a:lnTo>
                    <a:pt x="121" y="138"/>
                  </a:lnTo>
                  <a:lnTo>
                    <a:pt x="114" y="147"/>
                  </a:lnTo>
                  <a:lnTo>
                    <a:pt x="105" y="154"/>
                  </a:lnTo>
                  <a:lnTo>
                    <a:pt x="96" y="158"/>
                  </a:lnTo>
                  <a:lnTo>
                    <a:pt x="86" y="161"/>
                  </a:lnTo>
                  <a:lnTo>
                    <a:pt x="73" y="164"/>
                  </a:lnTo>
                  <a:lnTo>
                    <a:pt x="59" y="164"/>
                  </a:lnTo>
                  <a:lnTo>
                    <a:pt x="0" y="164"/>
                  </a:lnTo>
                  <a:close/>
                  <a:moveTo>
                    <a:pt x="21" y="145"/>
                  </a:moveTo>
                  <a:lnTo>
                    <a:pt x="57" y="145"/>
                  </a:lnTo>
                  <a:lnTo>
                    <a:pt x="72" y="144"/>
                  </a:lnTo>
                  <a:lnTo>
                    <a:pt x="82" y="142"/>
                  </a:lnTo>
                  <a:lnTo>
                    <a:pt x="90" y="138"/>
                  </a:lnTo>
                  <a:lnTo>
                    <a:pt x="98" y="134"/>
                  </a:lnTo>
                  <a:lnTo>
                    <a:pt x="105" y="125"/>
                  </a:lnTo>
                  <a:lnTo>
                    <a:pt x="109" y="112"/>
                  </a:lnTo>
                  <a:lnTo>
                    <a:pt x="112" y="99"/>
                  </a:lnTo>
                  <a:lnTo>
                    <a:pt x="114" y="80"/>
                  </a:lnTo>
                  <a:lnTo>
                    <a:pt x="112" y="57"/>
                  </a:lnTo>
                  <a:lnTo>
                    <a:pt x="105" y="42"/>
                  </a:lnTo>
                  <a:lnTo>
                    <a:pt x="96" y="29"/>
                  </a:lnTo>
                  <a:lnTo>
                    <a:pt x="85" y="23"/>
                  </a:lnTo>
                  <a:lnTo>
                    <a:pt x="73" y="20"/>
                  </a:lnTo>
                  <a:lnTo>
                    <a:pt x="56" y="19"/>
                  </a:lnTo>
                  <a:lnTo>
                    <a:pt x="21" y="19"/>
                  </a:lnTo>
                  <a:lnTo>
                    <a:pt x="21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1045456" y="568620"/>
              <a:ext cx="82830" cy="91784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7 h 125"/>
                <a:gd name="T4" fmla="*/ 10 w 113"/>
                <a:gd name="T5" fmla="*/ 23 h 125"/>
                <a:gd name="T6" fmla="*/ 19 w 113"/>
                <a:gd name="T7" fmla="*/ 14 h 125"/>
                <a:gd name="T8" fmla="*/ 28 w 113"/>
                <a:gd name="T9" fmla="*/ 7 h 125"/>
                <a:gd name="T10" fmla="*/ 46 w 113"/>
                <a:gd name="T11" fmla="*/ 1 h 125"/>
                <a:gd name="T12" fmla="*/ 57 w 113"/>
                <a:gd name="T13" fmla="*/ 0 h 125"/>
                <a:gd name="T14" fmla="*/ 69 w 113"/>
                <a:gd name="T15" fmla="*/ 1 h 125"/>
                <a:gd name="T16" fmla="*/ 90 w 113"/>
                <a:gd name="T17" fmla="*/ 10 h 125"/>
                <a:gd name="T18" fmla="*/ 97 w 113"/>
                <a:gd name="T19" fmla="*/ 17 h 125"/>
                <a:gd name="T20" fmla="*/ 104 w 113"/>
                <a:gd name="T21" fmla="*/ 25 h 125"/>
                <a:gd name="T22" fmla="*/ 113 w 113"/>
                <a:gd name="T23" fmla="*/ 47 h 125"/>
                <a:gd name="T24" fmla="*/ 113 w 113"/>
                <a:gd name="T25" fmla="*/ 61 h 125"/>
                <a:gd name="T26" fmla="*/ 111 w 113"/>
                <a:gd name="T27" fmla="*/ 83 h 125"/>
                <a:gd name="T28" fmla="*/ 106 w 113"/>
                <a:gd name="T29" fmla="*/ 97 h 125"/>
                <a:gd name="T30" fmla="*/ 98 w 113"/>
                <a:gd name="T31" fmla="*/ 109 h 125"/>
                <a:gd name="T32" fmla="*/ 85 w 113"/>
                <a:gd name="T33" fmla="*/ 118 h 125"/>
                <a:gd name="T34" fmla="*/ 72 w 113"/>
                <a:gd name="T35" fmla="*/ 123 h 125"/>
                <a:gd name="T36" fmla="*/ 57 w 113"/>
                <a:gd name="T37" fmla="*/ 125 h 125"/>
                <a:gd name="T38" fmla="*/ 45 w 113"/>
                <a:gd name="T39" fmla="*/ 125 h 125"/>
                <a:gd name="T40" fmla="*/ 25 w 113"/>
                <a:gd name="T41" fmla="*/ 116 h 125"/>
                <a:gd name="T42" fmla="*/ 16 w 113"/>
                <a:gd name="T43" fmla="*/ 109 h 125"/>
                <a:gd name="T44" fmla="*/ 9 w 113"/>
                <a:gd name="T45" fmla="*/ 100 h 125"/>
                <a:gd name="T46" fmla="*/ 2 w 113"/>
                <a:gd name="T47" fmla="*/ 77 h 125"/>
                <a:gd name="T48" fmla="*/ 0 w 113"/>
                <a:gd name="T49" fmla="*/ 63 h 125"/>
                <a:gd name="T50" fmla="*/ 22 w 113"/>
                <a:gd name="T51" fmla="*/ 63 h 125"/>
                <a:gd name="T52" fmla="*/ 23 w 113"/>
                <a:gd name="T53" fmla="*/ 83 h 125"/>
                <a:gd name="T54" fmla="*/ 32 w 113"/>
                <a:gd name="T55" fmla="*/ 97 h 125"/>
                <a:gd name="T56" fmla="*/ 42 w 113"/>
                <a:gd name="T57" fmla="*/ 106 h 125"/>
                <a:gd name="T58" fmla="*/ 57 w 113"/>
                <a:gd name="T59" fmla="*/ 109 h 125"/>
                <a:gd name="T60" fmla="*/ 71 w 113"/>
                <a:gd name="T61" fmla="*/ 106 h 125"/>
                <a:gd name="T62" fmla="*/ 82 w 113"/>
                <a:gd name="T63" fmla="*/ 97 h 125"/>
                <a:gd name="T64" fmla="*/ 91 w 113"/>
                <a:gd name="T65" fmla="*/ 83 h 125"/>
                <a:gd name="T66" fmla="*/ 93 w 113"/>
                <a:gd name="T67" fmla="*/ 61 h 125"/>
                <a:gd name="T68" fmla="*/ 91 w 113"/>
                <a:gd name="T69" fmla="*/ 41 h 125"/>
                <a:gd name="T70" fmla="*/ 82 w 113"/>
                <a:gd name="T71" fmla="*/ 28 h 125"/>
                <a:gd name="T72" fmla="*/ 71 w 113"/>
                <a:gd name="T73" fmla="*/ 18 h 125"/>
                <a:gd name="T74" fmla="*/ 57 w 113"/>
                <a:gd name="T75" fmla="*/ 17 h 125"/>
                <a:gd name="T76" fmla="*/ 42 w 113"/>
                <a:gd name="T77" fmla="*/ 18 h 125"/>
                <a:gd name="T78" fmla="*/ 32 w 113"/>
                <a:gd name="T79" fmla="*/ 28 h 125"/>
                <a:gd name="T80" fmla="*/ 23 w 113"/>
                <a:gd name="T81" fmla="*/ 41 h 125"/>
                <a:gd name="T82" fmla="*/ 22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 extrusionOk="0">
                  <a:moveTo>
                    <a:pt x="0" y="63"/>
                  </a:moveTo>
                  <a:lnTo>
                    <a:pt x="2" y="47"/>
                  </a:lnTo>
                  <a:lnTo>
                    <a:pt x="10" y="23"/>
                  </a:lnTo>
                  <a:lnTo>
                    <a:pt x="19" y="14"/>
                  </a:lnTo>
                  <a:lnTo>
                    <a:pt x="28" y="7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90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13" y="47"/>
                  </a:lnTo>
                  <a:lnTo>
                    <a:pt x="113" y="61"/>
                  </a:lnTo>
                  <a:lnTo>
                    <a:pt x="111" y="83"/>
                  </a:lnTo>
                  <a:lnTo>
                    <a:pt x="106" y="97"/>
                  </a:lnTo>
                  <a:lnTo>
                    <a:pt x="98" y="109"/>
                  </a:lnTo>
                  <a:lnTo>
                    <a:pt x="85" y="118"/>
                  </a:lnTo>
                  <a:lnTo>
                    <a:pt x="72" y="123"/>
                  </a:lnTo>
                  <a:lnTo>
                    <a:pt x="57" y="125"/>
                  </a:lnTo>
                  <a:lnTo>
                    <a:pt x="45" y="125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close/>
                  <a:moveTo>
                    <a:pt x="22" y="63"/>
                  </a:moveTo>
                  <a:lnTo>
                    <a:pt x="23" y="83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71" y="106"/>
                  </a:lnTo>
                  <a:lnTo>
                    <a:pt x="82" y="97"/>
                  </a:lnTo>
                  <a:lnTo>
                    <a:pt x="91" y="83"/>
                  </a:lnTo>
                  <a:lnTo>
                    <a:pt x="93" y="61"/>
                  </a:lnTo>
                  <a:lnTo>
                    <a:pt x="91" y="41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1146196" y="568620"/>
              <a:ext cx="120887" cy="89546"/>
            </a:xfrm>
            <a:custGeom>
              <a:avLst/>
              <a:gdLst>
                <a:gd name="T0" fmla="*/ 0 w 162"/>
                <a:gd name="T1" fmla="*/ 122 h 122"/>
                <a:gd name="T2" fmla="*/ 0 w 162"/>
                <a:gd name="T3" fmla="*/ 2 h 122"/>
                <a:gd name="T4" fmla="*/ 18 w 162"/>
                <a:gd name="T5" fmla="*/ 2 h 122"/>
                <a:gd name="T6" fmla="*/ 18 w 162"/>
                <a:gd name="T7" fmla="*/ 20 h 122"/>
                <a:gd name="T8" fmla="*/ 25 w 162"/>
                <a:gd name="T9" fmla="*/ 11 h 122"/>
                <a:gd name="T10" fmla="*/ 33 w 162"/>
                <a:gd name="T11" fmla="*/ 5 h 122"/>
                <a:gd name="T12" fmla="*/ 43 w 162"/>
                <a:gd name="T13" fmla="*/ 1 h 122"/>
                <a:gd name="T14" fmla="*/ 55 w 162"/>
                <a:gd name="T15" fmla="*/ 0 h 122"/>
                <a:gd name="T16" fmla="*/ 67 w 162"/>
                <a:gd name="T17" fmla="*/ 1 h 122"/>
                <a:gd name="T18" fmla="*/ 77 w 162"/>
                <a:gd name="T19" fmla="*/ 5 h 122"/>
                <a:gd name="T20" fmla="*/ 84 w 162"/>
                <a:gd name="T21" fmla="*/ 13 h 122"/>
                <a:gd name="T22" fmla="*/ 88 w 162"/>
                <a:gd name="T23" fmla="*/ 21 h 122"/>
                <a:gd name="T24" fmla="*/ 95 w 162"/>
                <a:gd name="T25" fmla="*/ 11 h 122"/>
                <a:gd name="T26" fmla="*/ 114 w 162"/>
                <a:gd name="T27" fmla="*/ 1 h 122"/>
                <a:gd name="T28" fmla="*/ 126 w 162"/>
                <a:gd name="T29" fmla="*/ 0 h 122"/>
                <a:gd name="T30" fmla="*/ 141 w 162"/>
                <a:gd name="T31" fmla="*/ 2 h 122"/>
                <a:gd name="T32" fmla="*/ 153 w 162"/>
                <a:gd name="T33" fmla="*/ 10 h 122"/>
                <a:gd name="T34" fmla="*/ 160 w 162"/>
                <a:gd name="T35" fmla="*/ 21 h 122"/>
                <a:gd name="T36" fmla="*/ 162 w 162"/>
                <a:gd name="T37" fmla="*/ 40 h 122"/>
                <a:gd name="T38" fmla="*/ 162 w 162"/>
                <a:gd name="T39" fmla="*/ 122 h 122"/>
                <a:gd name="T40" fmla="*/ 141 w 162"/>
                <a:gd name="T41" fmla="*/ 122 h 122"/>
                <a:gd name="T42" fmla="*/ 141 w 162"/>
                <a:gd name="T43" fmla="*/ 47 h 122"/>
                <a:gd name="T44" fmla="*/ 141 w 162"/>
                <a:gd name="T45" fmla="*/ 36 h 122"/>
                <a:gd name="T46" fmla="*/ 140 w 162"/>
                <a:gd name="T47" fmla="*/ 30 h 122"/>
                <a:gd name="T48" fmla="*/ 137 w 162"/>
                <a:gd name="T49" fmla="*/ 24 h 122"/>
                <a:gd name="T50" fmla="*/ 133 w 162"/>
                <a:gd name="T51" fmla="*/ 21 h 122"/>
                <a:gd name="T52" fmla="*/ 127 w 162"/>
                <a:gd name="T53" fmla="*/ 18 h 122"/>
                <a:gd name="T54" fmla="*/ 120 w 162"/>
                <a:gd name="T55" fmla="*/ 18 h 122"/>
                <a:gd name="T56" fmla="*/ 108 w 162"/>
                <a:gd name="T57" fmla="*/ 20 h 122"/>
                <a:gd name="T58" fmla="*/ 100 w 162"/>
                <a:gd name="T59" fmla="*/ 27 h 122"/>
                <a:gd name="T60" fmla="*/ 92 w 162"/>
                <a:gd name="T61" fmla="*/ 36 h 122"/>
                <a:gd name="T62" fmla="*/ 91 w 162"/>
                <a:gd name="T63" fmla="*/ 53 h 122"/>
                <a:gd name="T64" fmla="*/ 91 w 162"/>
                <a:gd name="T65" fmla="*/ 122 h 122"/>
                <a:gd name="T66" fmla="*/ 71 w 162"/>
                <a:gd name="T67" fmla="*/ 122 h 122"/>
                <a:gd name="T68" fmla="*/ 71 w 162"/>
                <a:gd name="T69" fmla="*/ 44 h 122"/>
                <a:gd name="T70" fmla="*/ 71 w 162"/>
                <a:gd name="T71" fmla="*/ 33 h 122"/>
                <a:gd name="T72" fmla="*/ 67 w 162"/>
                <a:gd name="T73" fmla="*/ 24 h 122"/>
                <a:gd name="T74" fmla="*/ 59 w 162"/>
                <a:gd name="T75" fmla="*/ 18 h 122"/>
                <a:gd name="T76" fmla="*/ 49 w 162"/>
                <a:gd name="T77" fmla="*/ 18 h 122"/>
                <a:gd name="T78" fmla="*/ 42 w 162"/>
                <a:gd name="T79" fmla="*/ 18 h 122"/>
                <a:gd name="T80" fmla="*/ 33 w 162"/>
                <a:gd name="T81" fmla="*/ 23 h 122"/>
                <a:gd name="T82" fmla="*/ 28 w 162"/>
                <a:gd name="T83" fmla="*/ 27 h 122"/>
                <a:gd name="T84" fmla="*/ 23 w 162"/>
                <a:gd name="T85" fmla="*/ 36 h 122"/>
                <a:gd name="T86" fmla="*/ 20 w 162"/>
                <a:gd name="T87" fmla="*/ 46 h 122"/>
                <a:gd name="T88" fmla="*/ 20 w 162"/>
                <a:gd name="T89" fmla="*/ 60 h 122"/>
                <a:gd name="T90" fmla="*/ 20 w 162"/>
                <a:gd name="T91" fmla="*/ 122 h 122"/>
                <a:gd name="T92" fmla="*/ 0 w 162"/>
                <a:gd name="T93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122" extrusionOk="0">
                  <a:moveTo>
                    <a:pt x="0" y="122"/>
                  </a:moveTo>
                  <a:lnTo>
                    <a:pt x="0" y="2"/>
                  </a:lnTo>
                  <a:lnTo>
                    <a:pt x="18" y="2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33" y="5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77" y="5"/>
                  </a:lnTo>
                  <a:lnTo>
                    <a:pt x="84" y="13"/>
                  </a:lnTo>
                  <a:lnTo>
                    <a:pt x="88" y="21"/>
                  </a:lnTo>
                  <a:lnTo>
                    <a:pt x="95" y="11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1" y="2"/>
                  </a:lnTo>
                  <a:lnTo>
                    <a:pt x="153" y="10"/>
                  </a:lnTo>
                  <a:lnTo>
                    <a:pt x="160" y="21"/>
                  </a:lnTo>
                  <a:lnTo>
                    <a:pt x="162" y="40"/>
                  </a:lnTo>
                  <a:lnTo>
                    <a:pt x="162" y="122"/>
                  </a:lnTo>
                  <a:lnTo>
                    <a:pt x="141" y="122"/>
                  </a:lnTo>
                  <a:lnTo>
                    <a:pt x="141" y="47"/>
                  </a:lnTo>
                  <a:lnTo>
                    <a:pt x="141" y="36"/>
                  </a:lnTo>
                  <a:lnTo>
                    <a:pt x="140" y="30"/>
                  </a:lnTo>
                  <a:lnTo>
                    <a:pt x="137" y="24"/>
                  </a:lnTo>
                  <a:lnTo>
                    <a:pt x="133" y="21"/>
                  </a:lnTo>
                  <a:lnTo>
                    <a:pt x="127" y="18"/>
                  </a:lnTo>
                  <a:lnTo>
                    <a:pt x="120" y="18"/>
                  </a:lnTo>
                  <a:lnTo>
                    <a:pt x="108" y="20"/>
                  </a:lnTo>
                  <a:lnTo>
                    <a:pt x="100" y="27"/>
                  </a:lnTo>
                  <a:lnTo>
                    <a:pt x="92" y="36"/>
                  </a:lnTo>
                  <a:lnTo>
                    <a:pt x="91" y="53"/>
                  </a:lnTo>
                  <a:lnTo>
                    <a:pt x="91" y="122"/>
                  </a:lnTo>
                  <a:lnTo>
                    <a:pt x="71" y="122"/>
                  </a:lnTo>
                  <a:lnTo>
                    <a:pt x="71" y="44"/>
                  </a:lnTo>
                  <a:lnTo>
                    <a:pt x="71" y="33"/>
                  </a:lnTo>
                  <a:lnTo>
                    <a:pt x="67" y="24"/>
                  </a:lnTo>
                  <a:lnTo>
                    <a:pt x="59" y="18"/>
                  </a:lnTo>
                  <a:lnTo>
                    <a:pt x="49" y="18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8" y="27"/>
                  </a:lnTo>
                  <a:lnTo>
                    <a:pt x="23" y="36"/>
                  </a:lnTo>
                  <a:lnTo>
                    <a:pt x="20" y="46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1284992" y="568620"/>
              <a:ext cx="82830" cy="91784"/>
            </a:xfrm>
            <a:custGeom>
              <a:avLst/>
              <a:gdLst>
                <a:gd name="T0" fmla="*/ 74 w 110"/>
                <a:gd name="T1" fmla="*/ 116 h 125"/>
                <a:gd name="T2" fmla="*/ 52 w 110"/>
                <a:gd name="T3" fmla="*/ 125 h 125"/>
                <a:gd name="T4" fmla="*/ 23 w 110"/>
                <a:gd name="T5" fmla="*/ 123 h 125"/>
                <a:gd name="T6" fmla="*/ 2 w 110"/>
                <a:gd name="T7" fmla="*/ 105 h 125"/>
                <a:gd name="T8" fmla="*/ 0 w 110"/>
                <a:gd name="T9" fmla="*/ 83 h 125"/>
                <a:gd name="T10" fmla="*/ 9 w 110"/>
                <a:gd name="T11" fmla="*/ 69 h 125"/>
                <a:gd name="T12" fmla="*/ 20 w 110"/>
                <a:gd name="T13" fmla="*/ 59 h 125"/>
                <a:gd name="T14" fmla="*/ 36 w 110"/>
                <a:gd name="T15" fmla="*/ 56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8 w 110"/>
                <a:gd name="T23" fmla="*/ 18 h 125"/>
                <a:gd name="T24" fmla="*/ 42 w 110"/>
                <a:gd name="T25" fmla="*/ 18 h 125"/>
                <a:gd name="T26" fmla="*/ 27 w 110"/>
                <a:gd name="T27" fmla="*/ 28 h 125"/>
                <a:gd name="T28" fmla="*/ 3 w 110"/>
                <a:gd name="T29" fmla="*/ 37 h 125"/>
                <a:gd name="T30" fmla="*/ 12 w 110"/>
                <a:gd name="T31" fmla="*/ 17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6 h 125"/>
                <a:gd name="T44" fmla="*/ 104 w 110"/>
                <a:gd name="T45" fmla="*/ 97 h 125"/>
                <a:gd name="T46" fmla="*/ 107 w 110"/>
                <a:gd name="T47" fmla="*/ 116 h 125"/>
                <a:gd name="T48" fmla="*/ 88 w 110"/>
                <a:gd name="T49" fmla="*/ 122 h 125"/>
                <a:gd name="T50" fmla="*/ 85 w 110"/>
                <a:gd name="T51" fmla="*/ 108 h 125"/>
                <a:gd name="T52" fmla="*/ 71 w 110"/>
                <a:gd name="T53" fmla="*/ 67 h 125"/>
                <a:gd name="T54" fmla="*/ 39 w 110"/>
                <a:gd name="T55" fmla="*/ 72 h 125"/>
                <a:gd name="T56" fmla="*/ 27 w 110"/>
                <a:gd name="T57" fmla="*/ 77 h 125"/>
                <a:gd name="T58" fmla="*/ 22 w 110"/>
                <a:gd name="T59" fmla="*/ 86 h 125"/>
                <a:gd name="T60" fmla="*/ 22 w 110"/>
                <a:gd name="T61" fmla="*/ 97 h 125"/>
                <a:gd name="T62" fmla="*/ 35 w 110"/>
                <a:gd name="T63" fmla="*/ 109 h 125"/>
                <a:gd name="T64" fmla="*/ 56 w 110"/>
                <a:gd name="T65" fmla="*/ 109 h 125"/>
                <a:gd name="T66" fmla="*/ 75 w 110"/>
                <a:gd name="T67" fmla="*/ 99 h 125"/>
                <a:gd name="T68" fmla="*/ 82 w 110"/>
                <a:gd name="T69" fmla="*/ 82 h 125"/>
                <a:gd name="T70" fmla="*/ 84 w 110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 extrusionOk="0">
                  <a:moveTo>
                    <a:pt x="85" y="108"/>
                  </a:moveTo>
                  <a:lnTo>
                    <a:pt x="74" y="116"/>
                  </a:lnTo>
                  <a:lnTo>
                    <a:pt x="64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2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9" y="69"/>
                  </a:lnTo>
                  <a:lnTo>
                    <a:pt x="15" y="63"/>
                  </a:lnTo>
                  <a:lnTo>
                    <a:pt x="20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6" y="54"/>
                  </a:lnTo>
                  <a:lnTo>
                    <a:pt x="69" y="50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8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6" y="25"/>
                  </a:lnTo>
                  <a:lnTo>
                    <a:pt x="12" y="17"/>
                  </a:lnTo>
                  <a:lnTo>
                    <a:pt x="19" y="10"/>
                  </a:lnTo>
                  <a:lnTo>
                    <a:pt x="30" y="4"/>
                  </a:lnTo>
                  <a:lnTo>
                    <a:pt x="42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7" y="13"/>
                  </a:lnTo>
                  <a:lnTo>
                    <a:pt x="100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7" y="116"/>
                  </a:lnTo>
                  <a:lnTo>
                    <a:pt x="110" y="122"/>
                  </a:lnTo>
                  <a:lnTo>
                    <a:pt x="88" y="122"/>
                  </a:lnTo>
                  <a:lnTo>
                    <a:pt x="87" y="116"/>
                  </a:lnTo>
                  <a:lnTo>
                    <a:pt x="85" y="108"/>
                  </a:lnTo>
                  <a:close/>
                  <a:moveTo>
                    <a:pt x="84" y="63"/>
                  </a:moveTo>
                  <a:lnTo>
                    <a:pt x="71" y="67"/>
                  </a:lnTo>
                  <a:lnTo>
                    <a:pt x="51" y="70"/>
                  </a:lnTo>
                  <a:lnTo>
                    <a:pt x="39" y="72"/>
                  </a:lnTo>
                  <a:lnTo>
                    <a:pt x="32" y="74"/>
                  </a:lnTo>
                  <a:lnTo>
                    <a:pt x="27" y="77"/>
                  </a:lnTo>
                  <a:lnTo>
                    <a:pt x="25" y="80"/>
                  </a:lnTo>
                  <a:lnTo>
                    <a:pt x="22" y="86"/>
                  </a:lnTo>
                  <a:lnTo>
                    <a:pt x="22" y="90"/>
                  </a:lnTo>
                  <a:lnTo>
                    <a:pt x="22" y="97"/>
                  </a:lnTo>
                  <a:lnTo>
                    <a:pt x="27" y="103"/>
                  </a:lnTo>
                  <a:lnTo>
                    <a:pt x="35" y="109"/>
                  </a:lnTo>
                  <a:lnTo>
                    <a:pt x="45" y="109"/>
                  </a:lnTo>
                  <a:lnTo>
                    <a:pt x="56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1387972" y="537279"/>
              <a:ext cx="13431" cy="120887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 extrusionOk="0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9" name="Freeform 21"/>
            <p:cNvSpPr/>
            <p:nvPr/>
          </p:nvSpPr>
          <p:spPr bwMode="auto">
            <a:xfrm>
              <a:off x="1423790" y="568620"/>
              <a:ext cx="73875" cy="89546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2 h 122"/>
                <a:gd name="T4" fmla="*/ 19 w 98"/>
                <a:gd name="T5" fmla="*/ 2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8 h 122"/>
                <a:gd name="T20" fmla="*/ 89 w 98"/>
                <a:gd name="T21" fmla="*/ 14 h 122"/>
                <a:gd name="T22" fmla="*/ 94 w 98"/>
                <a:gd name="T23" fmla="*/ 21 h 122"/>
                <a:gd name="T24" fmla="*/ 97 w 98"/>
                <a:gd name="T25" fmla="*/ 30 h 122"/>
                <a:gd name="T26" fmla="*/ 98 w 98"/>
                <a:gd name="T27" fmla="*/ 37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8 h 122"/>
                <a:gd name="T38" fmla="*/ 75 w 98"/>
                <a:gd name="T39" fmla="*/ 31 h 122"/>
                <a:gd name="T40" fmla="*/ 72 w 98"/>
                <a:gd name="T41" fmla="*/ 25 h 122"/>
                <a:gd name="T42" fmla="*/ 66 w 98"/>
                <a:gd name="T43" fmla="*/ 21 h 122"/>
                <a:gd name="T44" fmla="*/ 61 w 98"/>
                <a:gd name="T45" fmla="*/ 18 h 122"/>
                <a:gd name="T46" fmla="*/ 52 w 98"/>
                <a:gd name="T47" fmla="*/ 18 h 122"/>
                <a:gd name="T48" fmla="*/ 40 w 98"/>
                <a:gd name="T49" fmla="*/ 20 h 122"/>
                <a:gd name="T50" fmla="*/ 30 w 98"/>
                <a:gd name="T51" fmla="*/ 25 h 122"/>
                <a:gd name="T52" fmla="*/ 22 w 98"/>
                <a:gd name="T53" fmla="*/ 37 h 122"/>
                <a:gd name="T54" fmla="*/ 20 w 98"/>
                <a:gd name="T55" fmla="*/ 57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 extrusionOk="0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8"/>
                  </a:lnTo>
                  <a:lnTo>
                    <a:pt x="89" y="14"/>
                  </a:lnTo>
                  <a:lnTo>
                    <a:pt x="94" y="21"/>
                  </a:lnTo>
                  <a:lnTo>
                    <a:pt x="97" y="30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52" y="18"/>
                  </a:lnTo>
                  <a:lnTo>
                    <a:pt x="40" y="20"/>
                  </a:lnTo>
                  <a:lnTo>
                    <a:pt x="30" y="25"/>
                  </a:lnTo>
                  <a:lnTo>
                    <a:pt x="22" y="37"/>
                  </a:lnTo>
                  <a:lnTo>
                    <a:pt x="20" y="57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1569304" y="537279"/>
              <a:ext cx="118649" cy="120887"/>
            </a:xfrm>
            <a:custGeom>
              <a:avLst/>
              <a:gdLst>
                <a:gd name="T0" fmla="*/ 0 w 157"/>
                <a:gd name="T1" fmla="*/ 164 h 164"/>
                <a:gd name="T2" fmla="*/ 0 w 157"/>
                <a:gd name="T3" fmla="*/ 0 h 164"/>
                <a:gd name="T4" fmla="*/ 33 w 157"/>
                <a:gd name="T5" fmla="*/ 0 h 164"/>
                <a:gd name="T6" fmla="*/ 72 w 157"/>
                <a:gd name="T7" fmla="*/ 116 h 164"/>
                <a:gd name="T8" fmla="*/ 76 w 157"/>
                <a:gd name="T9" fmla="*/ 131 h 164"/>
                <a:gd name="T10" fmla="*/ 79 w 157"/>
                <a:gd name="T11" fmla="*/ 141 h 164"/>
                <a:gd name="T12" fmla="*/ 83 w 157"/>
                <a:gd name="T13" fmla="*/ 131 h 164"/>
                <a:gd name="T14" fmla="*/ 87 w 157"/>
                <a:gd name="T15" fmla="*/ 114 h 164"/>
                <a:gd name="T16" fmla="*/ 128 w 157"/>
                <a:gd name="T17" fmla="*/ 0 h 164"/>
                <a:gd name="T18" fmla="*/ 157 w 157"/>
                <a:gd name="T19" fmla="*/ 0 h 164"/>
                <a:gd name="T20" fmla="*/ 157 w 157"/>
                <a:gd name="T21" fmla="*/ 164 h 164"/>
                <a:gd name="T22" fmla="*/ 136 w 157"/>
                <a:gd name="T23" fmla="*/ 164 h 164"/>
                <a:gd name="T24" fmla="*/ 136 w 157"/>
                <a:gd name="T25" fmla="*/ 26 h 164"/>
                <a:gd name="T26" fmla="*/ 87 w 157"/>
                <a:gd name="T27" fmla="*/ 164 h 164"/>
                <a:gd name="T28" fmla="*/ 69 w 157"/>
                <a:gd name="T29" fmla="*/ 164 h 164"/>
                <a:gd name="T30" fmla="*/ 21 w 157"/>
                <a:gd name="T31" fmla="*/ 24 h 164"/>
                <a:gd name="T32" fmla="*/ 21 w 157"/>
                <a:gd name="T33" fmla="*/ 164 h 164"/>
                <a:gd name="T34" fmla="*/ 0 w 157"/>
                <a:gd name="T3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4" extrusionOk="0">
                  <a:moveTo>
                    <a:pt x="0" y="164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72" y="116"/>
                  </a:lnTo>
                  <a:lnTo>
                    <a:pt x="76" y="131"/>
                  </a:lnTo>
                  <a:lnTo>
                    <a:pt x="79" y="141"/>
                  </a:lnTo>
                  <a:lnTo>
                    <a:pt x="83" y="131"/>
                  </a:lnTo>
                  <a:lnTo>
                    <a:pt x="87" y="114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4"/>
                  </a:lnTo>
                  <a:lnTo>
                    <a:pt x="136" y="164"/>
                  </a:lnTo>
                  <a:lnTo>
                    <a:pt x="136" y="26"/>
                  </a:lnTo>
                  <a:lnTo>
                    <a:pt x="87" y="164"/>
                  </a:lnTo>
                  <a:lnTo>
                    <a:pt x="69" y="164"/>
                  </a:lnTo>
                  <a:lnTo>
                    <a:pt x="21" y="24"/>
                  </a:lnTo>
                  <a:lnTo>
                    <a:pt x="21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1705862" y="568620"/>
              <a:ext cx="85069" cy="91784"/>
            </a:xfrm>
            <a:custGeom>
              <a:avLst/>
              <a:gdLst>
                <a:gd name="T0" fmla="*/ 0 w 112"/>
                <a:gd name="T1" fmla="*/ 63 h 125"/>
                <a:gd name="T2" fmla="*/ 0 w 112"/>
                <a:gd name="T3" fmla="*/ 47 h 125"/>
                <a:gd name="T4" fmla="*/ 10 w 112"/>
                <a:gd name="T5" fmla="*/ 23 h 125"/>
                <a:gd name="T6" fmla="*/ 18 w 112"/>
                <a:gd name="T7" fmla="*/ 14 h 125"/>
                <a:gd name="T8" fmla="*/ 25 w 112"/>
                <a:gd name="T9" fmla="*/ 7 h 125"/>
                <a:gd name="T10" fmla="*/ 44 w 112"/>
                <a:gd name="T11" fmla="*/ 1 h 125"/>
                <a:gd name="T12" fmla="*/ 56 w 112"/>
                <a:gd name="T13" fmla="*/ 0 h 125"/>
                <a:gd name="T14" fmla="*/ 67 w 112"/>
                <a:gd name="T15" fmla="*/ 1 h 125"/>
                <a:gd name="T16" fmla="*/ 87 w 112"/>
                <a:gd name="T17" fmla="*/ 10 h 125"/>
                <a:gd name="T18" fmla="*/ 96 w 112"/>
                <a:gd name="T19" fmla="*/ 17 h 125"/>
                <a:gd name="T20" fmla="*/ 103 w 112"/>
                <a:gd name="T21" fmla="*/ 25 h 125"/>
                <a:gd name="T22" fmla="*/ 110 w 112"/>
                <a:gd name="T23" fmla="*/ 47 h 125"/>
                <a:gd name="T24" fmla="*/ 112 w 112"/>
                <a:gd name="T25" fmla="*/ 61 h 125"/>
                <a:gd name="T26" fmla="*/ 110 w 112"/>
                <a:gd name="T27" fmla="*/ 83 h 125"/>
                <a:gd name="T28" fmla="*/ 105 w 112"/>
                <a:gd name="T29" fmla="*/ 97 h 125"/>
                <a:gd name="T30" fmla="*/ 96 w 112"/>
                <a:gd name="T31" fmla="*/ 109 h 125"/>
                <a:gd name="T32" fmla="*/ 85 w 112"/>
                <a:gd name="T33" fmla="*/ 118 h 125"/>
                <a:gd name="T34" fmla="*/ 70 w 112"/>
                <a:gd name="T35" fmla="*/ 123 h 125"/>
                <a:gd name="T36" fmla="*/ 56 w 112"/>
                <a:gd name="T37" fmla="*/ 125 h 125"/>
                <a:gd name="T38" fmla="*/ 43 w 112"/>
                <a:gd name="T39" fmla="*/ 125 h 125"/>
                <a:gd name="T40" fmla="*/ 23 w 112"/>
                <a:gd name="T41" fmla="*/ 116 h 125"/>
                <a:gd name="T42" fmla="*/ 15 w 112"/>
                <a:gd name="T43" fmla="*/ 109 h 125"/>
                <a:gd name="T44" fmla="*/ 8 w 112"/>
                <a:gd name="T45" fmla="*/ 100 h 125"/>
                <a:gd name="T46" fmla="*/ 0 w 112"/>
                <a:gd name="T47" fmla="*/ 77 h 125"/>
                <a:gd name="T48" fmla="*/ 0 w 112"/>
                <a:gd name="T49" fmla="*/ 63 h 125"/>
                <a:gd name="T50" fmla="*/ 20 w 112"/>
                <a:gd name="T51" fmla="*/ 63 h 125"/>
                <a:gd name="T52" fmla="*/ 21 w 112"/>
                <a:gd name="T53" fmla="*/ 83 h 125"/>
                <a:gd name="T54" fmla="*/ 30 w 112"/>
                <a:gd name="T55" fmla="*/ 97 h 125"/>
                <a:gd name="T56" fmla="*/ 41 w 112"/>
                <a:gd name="T57" fmla="*/ 106 h 125"/>
                <a:gd name="T58" fmla="*/ 56 w 112"/>
                <a:gd name="T59" fmla="*/ 109 h 125"/>
                <a:gd name="T60" fmla="*/ 70 w 112"/>
                <a:gd name="T61" fmla="*/ 106 h 125"/>
                <a:gd name="T62" fmla="*/ 80 w 112"/>
                <a:gd name="T63" fmla="*/ 97 h 125"/>
                <a:gd name="T64" fmla="*/ 89 w 112"/>
                <a:gd name="T65" fmla="*/ 83 h 125"/>
                <a:gd name="T66" fmla="*/ 90 w 112"/>
                <a:gd name="T67" fmla="*/ 61 h 125"/>
                <a:gd name="T68" fmla="*/ 89 w 112"/>
                <a:gd name="T69" fmla="*/ 41 h 125"/>
                <a:gd name="T70" fmla="*/ 80 w 112"/>
                <a:gd name="T71" fmla="*/ 28 h 125"/>
                <a:gd name="T72" fmla="*/ 70 w 112"/>
                <a:gd name="T73" fmla="*/ 18 h 125"/>
                <a:gd name="T74" fmla="*/ 56 w 112"/>
                <a:gd name="T75" fmla="*/ 17 h 125"/>
                <a:gd name="T76" fmla="*/ 41 w 112"/>
                <a:gd name="T77" fmla="*/ 18 h 125"/>
                <a:gd name="T78" fmla="*/ 30 w 112"/>
                <a:gd name="T79" fmla="*/ 28 h 125"/>
                <a:gd name="T80" fmla="*/ 21 w 112"/>
                <a:gd name="T81" fmla="*/ 41 h 125"/>
                <a:gd name="T82" fmla="*/ 20 w 112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25" extrusionOk="0">
                  <a:moveTo>
                    <a:pt x="0" y="63"/>
                  </a:moveTo>
                  <a:lnTo>
                    <a:pt x="0" y="47"/>
                  </a:lnTo>
                  <a:lnTo>
                    <a:pt x="10" y="23"/>
                  </a:lnTo>
                  <a:lnTo>
                    <a:pt x="18" y="14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6" y="17"/>
                  </a:lnTo>
                  <a:lnTo>
                    <a:pt x="103" y="25"/>
                  </a:lnTo>
                  <a:lnTo>
                    <a:pt x="110" y="47"/>
                  </a:lnTo>
                  <a:lnTo>
                    <a:pt x="112" y="61"/>
                  </a:lnTo>
                  <a:lnTo>
                    <a:pt x="110" y="83"/>
                  </a:lnTo>
                  <a:lnTo>
                    <a:pt x="105" y="97"/>
                  </a:lnTo>
                  <a:lnTo>
                    <a:pt x="96" y="109"/>
                  </a:lnTo>
                  <a:lnTo>
                    <a:pt x="85" y="118"/>
                  </a:lnTo>
                  <a:lnTo>
                    <a:pt x="70" y="123"/>
                  </a:lnTo>
                  <a:lnTo>
                    <a:pt x="56" y="125"/>
                  </a:lnTo>
                  <a:lnTo>
                    <a:pt x="43" y="125"/>
                  </a:lnTo>
                  <a:lnTo>
                    <a:pt x="23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7"/>
                  </a:lnTo>
                  <a:lnTo>
                    <a:pt x="41" y="106"/>
                  </a:lnTo>
                  <a:lnTo>
                    <a:pt x="56" y="109"/>
                  </a:lnTo>
                  <a:lnTo>
                    <a:pt x="70" y="106"/>
                  </a:lnTo>
                  <a:lnTo>
                    <a:pt x="80" y="97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8"/>
                  </a:lnTo>
                  <a:lnTo>
                    <a:pt x="70" y="18"/>
                  </a:lnTo>
                  <a:lnTo>
                    <a:pt x="56" y="17"/>
                  </a:lnTo>
                  <a:lnTo>
                    <a:pt x="41" y="18"/>
                  </a:lnTo>
                  <a:lnTo>
                    <a:pt x="30" y="28"/>
                  </a:lnTo>
                  <a:lnTo>
                    <a:pt x="21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1802125" y="537279"/>
              <a:ext cx="78352" cy="123126"/>
            </a:xfrm>
            <a:custGeom>
              <a:avLst/>
              <a:gdLst>
                <a:gd name="T0" fmla="*/ 85 w 104"/>
                <a:gd name="T1" fmla="*/ 164 h 167"/>
                <a:gd name="T2" fmla="*/ 85 w 104"/>
                <a:gd name="T3" fmla="*/ 150 h 167"/>
                <a:gd name="T4" fmla="*/ 79 w 104"/>
                <a:gd name="T5" fmla="*/ 158 h 167"/>
                <a:gd name="T6" fmla="*/ 62 w 104"/>
                <a:gd name="T7" fmla="*/ 167 h 167"/>
                <a:gd name="T8" fmla="*/ 52 w 104"/>
                <a:gd name="T9" fmla="*/ 167 h 167"/>
                <a:gd name="T10" fmla="*/ 37 w 104"/>
                <a:gd name="T11" fmla="*/ 165 h 167"/>
                <a:gd name="T12" fmla="*/ 26 w 104"/>
                <a:gd name="T13" fmla="*/ 160 h 167"/>
                <a:gd name="T14" fmla="*/ 14 w 104"/>
                <a:gd name="T15" fmla="*/ 151 h 167"/>
                <a:gd name="T16" fmla="*/ 7 w 104"/>
                <a:gd name="T17" fmla="*/ 138 h 167"/>
                <a:gd name="T18" fmla="*/ 1 w 104"/>
                <a:gd name="T19" fmla="*/ 122 h 167"/>
                <a:gd name="T20" fmla="*/ 0 w 104"/>
                <a:gd name="T21" fmla="*/ 105 h 167"/>
                <a:gd name="T22" fmla="*/ 1 w 104"/>
                <a:gd name="T23" fmla="*/ 88 h 167"/>
                <a:gd name="T24" fmla="*/ 6 w 104"/>
                <a:gd name="T25" fmla="*/ 72 h 167"/>
                <a:gd name="T26" fmla="*/ 13 w 104"/>
                <a:gd name="T27" fmla="*/ 59 h 167"/>
                <a:gd name="T28" fmla="*/ 24 w 104"/>
                <a:gd name="T29" fmla="*/ 50 h 167"/>
                <a:gd name="T30" fmla="*/ 36 w 104"/>
                <a:gd name="T31" fmla="*/ 43 h 167"/>
                <a:gd name="T32" fmla="*/ 50 w 104"/>
                <a:gd name="T33" fmla="*/ 42 h 167"/>
                <a:gd name="T34" fmla="*/ 60 w 104"/>
                <a:gd name="T35" fmla="*/ 43 h 167"/>
                <a:gd name="T36" fmla="*/ 70 w 104"/>
                <a:gd name="T37" fmla="*/ 47 h 167"/>
                <a:gd name="T38" fmla="*/ 78 w 104"/>
                <a:gd name="T39" fmla="*/ 52 h 167"/>
                <a:gd name="T40" fmla="*/ 83 w 104"/>
                <a:gd name="T41" fmla="*/ 59 h 167"/>
                <a:gd name="T42" fmla="*/ 83 w 104"/>
                <a:gd name="T43" fmla="*/ 0 h 167"/>
                <a:gd name="T44" fmla="*/ 104 w 104"/>
                <a:gd name="T45" fmla="*/ 0 h 167"/>
                <a:gd name="T46" fmla="*/ 104 w 104"/>
                <a:gd name="T47" fmla="*/ 164 h 167"/>
                <a:gd name="T48" fmla="*/ 85 w 104"/>
                <a:gd name="T49" fmla="*/ 164 h 167"/>
                <a:gd name="T50" fmla="*/ 21 w 104"/>
                <a:gd name="T51" fmla="*/ 105 h 167"/>
                <a:gd name="T52" fmla="*/ 23 w 104"/>
                <a:gd name="T53" fmla="*/ 127 h 167"/>
                <a:gd name="T54" fmla="*/ 30 w 104"/>
                <a:gd name="T55" fmla="*/ 139 h 167"/>
                <a:gd name="T56" fmla="*/ 40 w 104"/>
                <a:gd name="T57" fmla="*/ 148 h 167"/>
                <a:gd name="T58" fmla="*/ 53 w 104"/>
                <a:gd name="T59" fmla="*/ 151 h 167"/>
                <a:gd name="T60" fmla="*/ 66 w 104"/>
                <a:gd name="T61" fmla="*/ 148 h 167"/>
                <a:gd name="T62" fmla="*/ 76 w 104"/>
                <a:gd name="T63" fmla="*/ 139 h 167"/>
                <a:gd name="T64" fmla="*/ 83 w 104"/>
                <a:gd name="T65" fmla="*/ 127 h 167"/>
                <a:gd name="T66" fmla="*/ 85 w 104"/>
                <a:gd name="T67" fmla="*/ 106 h 167"/>
                <a:gd name="T68" fmla="*/ 83 w 104"/>
                <a:gd name="T69" fmla="*/ 85 h 167"/>
                <a:gd name="T70" fmla="*/ 76 w 104"/>
                <a:gd name="T71" fmla="*/ 70 h 167"/>
                <a:gd name="T72" fmla="*/ 66 w 104"/>
                <a:gd name="T73" fmla="*/ 60 h 167"/>
                <a:gd name="T74" fmla="*/ 52 w 104"/>
                <a:gd name="T75" fmla="*/ 59 h 167"/>
                <a:gd name="T76" fmla="*/ 40 w 104"/>
                <a:gd name="T77" fmla="*/ 60 h 167"/>
                <a:gd name="T78" fmla="*/ 30 w 104"/>
                <a:gd name="T79" fmla="*/ 70 h 167"/>
                <a:gd name="T80" fmla="*/ 23 w 104"/>
                <a:gd name="T81" fmla="*/ 83 h 167"/>
                <a:gd name="T82" fmla="*/ 21 w 104"/>
                <a:gd name="T83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7" extrusionOk="0">
                  <a:moveTo>
                    <a:pt x="85" y="164"/>
                  </a:moveTo>
                  <a:lnTo>
                    <a:pt x="85" y="150"/>
                  </a:lnTo>
                  <a:lnTo>
                    <a:pt x="79" y="158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37" y="165"/>
                  </a:lnTo>
                  <a:lnTo>
                    <a:pt x="26" y="160"/>
                  </a:lnTo>
                  <a:lnTo>
                    <a:pt x="14" y="151"/>
                  </a:lnTo>
                  <a:lnTo>
                    <a:pt x="7" y="138"/>
                  </a:lnTo>
                  <a:lnTo>
                    <a:pt x="1" y="122"/>
                  </a:lnTo>
                  <a:lnTo>
                    <a:pt x="0" y="105"/>
                  </a:lnTo>
                  <a:lnTo>
                    <a:pt x="1" y="88"/>
                  </a:lnTo>
                  <a:lnTo>
                    <a:pt x="6" y="72"/>
                  </a:lnTo>
                  <a:lnTo>
                    <a:pt x="13" y="59"/>
                  </a:lnTo>
                  <a:lnTo>
                    <a:pt x="24" y="50"/>
                  </a:lnTo>
                  <a:lnTo>
                    <a:pt x="36" y="43"/>
                  </a:lnTo>
                  <a:lnTo>
                    <a:pt x="50" y="42"/>
                  </a:lnTo>
                  <a:lnTo>
                    <a:pt x="60" y="43"/>
                  </a:lnTo>
                  <a:lnTo>
                    <a:pt x="70" y="47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lnTo>
                    <a:pt x="85" y="164"/>
                  </a:lnTo>
                  <a:close/>
                  <a:moveTo>
                    <a:pt x="21" y="105"/>
                  </a:moveTo>
                  <a:lnTo>
                    <a:pt x="23" y="127"/>
                  </a:lnTo>
                  <a:lnTo>
                    <a:pt x="30" y="139"/>
                  </a:lnTo>
                  <a:lnTo>
                    <a:pt x="40" y="148"/>
                  </a:lnTo>
                  <a:lnTo>
                    <a:pt x="53" y="151"/>
                  </a:lnTo>
                  <a:lnTo>
                    <a:pt x="66" y="148"/>
                  </a:lnTo>
                  <a:lnTo>
                    <a:pt x="76" y="139"/>
                  </a:lnTo>
                  <a:lnTo>
                    <a:pt x="83" y="127"/>
                  </a:lnTo>
                  <a:lnTo>
                    <a:pt x="85" y="106"/>
                  </a:lnTo>
                  <a:lnTo>
                    <a:pt x="83" y="85"/>
                  </a:lnTo>
                  <a:lnTo>
                    <a:pt x="76" y="70"/>
                  </a:lnTo>
                  <a:lnTo>
                    <a:pt x="66" y="60"/>
                  </a:lnTo>
                  <a:lnTo>
                    <a:pt x="52" y="59"/>
                  </a:lnTo>
                  <a:lnTo>
                    <a:pt x="40" y="60"/>
                  </a:lnTo>
                  <a:lnTo>
                    <a:pt x="30" y="70"/>
                  </a:lnTo>
                  <a:lnTo>
                    <a:pt x="23" y="83"/>
                  </a:lnTo>
                  <a:lnTo>
                    <a:pt x="21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3" name="Freeform 25"/>
            <p:cNvSpPr>
              <a:spLocks noEditPoints="1"/>
            </p:cNvSpPr>
            <p:nvPr/>
          </p:nvSpPr>
          <p:spPr bwMode="auto">
            <a:xfrm>
              <a:off x="1898387" y="568620"/>
              <a:ext cx="82830" cy="91784"/>
            </a:xfrm>
            <a:custGeom>
              <a:avLst/>
              <a:gdLst>
                <a:gd name="T0" fmla="*/ 88 w 110"/>
                <a:gd name="T1" fmla="*/ 85 h 125"/>
                <a:gd name="T2" fmla="*/ 110 w 110"/>
                <a:gd name="T3" fmla="*/ 86 h 125"/>
                <a:gd name="T4" fmla="*/ 103 w 110"/>
                <a:gd name="T5" fmla="*/ 103 h 125"/>
                <a:gd name="T6" fmla="*/ 91 w 110"/>
                <a:gd name="T7" fmla="*/ 115 h 125"/>
                <a:gd name="T8" fmla="*/ 77 w 110"/>
                <a:gd name="T9" fmla="*/ 123 h 125"/>
                <a:gd name="T10" fmla="*/ 57 w 110"/>
                <a:gd name="T11" fmla="*/ 125 h 125"/>
                <a:gd name="T12" fmla="*/ 44 w 110"/>
                <a:gd name="T13" fmla="*/ 125 h 125"/>
                <a:gd name="T14" fmla="*/ 24 w 110"/>
                <a:gd name="T15" fmla="*/ 116 h 125"/>
                <a:gd name="T16" fmla="*/ 15 w 110"/>
                <a:gd name="T17" fmla="*/ 109 h 125"/>
                <a:gd name="T18" fmla="*/ 8 w 110"/>
                <a:gd name="T19" fmla="*/ 100 h 125"/>
                <a:gd name="T20" fmla="*/ 0 w 110"/>
                <a:gd name="T21" fmla="*/ 77 h 125"/>
                <a:gd name="T22" fmla="*/ 0 w 110"/>
                <a:gd name="T23" fmla="*/ 64 h 125"/>
                <a:gd name="T24" fmla="*/ 0 w 110"/>
                <a:gd name="T25" fmla="*/ 49 h 125"/>
                <a:gd name="T26" fmla="*/ 8 w 110"/>
                <a:gd name="T27" fmla="*/ 25 h 125"/>
                <a:gd name="T28" fmla="*/ 15 w 110"/>
                <a:gd name="T29" fmla="*/ 17 h 125"/>
                <a:gd name="T30" fmla="*/ 24 w 110"/>
                <a:gd name="T31" fmla="*/ 10 h 125"/>
                <a:gd name="T32" fmla="*/ 44 w 110"/>
                <a:gd name="T33" fmla="*/ 1 h 125"/>
                <a:gd name="T34" fmla="*/ 55 w 110"/>
                <a:gd name="T35" fmla="*/ 0 h 125"/>
                <a:gd name="T36" fmla="*/ 67 w 110"/>
                <a:gd name="T37" fmla="*/ 1 h 125"/>
                <a:gd name="T38" fmla="*/ 87 w 110"/>
                <a:gd name="T39" fmla="*/ 10 h 125"/>
                <a:gd name="T40" fmla="*/ 94 w 110"/>
                <a:gd name="T41" fmla="*/ 17 h 125"/>
                <a:gd name="T42" fmla="*/ 101 w 110"/>
                <a:gd name="T43" fmla="*/ 25 h 125"/>
                <a:gd name="T44" fmla="*/ 110 w 110"/>
                <a:gd name="T45" fmla="*/ 49 h 125"/>
                <a:gd name="T46" fmla="*/ 110 w 110"/>
                <a:gd name="T47" fmla="*/ 63 h 125"/>
                <a:gd name="T48" fmla="*/ 110 w 110"/>
                <a:gd name="T49" fmla="*/ 64 h 125"/>
                <a:gd name="T50" fmla="*/ 110 w 110"/>
                <a:gd name="T51" fmla="*/ 67 h 125"/>
                <a:gd name="T52" fmla="*/ 21 w 110"/>
                <a:gd name="T53" fmla="*/ 67 h 125"/>
                <a:gd name="T54" fmla="*/ 24 w 110"/>
                <a:gd name="T55" fmla="*/ 86 h 125"/>
                <a:gd name="T56" fmla="*/ 32 w 110"/>
                <a:gd name="T57" fmla="*/ 97 h 125"/>
                <a:gd name="T58" fmla="*/ 42 w 110"/>
                <a:gd name="T59" fmla="*/ 106 h 125"/>
                <a:gd name="T60" fmla="*/ 57 w 110"/>
                <a:gd name="T61" fmla="*/ 109 h 125"/>
                <a:gd name="T62" fmla="*/ 68 w 110"/>
                <a:gd name="T63" fmla="*/ 108 h 125"/>
                <a:gd name="T64" fmla="*/ 75 w 110"/>
                <a:gd name="T65" fmla="*/ 103 h 125"/>
                <a:gd name="T66" fmla="*/ 83 w 110"/>
                <a:gd name="T67" fmla="*/ 96 h 125"/>
                <a:gd name="T68" fmla="*/ 88 w 110"/>
                <a:gd name="T69" fmla="*/ 85 h 125"/>
                <a:gd name="T70" fmla="*/ 22 w 110"/>
                <a:gd name="T71" fmla="*/ 51 h 125"/>
                <a:gd name="T72" fmla="*/ 88 w 110"/>
                <a:gd name="T73" fmla="*/ 51 h 125"/>
                <a:gd name="T74" fmla="*/ 87 w 110"/>
                <a:gd name="T75" fmla="*/ 37 h 125"/>
                <a:gd name="T76" fmla="*/ 81 w 110"/>
                <a:gd name="T77" fmla="*/ 28 h 125"/>
                <a:gd name="T78" fmla="*/ 70 w 110"/>
                <a:gd name="T79" fmla="*/ 18 h 125"/>
                <a:gd name="T80" fmla="*/ 55 w 110"/>
                <a:gd name="T81" fmla="*/ 17 h 125"/>
                <a:gd name="T82" fmla="*/ 42 w 110"/>
                <a:gd name="T83" fmla="*/ 18 h 125"/>
                <a:gd name="T84" fmla="*/ 32 w 110"/>
                <a:gd name="T85" fmla="*/ 27 h 125"/>
                <a:gd name="T86" fmla="*/ 25 w 110"/>
                <a:gd name="T87" fmla="*/ 37 h 125"/>
                <a:gd name="T88" fmla="*/ 22 w 110"/>
                <a:gd name="T89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 extrusionOk="0">
                  <a:moveTo>
                    <a:pt x="88" y="85"/>
                  </a:moveTo>
                  <a:lnTo>
                    <a:pt x="110" y="86"/>
                  </a:lnTo>
                  <a:lnTo>
                    <a:pt x="103" y="103"/>
                  </a:lnTo>
                  <a:lnTo>
                    <a:pt x="91" y="115"/>
                  </a:lnTo>
                  <a:lnTo>
                    <a:pt x="77" y="123"/>
                  </a:lnTo>
                  <a:lnTo>
                    <a:pt x="57" y="125"/>
                  </a:lnTo>
                  <a:lnTo>
                    <a:pt x="44" y="125"/>
                  </a:lnTo>
                  <a:lnTo>
                    <a:pt x="24" y="116"/>
                  </a:lnTo>
                  <a:lnTo>
                    <a:pt x="15" y="109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15" y="17"/>
                  </a:lnTo>
                  <a:lnTo>
                    <a:pt x="24" y="10"/>
                  </a:lnTo>
                  <a:lnTo>
                    <a:pt x="44" y="1"/>
                  </a:lnTo>
                  <a:lnTo>
                    <a:pt x="55" y="0"/>
                  </a:lnTo>
                  <a:lnTo>
                    <a:pt x="67" y="1"/>
                  </a:lnTo>
                  <a:lnTo>
                    <a:pt x="87" y="10"/>
                  </a:lnTo>
                  <a:lnTo>
                    <a:pt x="94" y="17"/>
                  </a:lnTo>
                  <a:lnTo>
                    <a:pt x="101" y="25"/>
                  </a:lnTo>
                  <a:lnTo>
                    <a:pt x="110" y="49"/>
                  </a:lnTo>
                  <a:lnTo>
                    <a:pt x="110" y="63"/>
                  </a:lnTo>
                  <a:lnTo>
                    <a:pt x="110" y="64"/>
                  </a:lnTo>
                  <a:lnTo>
                    <a:pt x="110" y="67"/>
                  </a:lnTo>
                  <a:lnTo>
                    <a:pt x="21" y="67"/>
                  </a:lnTo>
                  <a:lnTo>
                    <a:pt x="24" y="86"/>
                  </a:lnTo>
                  <a:lnTo>
                    <a:pt x="32" y="97"/>
                  </a:lnTo>
                  <a:lnTo>
                    <a:pt x="42" y="106"/>
                  </a:lnTo>
                  <a:lnTo>
                    <a:pt x="57" y="109"/>
                  </a:lnTo>
                  <a:lnTo>
                    <a:pt x="68" y="108"/>
                  </a:lnTo>
                  <a:lnTo>
                    <a:pt x="75" y="103"/>
                  </a:lnTo>
                  <a:lnTo>
                    <a:pt x="83" y="96"/>
                  </a:lnTo>
                  <a:lnTo>
                    <a:pt x="88" y="85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7"/>
                  </a:lnTo>
                  <a:lnTo>
                    <a:pt x="81" y="28"/>
                  </a:lnTo>
                  <a:lnTo>
                    <a:pt x="70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2" y="27"/>
                  </a:lnTo>
                  <a:lnTo>
                    <a:pt x="25" y="37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1999127" y="537279"/>
              <a:ext cx="15670" cy="12088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5" name="Freeform 27"/>
            <p:cNvSpPr/>
            <p:nvPr/>
          </p:nvSpPr>
          <p:spPr bwMode="auto">
            <a:xfrm>
              <a:off x="843976" y="734281"/>
              <a:ext cx="42534" cy="161183"/>
            </a:xfrm>
            <a:custGeom>
              <a:avLst/>
              <a:gdLst>
                <a:gd name="T0" fmla="*/ 39 w 55"/>
                <a:gd name="T1" fmla="*/ 216 h 216"/>
                <a:gd name="T2" fmla="*/ 23 w 55"/>
                <a:gd name="T3" fmla="*/ 193 h 216"/>
                <a:gd name="T4" fmla="*/ 12 w 55"/>
                <a:gd name="T5" fmla="*/ 166 h 216"/>
                <a:gd name="T6" fmla="*/ 2 w 55"/>
                <a:gd name="T7" fmla="*/ 137 h 216"/>
                <a:gd name="T8" fmla="*/ 0 w 55"/>
                <a:gd name="T9" fmla="*/ 108 h 216"/>
                <a:gd name="T10" fmla="*/ 2 w 55"/>
                <a:gd name="T11" fmla="*/ 81 h 216"/>
                <a:gd name="T12" fmla="*/ 9 w 55"/>
                <a:gd name="T13" fmla="*/ 56 h 216"/>
                <a:gd name="T14" fmla="*/ 20 w 55"/>
                <a:gd name="T15" fmla="*/ 28 h 216"/>
                <a:gd name="T16" fmla="*/ 39 w 55"/>
                <a:gd name="T17" fmla="*/ 0 h 216"/>
                <a:gd name="T18" fmla="*/ 55 w 55"/>
                <a:gd name="T19" fmla="*/ 0 h 216"/>
                <a:gd name="T20" fmla="*/ 42 w 55"/>
                <a:gd name="T21" fmla="*/ 20 h 216"/>
                <a:gd name="T22" fmla="*/ 36 w 55"/>
                <a:gd name="T23" fmla="*/ 33 h 216"/>
                <a:gd name="T24" fmla="*/ 31 w 55"/>
                <a:gd name="T25" fmla="*/ 49 h 216"/>
                <a:gd name="T26" fmla="*/ 26 w 55"/>
                <a:gd name="T27" fmla="*/ 65 h 216"/>
                <a:gd name="T28" fmla="*/ 22 w 55"/>
                <a:gd name="T29" fmla="*/ 87 h 216"/>
                <a:gd name="T30" fmla="*/ 20 w 55"/>
                <a:gd name="T31" fmla="*/ 108 h 216"/>
                <a:gd name="T32" fmla="*/ 22 w 55"/>
                <a:gd name="T33" fmla="*/ 134 h 216"/>
                <a:gd name="T34" fmla="*/ 39 w 55"/>
                <a:gd name="T35" fmla="*/ 189 h 216"/>
                <a:gd name="T36" fmla="*/ 55 w 55"/>
                <a:gd name="T37" fmla="*/ 216 h 216"/>
                <a:gd name="T38" fmla="*/ 39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 extrusionOk="0">
                  <a:moveTo>
                    <a:pt x="39" y="216"/>
                  </a:moveTo>
                  <a:lnTo>
                    <a:pt x="23" y="193"/>
                  </a:lnTo>
                  <a:lnTo>
                    <a:pt x="12" y="166"/>
                  </a:lnTo>
                  <a:lnTo>
                    <a:pt x="2" y="137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9" y="56"/>
                  </a:lnTo>
                  <a:lnTo>
                    <a:pt x="20" y="28"/>
                  </a:lnTo>
                  <a:lnTo>
                    <a:pt x="39" y="0"/>
                  </a:lnTo>
                  <a:lnTo>
                    <a:pt x="55" y="0"/>
                  </a:lnTo>
                  <a:lnTo>
                    <a:pt x="42" y="20"/>
                  </a:lnTo>
                  <a:lnTo>
                    <a:pt x="36" y="33"/>
                  </a:lnTo>
                  <a:lnTo>
                    <a:pt x="31" y="49"/>
                  </a:lnTo>
                  <a:lnTo>
                    <a:pt x="26" y="65"/>
                  </a:lnTo>
                  <a:lnTo>
                    <a:pt x="22" y="87"/>
                  </a:lnTo>
                  <a:lnTo>
                    <a:pt x="20" y="108"/>
                  </a:lnTo>
                  <a:lnTo>
                    <a:pt x="22" y="134"/>
                  </a:lnTo>
                  <a:lnTo>
                    <a:pt x="39" y="189"/>
                  </a:lnTo>
                  <a:lnTo>
                    <a:pt x="55" y="216"/>
                  </a:lnTo>
                  <a:lnTo>
                    <a:pt x="39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897704" y="767861"/>
              <a:ext cx="82830" cy="9402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 extrusionOk="0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998444" y="736520"/>
              <a:ext cx="78352" cy="125364"/>
            </a:xfrm>
            <a:custGeom>
              <a:avLst/>
              <a:gdLst>
                <a:gd name="T0" fmla="*/ 19 w 104"/>
                <a:gd name="T1" fmla="*/ 165 h 168"/>
                <a:gd name="T2" fmla="*/ 0 w 104"/>
                <a:gd name="T3" fmla="*/ 165 h 168"/>
                <a:gd name="T4" fmla="*/ 0 w 104"/>
                <a:gd name="T5" fmla="*/ 0 h 168"/>
                <a:gd name="T6" fmla="*/ 21 w 104"/>
                <a:gd name="T7" fmla="*/ 0 h 168"/>
                <a:gd name="T8" fmla="*/ 21 w 104"/>
                <a:gd name="T9" fmla="*/ 59 h 168"/>
                <a:gd name="T10" fmla="*/ 28 w 104"/>
                <a:gd name="T11" fmla="*/ 52 h 168"/>
                <a:gd name="T12" fmla="*/ 44 w 104"/>
                <a:gd name="T13" fmla="*/ 44 h 168"/>
                <a:gd name="T14" fmla="*/ 54 w 104"/>
                <a:gd name="T15" fmla="*/ 43 h 168"/>
                <a:gd name="T16" fmla="*/ 64 w 104"/>
                <a:gd name="T17" fmla="*/ 44 h 168"/>
                <a:gd name="T18" fmla="*/ 74 w 104"/>
                <a:gd name="T19" fmla="*/ 47 h 168"/>
                <a:gd name="T20" fmla="*/ 84 w 104"/>
                <a:gd name="T21" fmla="*/ 53 h 168"/>
                <a:gd name="T22" fmla="*/ 91 w 104"/>
                <a:gd name="T23" fmla="*/ 60 h 168"/>
                <a:gd name="T24" fmla="*/ 97 w 104"/>
                <a:gd name="T25" fmla="*/ 69 h 168"/>
                <a:gd name="T26" fmla="*/ 100 w 104"/>
                <a:gd name="T27" fmla="*/ 79 h 168"/>
                <a:gd name="T28" fmla="*/ 104 w 104"/>
                <a:gd name="T29" fmla="*/ 90 h 168"/>
                <a:gd name="T30" fmla="*/ 104 w 104"/>
                <a:gd name="T31" fmla="*/ 103 h 168"/>
                <a:gd name="T32" fmla="*/ 104 w 104"/>
                <a:gd name="T33" fmla="*/ 119 h 168"/>
                <a:gd name="T34" fmla="*/ 95 w 104"/>
                <a:gd name="T35" fmla="*/ 142 h 168"/>
                <a:gd name="T36" fmla="*/ 88 w 104"/>
                <a:gd name="T37" fmla="*/ 151 h 168"/>
                <a:gd name="T38" fmla="*/ 81 w 104"/>
                <a:gd name="T39" fmla="*/ 160 h 168"/>
                <a:gd name="T40" fmla="*/ 62 w 104"/>
                <a:gd name="T41" fmla="*/ 167 h 168"/>
                <a:gd name="T42" fmla="*/ 52 w 104"/>
                <a:gd name="T43" fmla="*/ 168 h 168"/>
                <a:gd name="T44" fmla="*/ 42 w 104"/>
                <a:gd name="T45" fmla="*/ 167 h 168"/>
                <a:gd name="T46" fmla="*/ 26 w 104"/>
                <a:gd name="T47" fmla="*/ 158 h 168"/>
                <a:gd name="T48" fmla="*/ 19 w 104"/>
                <a:gd name="T49" fmla="*/ 151 h 168"/>
                <a:gd name="T50" fmla="*/ 19 w 104"/>
                <a:gd name="T51" fmla="*/ 165 h 168"/>
                <a:gd name="T52" fmla="*/ 19 w 104"/>
                <a:gd name="T53" fmla="*/ 105 h 168"/>
                <a:gd name="T54" fmla="*/ 21 w 104"/>
                <a:gd name="T55" fmla="*/ 124 h 168"/>
                <a:gd name="T56" fmla="*/ 25 w 104"/>
                <a:gd name="T57" fmla="*/ 135 h 168"/>
                <a:gd name="T58" fmla="*/ 29 w 104"/>
                <a:gd name="T59" fmla="*/ 142 h 168"/>
                <a:gd name="T60" fmla="*/ 42 w 104"/>
                <a:gd name="T61" fmla="*/ 151 h 168"/>
                <a:gd name="T62" fmla="*/ 51 w 104"/>
                <a:gd name="T63" fmla="*/ 151 h 168"/>
                <a:gd name="T64" fmla="*/ 64 w 104"/>
                <a:gd name="T65" fmla="*/ 150 h 168"/>
                <a:gd name="T66" fmla="*/ 74 w 104"/>
                <a:gd name="T67" fmla="*/ 139 h 168"/>
                <a:gd name="T68" fmla="*/ 81 w 104"/>
                <a:gd name="T69" fmla="*/ 126 h 168"/>
                <a:gd name="T70" fmla="*/ 84 w 104"/>
                <a:gd name="T71" fmla="*/ 105 h 168"/>
                <a:gd name="T72" fmla="*/ 82 w 104"/>
                <a:gd name="T73" fmla="*/ 85 h 168"/>
                <a:gd name="T74" fmla="*/ 74 w 104"/>
                <a:gd name="T75" fmla="*/ 70 h 168"/>
                <a:gd name="T76" fmla="*/ 64 w 104"/>
                <a:gd name="T77" fmla="*/ 62 h 168"/>
                <a:gd name="T78" fmla="*/ 52 w 104"/>
                <a:gd name="T79" fmla="*/ 60 h 168"/>
                <a:gd name="T80" fmla="*/ 39 w 104"/>
                <a:gd name="T81" fmla="*/ 62 h 168"/>
                <a:gd name="T82" fmla="*/ 29 w 104"/>
                <a:gd name="T83" fmla="*/ 72 h 168"/>
                <a:gd name="T84" fmla="*/ 21 w 104"/>
                <a:gd name="T85" fmla="*/ 85 h 168"/>
                <a:gd name="T86" fmla="*/ 19 w 104"/>
                <a:gd name="T87" fmla="*/ 10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4" h="168" extrusionOk="0">
                  <a:moveTo>
                    <a:pt x="19" y="165"/>
                  </a:moveTo>
                  <a:lnTo>
                    <a:pt x="0" y="165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28" y="52"/>
                  </a:lnTo>
                  <a:lnTo>
                    <a:pt x="44" y="44"/>
                  </a:lnTo>
                  <a:lnTo>
                    <a:pt x="54" y="43"/>
                  </a:lnTo>
                  <a:lnTo>
                    <a:pt x="64" y="44"/>
                  </a:lnTo>
                  <a:lnTo>
                    <a:pt x="74" y="47"/>
                  </a:lnTo>
                  <a:lnTo>
                    <a:pt x="84" y="53"/>
                  </a:lnTo>
                  <a:lnTo>
                    <a:pt x="91" y="60"/>
                  </a:lnTo>
                  <a:lnTo>
                    <a:pt x="97" y="69"/>
                  </a:lnTo>
                  <a:lnTo>
                    <a:pt x="100" y="79"/>
                  </a:lnTo>
                  <a:lnTo>
                    <a:pt x="104" y="90"/>
                  </a:lnTo>
                  <a:lnTo>
                    <a:pt x="104" y="103"/>
                  </a:lnTo>
                  <a:lnTo>
                    <a:pt x="104" y="119"/>
                  </a:lnTo>
                  <a:lnTo>
                    <a:pt x="95" y="142"/>
                  </a:lnTo>
                  <a:lnTo>
                    <a:pt x="88" y="151"/>
                  </a:lnTo>
                  <a:lnTo>
                    <a:pt x="81" y="160"/>
                  </a:lnTo>
                  <a:lnTo>
                    <a:pt x="62" y="167"/>
                  </a:lnTo>
                  <a:lnTo>
                    <a:pt x="52" y="168"/>
                  </a:lnTo>
                  <a:lnTo>
                    <a:pt x="42" y="167"/>
                  </a:lnTo>
                  <a:lnTo>
                    <a:pt x="26" y="158"/>
                  </a:lnTo>
                  <a:lnTo>
                    <a:pt x="19" y="151"/>
                  </a:lnTo>
                  <a:lnTo>
                    <a:pt x="19" y="165"/>
                  </a:lnTo>
                  <a:close/>
                  <a:moveTo>
                    <a:pt x="19" y="105"/>
                  </a:moveTo>
                  <a:lnTo>
                    <a:pt x="21" y="124"/>
                  </a:lnTo>
                  <a:lnTo>
                    <a:pt x="25" y="135"/>
                  </a:lnTo>
                  <a:lnTo>
                    <a:pt x="29" y="142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64" y="150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4" y="105"/>
                  </a:lnTo>
                  <a:lnTo>
                    <a:pt x="82" y="85"/>
                  </a:lnTo>
                  <a:lnTo>
                    <a:pt x="74" y="70"/>
                  </a:lnTo>
                  <a:lnTo>
                    <a:pt x="64" y="62"/>
                  </a:lnTo>
                  <a:lnTo>
                    <a:pt x="52" y="60"/>
                  </a:lnTo>
                  <a:lnTo>
                    <a:pt x="39" y="62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19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1087990" y="767861"/>
              <a:ext cx="73875" cy="9402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1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7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 extrusionOk="0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1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7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2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5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1170821" y="738758"/>
              <a:ext cx="44773" cy="123126"/>
            </a:xfrm>
            <a:custGeom>
              <a:avLst/>
              <a:gdLst>
                <a:gd name="T0" fmla="*/ 57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1 w 59"/>
                <a:gd name="T49" fmla="*/ 143 h 163"/>
                <a:gd name="T50" fmla="*/ 44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7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 extrusionOk="0">
                  <a:moveTo>
                    <a:pt x="57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7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1226788" y="767861"/>
              <a:ext cx="49250" cy="91784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9 w 65"/>
                <a:gd name="T5" fmla="*/ 3 h 122"/>
                <a:gd name="T6" fmla="*/ 19 w 65"/>
                <a:gd name="T7" fmla="*/ 22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6 h 122"/>
                <a:gd name="T22" fmla="*/ 51 w 65"/>
                <a:gd name="T23" fmla="*/ 22 h 122"/>
                <a:gd name="T24" fmla="*/ 44 w 65"/>
                <a:gd name="T25" fmla="*/ 22 h 122"/>
                <a:gd name="T26" fmla="*/ 38 w 65"/>
                <a:gd name="T27" fmla="*/ 22 h 122"/>
                <a:gd name="T28" fmla="*/ 32 w 65"/>
                <a:gd name="T29" fmla="*/ 26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 extrusionOk="0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6"/>
                  </a:lnTo>
                  <a:lnTo>
                    <a:pt x="51" y="22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1280516" y="767861"/>
              <a:ext cx="82830" cy="94022"/>
            </a:xfrm>
            <a:custGeom>
              <a:avLst/>
              <a:gdLst>
                <a:gd name="T0" fmla="*/ 73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1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2 w 111"/>
                <a:gd name="T13" fmla="*/ 59 h 125"/>
                <a:gd name="T14" fmla="*/ 36 w 111"/>
                <a:gd name="T15" fmla="*/ 55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5 h 125"/>
                <a:gd name="T44" fmla="*/ 104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1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 extrusionOk="0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1376778" y="767861"/>
              <a:ext cx="78352" cy="94022"/>
            </a:xfrm>
            <a:custGeom>
              <a:avLst/>
              <a:gdLst>
                <a:gd name="T0" fmla="*/ 83 w 103"/>
                <a:gd name="T1" fmla="*/ 79 h 125"/>
                <a:gd name="T2" fmla="*/ 103 w 103"/>
                <a:gd name="T3" fmla="*/ 81 h 125"/>
                <a:gd name="T4" fmla="*/ 99 w 103"/>
                <a:gd name="T5" fmla="*/ 101 h 125"/>
                <a:gd name="T6" fmla="*/ 86 w 103"/>
                <a:gd name="T7" fmla="*/ 114 h 125"/>
                <a:gd name="T8" fmla="*/ 72 w 103"/>
                <a:gd name="T9" fmla="*/ 124 h 125"/>
                <a:gd name="T10" fmla="*/ 53 w 103"/>
                <a:gd name="T11" fmla="*/ 125 h 125"/>
                <a:gd name="T12" fmla="*/ 41 w 103"/>
                <a:gd name="T13" fmla="*/ 124 h 125"/>
                <a:gd name="T14" fmla="*/ 23 w 103"/>
                <a:gd name="T15" fmla="*/ 117 h 125"/>
                <a:gd name="T16" fmla="*/ 14 w 103"/>
                <a:gd name="T17" fmla="*/ 109 h 125"/>
                <a:gd name="T18" fmla="*/ 7 w 103"/>
                <a:gd name="T19" fmla="*/ 101 h 125"/>
                <a:gd name="T20" fmla="*/ 0 w 103"/>
                <a:gd name="T21" fmla="*/ 78 h 125"/>
                <a:gd name="T22" fmla="*/ 0 w 103"/>
                <a:gd name="T23" fmla="*/ 63 h 125"/>
                <a:gd name="T24" fmla="*/ 0 w 103"/>
                <a:gd name="T25" fmla="*/ 45 h 125"/>
                <a:gd name="T26" fmla="*/ 5 w 103"/>
                <a:gd name="T27" fmla="*/ 29 h 125"/>
                <a:gd name="T28" fmla="*/ 13 w 103"/>
                <a:gd name="T29" fmla="*/ 16 h 125"/>
                <a:gd name="T30" fmla="*/ 26 w 103"/>
                <a:gd name="T31" fmla="*/ 7 h 125"/>
                <a:gd name="T32" fmla="*/ 38 w 103"/>
                <a:gd name="T33" fmla="*/ 1 h 125"/>
                <a:gd name="T34" fmla="*/ 54 w 103"/>
                <a:gd name="T35" fmla="*/ 0 h 125"/>
                <a:gd name="T36" fmla="*/ 72 w 103"/>
                <a:gd name="T37" fmla="*/ 1 h 125"/>
                <a:gd name="T38" fmla="*/ 86 w 103"/>
                <a:gd name="T39" fmla="*/ 10 h 125"/>
                <a:gd name="T40" fmla="*/ 96 w 103"/>
                <a:gd name="T41" fmla="*/ 22 h 125"/>
                <a:gd name="T42" fmla="*/ 102 w 103"/>
                <a:gd name="T43" fmla="*/ 37 h 125"/>
                <a:gd name="T44" fmla="*/ 82 w 103"/>
                <a:gd name="T45" fmla="*/ 42 h 125"/>
                <a:gd name="T46" fmla="*/ 79 w 103"/>
                <a:gd name="T47" fmla="*/ 30 h 125"/>
                <a:gd name="T48" fmla="*/ 72 w 103"/>
                <a:gd name="T49" fmla="*/ 23 h 125"/>
                <a:gd name="T50" fmla="*/ 64 w 103"/>
                <a:gd name="T51" fmla="*/ 17 h 125"/>
                <a:gd name="T52" fmla="*/ 54 w 103"/>
                <a:gd name="T53" fmla="*/ 17 h 125"/>
                <a:gd name="T54" fmla="*/ 40 w 103"/>
                <a:gd name="T55" fmla="*/ 19 h 125"/>
                <a:gd name="T56" fmla="*/ 30 w 103"/>
                <a:gd name="T57" fmla="*/ 27 h 125"/>
                <a:gd name="T58" fmla="*/ 21 w 103"/>
                <a:gd name="T59" fmla="*/ 40 h 125"/>
                <a:gd name="T60" fmla="*/ 20 w 103"/>
                <a:gd name="T61" fmla="*/ 62 h 125"/>
                <a:gd name="T62" fmla="*/ 21 w 103"/>
                <a:gd name="T63" fmla="*/ 85 h 125"/>
                <a:gd name="T64" fmla="*/ 30 w 103"/>
                <a:gd name="T65" fmla="*/ 98 h 125"/>
                <a:gd name="T66" fmla="*/ 40 w 103"/>
                <a:gd name="T67" fmla="*/ 107 h 125"/>
                <a:gd name="T68" fmla="*/ 53 w 103"/>
                <a:gd name="T69" fmla="*/ 108 h 125"/>
                <a:gd name="T70" fmla="*/ 64 w 103"/>
                <a:gd name="T71" fmla="*/ 107 h 125"/>
                <a:gd name="T72" fmla="*/ 73 w 103"/>
                <a:gd name="T73" fmla="*/ 101 h 125"/>
                <a:gd name="T74" fmla="*/ 80 w 103"/>
                <a:gd name="T75" fmla="*/ 92 h 125"/>
                <a:gd name="T76" fmla="*/ 83 w 103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5" extrusionOk="0">
                  <a:moveTo>
                    <a:pt x="83" y="79"/>
                  </a:moveTo>
                  <a:lnTo>
                    <a:pt x="103" y="81"/>
                  </a:lnTo>
                  <a:lnTo>
                    <a:pt x="99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5"/>
                  </a:lnTo>
                  <a:lnTo>
                    <a:pt x="41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5"/>
                  </a:lnTo>
                  <a:lnTo>
                    <a:pt x="5" y="29"/>
                  </a:lnTo>
                  <a:lnTo>
                    <a:pt x="13" y="16"/>
                  </a:lnTo>
                  <a:lnTo>
                    <a:pt x="26" y="7"/>
                  </a:lnTo>
                  <a:lnTo>
                    <a:pt x="38" y="1"/>
                  </a:lnTo>
                  <a:lnTo>
                    <a:pt x="54" y="0"/>
                  </a:lnTo>
                  <a:lnTo>
                    <a:pt x="72" y="1"/>
                  </a:lnTo>
                  <a:lnTo>
                    <a:pt x="86" y="10"/>
                  </a:lnTo>
                  <a:lnTo>
                    <a:pt x="96" y="22"/>
                  </a:lnTo>
                  <a:lnTo>
                    <a:pt x="102" y="37"/>
                  </a:lnTo>
                  <a:lnTo>
                    <a:pt x="82" y="42"/>
                  </a:lnTo>
                  <a:lnTo>
                    <a:pt x="79" y="30"/>
                  </a:lnTo>
                  <a:lnTo>
                    <a:pt x="72" y="23"/>
                  </a:lnTo>
                  <a:lnTo>
                    <a:pt x="64" y="17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5"/>
                  </a:lnTo>
                  <a:lnTo>
                    <a:pt x="30" y="98"/>
                  </a:lnTo>
                  <a:lnTo>
                    <a:pt x="40" y="107"/>
                  </a:lnTo>
                  <a:lnTo>
                    <a:pt x="53" y="108"/>
                  </a:lnTo>
                  <a:lnTo>
                    <a:pt x="64" y="107"/>
                  </a:lnTo>
                  <a:lnTo>
                    <a:pt x="73" y="101"/>
                  </a:lnTo>
                  <a:lnTo>
                    <a:pt x="80" y="92"/>
                  </a:lnTo>
                  <a:lnTo>
                    <a:pt x="83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1459609" y="738758"/>
              <a:ext cx="42534" cy="123126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3 w 59"/>
                <a:gd name="T51" fmla="*/ 144 h 163"/>
                <a:gd name="T52" fmla="*/ 48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 extrusionOk="0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1555871" y="767861"/>
              <a:ext cx="76114" cy="94022"/>
            </a:xfrm>
            <a:custGeom>
              <a:avLst/>
              <a:gdLst>
                <a:gd name="T0" fmla="*/ 20 w 100"/>
                <a:gd name="T1" fmla="*/ 83 h 125"/>
                <a:gd name="T2" fmla="*/ 30 w 100"/>
                <a:gd name="T3" fmla="*/ 102 h 125"/>
                <a:gd name="T4" fmla="*/ 52 w 100"/>
                <a:gd name="T5" fmla="*/ 108 h 125"/>
                <a:gd name="T6" fmla="*/ 72 w 100"/>
                <a:gd name="T7" fmla="*/ 102 h 125"/>
                <a:gd name="T8" fmla="*/ 79 w 100"/>
                <a:gd name="T9" fmla="*/ 89 h 125"/>
                <a:gd name="T10" fmla="*/ 72 w 100"/>
                <a:gd name="T11" fmla="*/ 79 h 125"/>
                <a:gd name="T12" fmla="*/ 52 w 100"/>
                <a:gd name="T13" fmla="*/ 72 h 125"/>
                <a:gd name="T14" fmla="*/ 22 w 100"/>
                <a:gd name="T15" fmla="*/ 62 h 125"/>
                <a:gd name="T16" fmla="*/ 9 w 100"/>
                <a:gd name="T17" fmla="*/ 50 h 125"/>
                <a:gd name="T18" fmla="*/ 3 w 100"/>
                <a:gd name="T19" fmla="*/ 34 h 125"/>
                <a:gd name="T20" fmla="*/ 7 w 100"/>
                <a:gd name="T21" fmla="*/ 20 h 125"/>
                <a:gd name="T22" fmla="*/ 18 w 100"/>
                <a:gd name="T23" fmla="*/ 9 h 125"/>
                <a:gd name="T24" fmla="*/ 30 w 100"/>
                <a:gd name="T25" fmla="*/ 3 h 125"/>
                <a:gd name="T26" fmla="*/ 48 w 100"/>
                <a:gd name="T27" fmla="*/ 0 h 125"/>
                <a:gd name="T28" fmla="*/ 72 w 100"/>
                <a:gd name="T29" fmla="*/ 4 h 125"/>
                <a:gd name="T30" fmla="*/ 88 w 100"/>
                <a:gd name="T31" fmla="*/ 16 h 125"/>
                <a:gd name="T32" fmla="*/ 95 w 100"/>
                <a:gd name="T33" fmla="*/ 33 h 125"/>
                <a:gd name="T34" fmla="*/ 74 w 100"/>
                <a:gd name="T35" fmla="*/ 27 h 125"/>
                <a:gd name="T36" fmla="*/ 61 w 100"/>
                <a:gd name="T37" fmla="*/ 17 h 125"/>
                <a:gd name="T38" fmla="*/ 36 w 100"/>
                <a:gd name="T39" fmla="*/ 17 h 125"/>
                <a:gd name="T40" fmla="*/ 25 w 100"/>
                <a:gd name="T41" fmla="*/ 26 h 125"/>
                <a:gd name="T42" fmla="*/ 23 w 100"/>
                <a:gd name="T43" fmla="*/ 36 h 125"/>
                <a:gd name="T44" fmla="*/ 29 w 100"/>
                <a:gd name="T45" fmla="*/ 42 h 125"/>
                <a:gd name="T46" fmla="*/ 39 w 100"/>
                <a:gd name="T47" fmla="*/ 46 h 125"/>
                <a:gd name="T48" fmla="*/ 71 w 100"/>
                <a:gd name="T49" fmla="*/ 55 h 125"/>
                <a:gd name="T50" fmla="*/ 90 w 100"/>
                <a:gd name="T51" fmla="*/ 63 h 125"/>
                <a:gd name="T52" fmla="*/ 98 w 100"/>
                <a:gd name="T53" fmla="*/ 78 h 125"/>
                <a:gd name="T54" fmla="*/ 98 w 100"/>
                <a:gd name="T55" fmla="*/ 98 h 125"/>
                <a:gd name="T56" fmla="*/ 87 w 100"/>
                <a:gd name="T57" fmla="*/ 115 h 125"/>
                <a:gd name="T58" fmla="*/ 65 w 100"/>
                <a:gd name="T59" fmla="*/ 124 h 125"/>
                <a:gd name="T60" fmla="*/ 30 w 100"/>
                <a:gd name="T61" fmla="*/ 124 h 125"/>
                <a:gd name="T62" fmla="*/ 6 w 100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5" extrusionOk="0">
                  <a:moveTo>
                    <a:pt x="0" y="86"/>
                  </a:moveTo>
                  <a:lnTo>
                    <a:pt x="20" y="83"/>
                  </a:lnTo>
                  <a:lnTo>
                    <a:pt x="23" y="95"/>
                  </a:lnTo>
                  <a:lnTo>
                    <a:pt x="30" y="102"/>
                  </a:lnTo>
                  <a:lnTo>
                    <a:pt x="39" y="108"/>
                  </a:lnTo>
                  <a:lnTo>
                    <a:pt x="52" y="108"/>
                  </a:lnTo>
                  <a:lnTo>
                    <a:pt x="64" y="108"/>
                  </a:lnTo>
                  <a:lnTo>
                    <a:pt x="72" y="102"/>
                  </a:lnTo>
                  <a:lnTo>
                    <a:pt x="78" y="96"/>
                  </a:lnTo>
                  <a:lnTo>
                    <a:pt x="79" y="89"/>
                  </a:lnTo>
                  <a:lnTo>
                    <a:pt x="78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0"/>
                  </a:lnTo>
                  <a:lnTo>
                    <a:pt x="5" y="43"/>
                  </a:lnTo>
                  <a:lnTo>
                    <a:pt x="3" y="34"/>
                  </a:lnTo>
                  <a:lnTo>
                    <a:pt x="5" y="27"/>
                  </a:lnTo>
                  <a:lnTo>
                    <a:pt x="7" y="20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2" y="9"/>
                  </a:lnTo>
                  <a:lnTo>
                    <a:pt x="88" y="16"/>
                  </a:lnTo>
                  <a:lnTo>
                    <a:pt x="92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7"/>
                  </a:lnTo>
                  <a:lnTo>
                    <a:pt x="68" y="22"/>
                  </a:lnTo>
                  <a:lnTo>
                    <a:pt x="61" y="17"/>
                  </a:lnTo>
                  <a:lnTo>
                    <a:pt x="49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50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3"/>
                  </a:lnTo>
                  <a:lnTo>
                    <a:pt x="95" y="70"/>
                  </a:lnTo>
                  <a:lnTo>
                    <a:pt x="98" y="78"/>
                  </a:lnTo>
                  <a:lnTo>
                    <a:pt x="100" y="88"/>
                  </a:lnTo>
                  <a:lnTo>
                    <a:pt x="98" y="98"/>
                  </a:lnTo>
                  <a:lnTo>
                    <a:pt x="94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30" y="124"/>
                  </a:lnTo>
                  <a:lnTo>
                    <a:pt x="16" y="115"/>
                  </a:lnTo>
                  <a:lnTo>
                    <a:pt x="6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5" name="Freeform 37"/>
            <p:cNvSpPr/>
            <p:nvPr/>
          </p:nvSpPr>
          <p:spPr bwMode="auto">
            <a:xfrm>
              <a:off x="1640941" y="770100"/>
              <a:ext cx="80591" cy="125364"/>
            </a:xfrm>
            <a:custGeom>
              <a:avLst/>
              <a:gdLst>
                <a:gd name="T0" fmla="*/ 10 w 109"/>
                <a:gd name="T1" fmla="*/ 165 h 168"/>
                <a:gd name="T2" fmla="*/ 8 w 109"/>
                <a:gd name="T3" fmla="*/ 147 h 168"/>
                <a:gd name="T4" fmla="*/ 14 w 109"/>
                <a:gd name="T5" fmla="*/ 148 h 168"/>
                <a:gd name="T6" fmla="*/ 20 w 109"/>
                <a:gd name="T7" fmla="*/ 148 h 168"/>
                <a:gd name="T8" fmla="*/ 26 w 109"/>
                <a:gd name="T9" fmla="*/ 148 h 168"/>
                <a:gd name="T10" fmla="*/ 30 w 109"/>
                <a:gd name="T11" fmla="*/ 145 h 168"/>
                <a:gd name="T12" fmla="*/ 34 w 109"/>
                <a:gd name="T13" fmla="*/ 144 h 168"/>
                <a:gd name="T14" fmla="*/ 37 w 109"/>
                <a:gd name="T15" fmla="*/ 140 h 168"/>
                <a:gd name="T16" fmla="*/ 39 w 109"/>
                <a:gd name="T17" fmla="*/ 135 h 168"/>
                <a:gd name="T18" fmla="*/ 43 w 109"/>
                <a:gd name="T19" fmla="*/ 125 h 168"/>
                <a:gd name="T20" fmla="*/ 44 w 109"/>
                <a:gd name="T21" fmla="*/ 122 h 168"/>
                <a:gd name="T22" fmla="*/ 44 w 109"/>
                <a:gd name="T23" fmla="*/ 119 h 168"/>
                <a:gd name="T24" fmla="*/ 0 w 109"/>
                <a:gd name="T25" fmla="*/ 0 h 168"/>
                <a:gd name="T26" fmla="*/ 21 w 109"/>
                <a:gd name="T27" fmla="*/ 0 h 168"/>
                <a:gd name="T28" fmla="*/ 46 w 109"/>
                <a:gd name="T29" fmla="*/ 69 h 168"/>
                <a:gd name="T30" fmla="*/ 50 w 109"/>
                <a:gd name="T31" fmla="*/ 82 h 168"/>
                <a:gd name="T32" fmla="*/ 54 w 109"/>
                <a:gd name="T33" fmla="*/ 96 h 168"/>
                <a:gd name="T34" fmla="*/ 59 w 109"/>
                <a:gd name="T35" fmla="*/ 83 h 168"/>
                <a:gd name="T36" fmla="*/ 63 w 109"/>
                <a:gd name="T37" fmla="*/ 69 h 168"/>
                <a:gd name="T38" fmla="*/ 89 w 109"/>
                <a:gd name="T39" fmla="*/ 0 h 168"/>
                <a:gd name="T40" fmla="*/ 109 w 109"/>
                <a:gd name="T41" fmla="*/ 0 h 168"/>
                <a:gd name="T42" fmla="*/ 63 w 109"/>
                <a:gd name="T43" fmla="*/ 121 h 168"/>
                <a:gd name="T44" fmla="*/ 57 w 109"/>
                <a:gd name="T45" fmla="*/ 140 h 168"/>
                <a:gd name="T46" fmla="*/ 51 w 109"/>
                <a:gd name="T47" fmla="*/ 148 h 168"/>
                <a:gd name="T48" fmla="*/ 46 w 109"/>
                <a:gd name="T49" fmla="*/ 158 h 168"/>
                <a:gd name="T50" fmla="*/ 40 w 109"/>
                <a:gd name="T51" fmla="*/ 163 h 168"/>
                <a:gd name="T52" fmla="*/ 33 w 109"/>
                <a:gd name="T53" fmla="*/ 167 h 168"/>
                <a:gd name="T54" fmla="*/ 23 w 109"/>
                <a:gd name="T55" fmla="*/ 168 h 168"/>
                <a:gd name="T56" fmla="*/ 17 w 109"/>
                <a:gd name="T57" fmla="*/ 167 h 168"/>
                <a:gd name="T58" fmla="*/ 10 w 109"/>
                <a:gd name="T5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8" extrusionOk="0">
                  <a:moveTo>
                    <a:pt x="10" y="165"/>
                  </a:moveTo>
                  <a:lnTo>
                    <a:pt x="8" y="147"/>
                  </a:lnTo>
                  <a:lnTo>
                    <a:pt x="14" y="148"/>
                  </a:lnTo>
                  <a:lnTo>
                    <a:pt x="20" y="148"/>
                  </a:lnTo>
                  <a:lnTo>
                    <a:pt x="26" y="148"/>
                  </a:lnTo>
                  <a:lnTo>
                    <a:pt x="30" y="145"/>
                  </a:lnTo>
                  <a:lnTo>
                    <a:pt x="34" y="144"/>
                  </a:lnTo>
                  <a:lnTo>
                    <a:pt x="37" y="140"/>
                  </a:lnTo>
                  <a:lnTo>
                    <a:pt x="39" y="135"/>
                  </a:lnTo>
                  <a:lnTo>
                    <a:pt x="43" y="125"/>
                  </a:lnTo>
                  <a:lnTo>
                    <a:pt x="44" y="122"/>
                  </a:lnTo>
                  <a:lnTo>
                    <a:pt x="44" y="119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0" y="82"/>
                  </a:lnTo>
                  <a:lnTo>
                    <a:pt x="54" y="96"/>
                  </a:lnTo>
                  <a:lnTo>
                    <a:pt x="59" y="83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40"/>
                  </a:lnTo>
                  <a:lnTo>
                    <a:pt x="51" y="148"/>
                  </a:lnTo>
                  <a:lnTo>
                    <a:pt x="46" y="158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8"/>
                  </a:lnTo>
                  <a:lnTo>
                    <a:pt x="17" y="167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6" name="Freeform 38"/>
            <p:cNvSpPr/>
            <p:nvPr/>
          </p:nvSpPr>
          <p:spPr bwMode="auto">
            <a:xfrm>
              <a:off x="1734965" y="767861"/>
              <a:ext cx="71637" cy="91784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8 w 97"/>
                <a:gd name="T5" fmla="*/ 3 h 122"/>
                <a:gd name="T6" fmla="*/ 18 w 97"/>
                <a:gd name="T7" fmla="*/ 20 h 122"/>
                <a:gd name="T8" fmla="*/ 25 w 97"/>
                <a:gd name="T9" fmla="*/ 11 h 122"/>
                <a:gd name="T10" fmla="*/ 45 w 97"/>
                <a:gd name="T11" fmla="*/ 1 h 122"/>
                <a:gd name="T12" fmla="*/ 57 w 97"/>
                <a:gd name="T13" fmla="*/ 0 h 122"/>
                <a:gd name="T14" fmla="*/ 67 w 97"/>
                <a:gd name="T15" fmla="*/ 1 h 122"/>
                <a:gd name="T16" fmla="*/ 77 w 97"/>
                <a:gd name="T17" fmla="*/ 4 h 122"/>
                <a:gd name="T18" fmla="*/ 84 w 97"/>
                <a:gd name="T19" fmla="*/ 9 h 122"/>
                <a:gd name="T20" fmla="*/ 90 w 97"/>
                <a:gd name="T21" fmla="*/ 14 h 122"/>
                <a:gd name="T22" fmla="*/ 94 w 97"/>
                <a:gd name="T23" fmla="*/ 22 h 122"/>
                <a:gd name="T24" fmla="*/ 96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7 w 97"/>
                <a:gd name="T33" fmla="*/ 122 h 122"/>
                <a:gd name="T34" fmla="*/ 77 w 97"/>
                <a:gd name="T35" fmla="*/ 50 h 122"/>
                <a:gd name="T36" fmla="*/ 77 w 97"/>
                <a:gd name="T37" fmla="*/ 39 h 122"/>
                <a:gd name="T38" fmla="*/ 74 w 97"/>
                <a:gd name="T39" fmla="*/ 32 h 122"/>
                <a:gd name="T40" fmla="*/ 71 w 97"/>
                <a:gd name="T41" fmla="*/ 26 h 122"/>
                <a:gd name="T42" fmla="*/ 67 w 97"/>
                <a:gd name="T43" fmla="*/ 22 h 122"/>
                <a:gd name="T44" fmla="*/ 60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1 w 97"/>
                <a:gd name="T55" fmla="*/ 58 h 122"/>
                <a:gd name="T56" fmla="*/ 21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 extrusionOk="0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5" y="11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90" y="14"/>
                  </a:lnTo>
                  <a:lnTo>
                    <a:pt x="94" y="22"/>
                  </a:lnTo>
                  <a:lnTo>
                    <a:pt x="96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7" y="122"/>
                  </a:lnTo>
                  <a:lnTo>
                    <a:pt x="77" y="50"/>
                  </a:lnTo>
                  <a:lnTo>
                    <a:pt x="77" y="39"/>
                  </a:lnTo>
                  <a:lnTo>
                    <a:pt x="74" y="32"/>
                  </a:lnTo>
                  <a:lnTo>
                    <a:pt x="71" y="26"/>
                  </a:lnTo>
                  <a:lnTo>
                    <a:pt x="67" y="22"/>
                  </a:lnTo>
                  <a:lnTo>
                    <a:pt x="60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1" y="58"/>
                  </a:lnTo>
                  <a:lnTo>
                    <a:pt x="21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7" name="Freeform 39"/>
            <p:cNvSpPr/>
            <p:nvPr/>
          </p:nvSpPr>
          <p:spPr bwMode="auto">
            <a:xfrm>
              <a:off x="1822273" y="738758"/>
              <a:ext cx="44773" cy="123126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1 h 163"/>
                <a:gd name="T4" fmla="*/ 51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5 w 59"/>
                <a:gd name="T19" fmla="*/ 127 h 163"/>
                <a:gd name="T20" fmla="*/ 15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5 w 59"/>
                <a:gd name="T27" fmla="*/ 42 h 163"/>
                <a:gd name="T28" fmla="*/ 15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5 h 163"/>
                <a:gd name="T44" fmla="*/ 36 w 59"/>
                <a:gd name="T45" fmla="*/ 138 h 163"/>
                <a:gd name="T46" fmla="*/ 38 w 59"/>
                <a:gd name="T47" fmla="*/ 141 h 163"/>
                <a:gd name="T48" fmla="*/ 40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 extrusionOk="0">
                  <a:moveTo>
                    <a:pt x="56" y="143"/>
                  </a:moveTo>
                  <a:lnTo>
                    <a:pt x="59" y="161"/>
                  </a:lnTo>
                  <a:lnTo>
                    <a:pt x="51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40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8" name="Freeform 40"/>
            <p:cNvSpPr>
              <a:spLocks noEditPoints="1"/>
            </p:cNvSpPr>
            <p:nvPr/>
          </p:nvSpPr>
          <p:spPr bwMode="auto">
            <a:xfrm>
              <a:off x="1873762" y="767861"/>
              <a:ext cx="82830" cy="94022"/>
            </a:xfrm>
            <a:custGeom>
              <a:avLst/>
              <a:gdLst>
                <a:gd name="T0" fmla="*/ 75 w 111"/>
                <a:gd name="T1" fmla="*/ 117 h 125"/>
                <a:gd name="T2" fmla="*/ 53 w 111"/>
                <a:gd name="T3" fmla="*/ 124 h 125"/>
                <a:gd name="T4" fmla="*/ 23 w 111"/>
                <a:gd name="T5" fmla="*/ 124 h 125"/>
                <a:gd name="T6" fmla="*/ 3 w 111"/>
                <a:gd name="T7" fmla="*/ 105 h 125"/>
                <a:gd name="T8" fmla="*/ 1 w 111"/>
                <a:gd name="T9" fmla="*/ 82 h 125"/>
                <a:gd name="T10" fmla="*/ 9 w 111"/>
                <a:gd name="T11" fmla="*/ 68 h 125"/>
                <a:gd name="T12" fmla="*/ 21 w 111"/>
                <a:gd name="T13" fmla="*/ 59 h 125"/>
                <a:gd name="T14" fmla="*/ 36 w 111"/>
                <a:gd name="T15" fmla="*/ 55 h 125"/>
                <a:gd name="T16" fmla="*/ 70 w 111"/>
                <a:gd name="T17" fmla="*/ 50 h 125"/>
                <a:gd name="T18" fmla="*/ 83 w 111"/>
                <a:gd name="T19" fmla="*/ 43 h 125"/>
                <a:gd name="T20" fmla="*/ 83 w 111"/>
                <a:gd name="T21" fmla="*/ 30 h 125"/>
                <a:gd name="T22" fmla="*/ 69 w 111"/>
                <a:gd name="T23" fmla="*/ 19 h 125"/>
                <a:gd name="T24" fmla="*/ 42 w 111"/>
                <a:gd name="T25" fmla="*/ 17 h 125"/>
                <a:gd name="T26" fmla="*/ 27 w 111"/>
                <a:gd name="T27" fmla="*/ 29 h 125"/>
                <a:gd name="T28" fmla="*/ 4 w 111"/>
                <a:gd name="T29" fmla="*/ 37 h 125"/>
                <a:gd name="T30" fmla="*/ 13 w 111"/>
                <a:gd name="T31" fmla="*/ 16 h 125"/>
                <a:gd name="T32" fmla="*/ 30 w 111"/>
                <a:gd name="T33" fmla="*/ 4 h 125"/>
                <a:gd name="T34" fmla="*/ 58 w 111"/>
                <a:gd name="T35" fmla="*/ 0 h 125"/>
                <a:gd name="T36" fmla="*/ 83 w 111"/>
                <a:gd name="T37" fmla="*/ 4 h 125"/>
                <a:gd name="T38" fmla="*/ 96 w 111"/>
                <a:gd name="T39" fmla="*/ 13 h 125"/>
                <a:gd name="T40" fmla="*/ 104 w 111"/>
                <a:gd name="T41" fmla="*/ 27 h 125"/>
                <a:gd name="T42" fmla="*/ 104 w 111"/>
                <a:gd name="T43" fmla="*/ 45 h 125"/>
                <a:gd name="T44" fmla="*/ 105 w 111"/>
                <a:gd name="T45" fmla="*/ 96 h 125"/>
                <a:gd name="T46" fmla="*/ 107 w 111"/>
                <a:gd name="T47" fmla="*/ 115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6 h 125"/>
                <a:gd name="T54" fmla="*/ 39 w 111"/>
                <a:gd name="T55" fmla="*/ 72 h 125"/>
                <a:gd name="T56" fmla="*/ 29 w 111"/>
                <a:gd name="T57" fmla="*/ 76 h 125"/>
                <a:gd name="T58" fmla="*/ 23 w 111"/>
                <a:gd name="T59" fmla="*/ 85 h 125"/>
                <a:gd name="T60" fmla="*/ 23 w 111"/>
                <a:gd name="T61" fmla="*/ 98 h 125"/>
                <a:gd name="T62" fmla="*/ 36 w 111"/>
                <a:gd name="T63" fmla="*/ 108 h 125"/>
                <a:gd name="T64" fmla="*/ 58 w 111"/>
                <a:gd name="T65" fmla="*/ 108 h 125"/>
                <a:gd name="T66" fmla="*/ 75 w 111"/>
                <a:gd name="T67" fmla="*/ 98 h 125"/>
                <a:gd name="T68" fmla="*/ 83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 extrusionOk="0">
                  <a:moveTo>
                    <a:pt x="85" y="108"/>
                  </a:moveTo>
                  <a:lnTo>
                    <a:pt x="75" y="117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2" y="125"/>
                  </a:lnTo>
                  <a:lnTo>
                    <a:pt x="23" y="124"/>
                  </a:lnTo>
                  <a:lnTo>
                    <a:pt x="11" y="115"/>
                  </a:lnTo>
                  <a:lnTo>
                    <a:pt x="3" y="105"/>
                  </a:lnTo>
                  <a:lnTo>
                    <a:pt x="0" y="91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30" y="56"/>
                  </a:lnTo>
                  <a:lnTo>
                    <a:pt x="36" y="55"/>
                  </a:lnTo>
                  <a:lnTo>
                    <a:pt x="47" y="53"/>
                  </a:lnTo>
                  <a:lnTo>
                    <a:pt x="70" y="50"/>
                  </a:lnTo>
                  <a:lnTo>
                    <a:pt x="83" y="46"/>
                  </a:lnTo>
                  <a:lnTo>
                    <a:pt x="83" y="43"/>
                  </a:lnTo>
                  <a:lnTo>
                    <a:pt x="83" y="42"/>
                  </a:lnTo>
                  <a:lnTo>
                    <a:pt x="83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4" y="22"/>
                  </a:lnTo>
                  <a:lnTo>
                    <a:pt x="27" y="29"/>
                  </a:lnTo>
                  <a:lnTo>
                    <a:pt x="24" y="40"/>
                  </a:lnTo>
                  <a:lnTo>
                    <a:pt x="4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20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2" y="7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4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5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9" y="76"/>
                  </a:lnTo>
                  <a:lnTo>
                    <a:pt x="24" y="81"/>
                  </a:lnTo>
                  <a:lnTo>
                    <a:pt x="23" y="85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08"/>
                  </a:lnTo>
                  <a:lnTo>
                    <a:pt x="46" y="109"/>
                  </a:lnTo>
                  <a:lnTo>
                    <a:pt x="58" y="108"/>
                  </a:lnTo>
                  <a:lnTo>
                    <a:pt x="68" y="104"/>
                  </a:lnTo>
                  <a:lnTo>
                    <a:pt x="75" y="98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39" name="Freeform 41"/>
            <p:cNvSpPr/>
            <p:nvPr/>
          </p:nvSpPr>
          <p:spPr bwMode="auto">
            <a:xfrm>
              <a:off x="1963308" y="770100"/>
              <a:ext cx="85069" cy="89546"/>
            </a:xfrm>
            <a:custGeom>
              <a:avLst/>
              <a:gdLst>
                <a:gd name="T0" fmla="*/ 0 w 113"/>
                <a:gd name="T1" fmla="*/ 119 h 119"/>
                <a:gd name="T2" fmla="*/ 44 w 113"/>
                <a:gd name="T3" fmla="*/ 57 h 119"/>
                <a:gd name="T4" fmla="*/ 3 w 113"/>
                <a:gd name="T5" fmla="*/ 0 h 119"/>
                <a:gd name="T6" fmla="*/ 29 w 113"/>
                <a:gd name="T7" fmla="*/ 0 h 119"/>
                <a:gd name="T8" fmla="*/ 46 w 113"/>
                <a:gd name="T9" fmla="*/ 27 h 119"/>
                <a:gd name="T10" fmla="*/ 52 w 113"/>
                <a:gd name="T11" fmla="*/ 36 h 119"/>
                <a:gd name="T12" fmla="*/ 55 w 113"/>
                <a:gd name="T13" fmla="*/ 42 h 119"/>
                <a:gd name="T14" fmla="*/ 61 w 113"/>
                <a:gd name="T15" fmla="*/ 34 h 119"/>
                <a:gd name="T16" fmla="*/ 65 w 113"/>
                <a:gd name="T17" fmla="*/ 29 h 119"/>
                <a:gd name="T18" fmla="*/ 85 w 113"/>
                <a:gd name="T19" fmla="*/ 0 h 119"/>
                <a:gd name="T20" fmla="*/ 108 w 113"/>
                <a:gd name="T21" fmla="*/ 0 h 119"/>
                <a:gd name="T22" fmla="*/ 68 w 113"/>
                <a:gd name="T23" fmla="*/ 56 h 119"/>
                <a:gd name="T24" fmla="*/ 113 w 113"/>
                <a:gd name="T25" fmla="*/ 119 h 119"/>
                <a:gd name="T26" fmla="*/ 87 w 113"/>
                <a:gd name="T27" fmla="*/ 119 h 119"/>
                <a:gd name="T28" fmla="*/ 62 w 113"/>
                <a:gd name="T29" fmla="*/ 82 h 119"/>
                <a:gd name="T30" fmla="*/ 57 w 113"/>
                <a:gd name="T31" fmla="*/ 72 h 119"/>
                <a:gd name="T32" fmla="*/ 25 w 113"/>
                <a:gd name="T33" fmla="*/ 119 h 119"/>
                <a:gd name="T34" fmla="*/ 0 w 113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19" extrusionOk="0">
                  <a:moveTo>
                    <a:pt x="0" y="119"/>
                  </a:moveTo>
                  <a:lnTo>
                    <a:pt x="44" y="57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6" y="27"/>
                  </a:lnTo>
                  <a:lnTo>
                    <a:pt x="52" y="36"/>
                  </a:lnTo>
                  <a:lnTo>
                    <a:pt x="55" y="42"/>
                  </a:lnTo>
                  <a:lnTo>
                    <a:pt x="61" y="34"/>
                  </a:lnTo>
                  <a:lnTo>
                    <a:pt x="65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8" y="56"/>
                  </a:lnTo>
                  <a:lnTo>
                    <a:pt x="113" y="119"/>
                  </a:lnTo>
                  <a:lnTo>
                    <a:pt x="87" y="119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2057332" y="734281"/>
              <a:ext cx="40295" cy="161183"/>
            </a:xfrm>
            <a:custGeom>
              <a:avLst/>
              <a:gdLst>
                <a:gd name="T0" fmla="*/ 14 w 54"/>
                <a:gd name="T1" fmla="*/ 216 h 216"/>
                <a:gd name="T2" fmla="*/ 0 w 54"/>
                <a:gd name="T3" fmla="*/ 216 h 216"/>
                <a:gd name="T4" fmla="*/ 16 w 54"/>
                <a:gd name="T5" fmla="*/ 189 h 216"/>
                <a:gd name="T6" fmla="*/ 33 w 54"/>
                <a:gd name="T7" fmla="*/ 134 h 216"/>
                <a:gd name="T8" fmla="*/ 34 w 54"/>
                <a:gd name="T9" fmla="*/ 108 h 216"/>
                <a:gd name="T10" fmla="*/ 33 w 54"/>
                <a:gd name="T11" fmla="*/ 87 h 216"/>
                <a:gd name="T12" fmla="*/ 29 w 54"/>
                <a:gd name="T13" fmla="*/ 65 h 216"/>
                <a:gd name="T14" fmla="*/ 24 w 54"/>
                <a:gd name="T15" fmla="*/ 49 h 216"/>
                <a:gd name="T16" fmla="*/ 18 w 54"/>
                <a:gd name="T17" fmla="*/ 33 h 216"/>
                <a:gd name="T18" fmla="*/ 13 w 54"/>
                <a:gd name="T19" fmla="*/ 20 h 216"/>
                <a:gd name="T20" fmla="*/ 0 w 54"/>
                <a:gd name="T21" fmla="*/ 0 h 216"/>
                <a:gd name="T22" fmla="*/ 14 w 54"/>
                <a:gd name="T23" fmla="*/ 0 h 216"/>
                <a:gd name="T24" fmla="*/ 34 w 54"/>
                <a:gd name="T25" fmla="*/ 28 h 216"/>
                <a:gd name="T26" fmla="*/ 46 w 54"/>
                <a:gd name="T27" fmla="*/ 56 h 216"/>
                <a:gd name="T28" fmla="*/ 53 w 54"/>
                <a:gd name="T29" fmla="*/ 81 h 216"/>
                <a:gd name="T30" fmla="*/ 54 w 54"/>
                <a:gd name="T31" fmla="*/ 108 h 216"/>
                <a:gd name="T32" fmla="*/ 53 w 54"/>
                <a:gd name="T33" fmla="*/ 137 h 216"/>
                <a:gd name="T34" fmla="*/ 43 w 54"/>
                <a:gd name="T35" fmla="*/ 166 h 216"/>
                <a:gd name="T36" fmla="*/ 30 w 54"/>
                <a:gd name="T37" fmla="*/ 193 h 216"/>
                <a:gd name="T38" fmla="*/ 14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 extrusionOk="0">
                  <a:moveTo>
                    <a:pt x="14" y="216"/>
                  </a:moveTo>
                  <a:lnTo>
                    <a:pt x="0" y="216"/>
                  </a:lnTo>
                  <a:lnTo>
                    <a:pt x="16" y="189"/>
                  </a:lnTo>
                  <a:lnTo>
                    <a:pt x="33" y="134"/>
                  </a:lnTo>
                  <a:lnTo>
                    <a:pt x="34" y="108"/>
                  </a:lnTo>
                  <a:lnTo>
                    <a:pt x="33" y="87"/>
                  </a:lnTo>
                  <a:lnTo>
                    <a:pt x="29" y="65"/>
                  </a:lnTo>
                  <a:lnTo>
                    <a:pt x="24" y="49"/>
                  </a:lnTo>
                  <a:lnTo>
                    <a:pt x="18" y="33"/>
                  </a:lnTo>
                  <a:lnTo>
                    <a:pt x="13" y="20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8"/>
                  </a:lnTo>
                  <a:lnTo>
                    <a:pt x="46" y="56"/>
                  </a:lnTo>
                  <a:lnTo>
                    <a:pt x="53" y="81"/>
                  </a:lnTo>
                  <a:lnTo>
                    <a:pt x="54" y="108"/>
                  </a:lnTo>
                  <a:lnTo>
                    <a:pt x="53" y="137"/>
                  </a:lnTo>
                  <a:lnTo>
                    <a:pt x="43" y="166"/>
                  </a:lnTo>
                  <a:lnTo>
                    <a:pt x="30" y="193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5133258" y="163422"/>
              <a:ext cx="1432745" cy="10902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5133258" y="163422"/>
              <a:ext cx="1432745" cy="109022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5473535" y="335799"/>
              <a:ext cx="98500" cy="123126"/>
            </a:xfrm>
            <a:custGeom>
              <a:avLst/>
              <a:gdLst>
                <a:gd name="T0" fmla="*/ 54 w 131"/>
                <a:gd name="T1" fmla="*/ 166 h 166"/>
                <a:gd name="T2" fmla="*/ 54 w 131"/>
                <a:gd name="T3" fmla="*/ 21 h 166"/>
                <a:gd name="T4" fmla="*/ 0 w 131"/>
                <a:gd name="T5" fmla="*/ 21 h 166"/>
                <a:gd name="T6" fmla="*/ 0 w 131"/>
                <a:gd name="T7" fmla="*/ 0 h 166"/>
                <a:gd name="T8" fmla="*/ 131 w 131"/>
                <a:gd name="T9" fmla="*/ 0 h 166"/>
                <a:gd name="T10" fmla="*/ 131 w 131"/>
                <a:gd name="T11" fmla="*/ 21 h 166"/>
                <a:gd name="T12" fmla="*/ 76 w 131"/>
                <a:gd name="T13" fmla="*/ 21 h 166"/>
                <a:gd name="T14" fmla="*/ 76 w 131"/>
                <a:gd name="T15" fmla="*/ 166 h 166"/>
                <a:gd name="T16" fmla="*/ 54 w 13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66" extrusionOk="0">
                  <a:moveTo>
                    <a:pt x="54" y="166"/>
                  </a:moveTo>
                  <a:lnTo>
                    <a:pt x="54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1"/>
                  </a:lnTo>
                  <a:lnTo>
                    <a:pt x="76" y="21"/>
                  </a:lnTo>
                  <a:lnTo>
                    <a:pt x="76" y="166"/>
                  </a:lnTo>
                  <a:lnTo>
                    <a:pt x="54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4" name="Freeform 46"/>
            <p:cNvSpPr>
              <a:spLocks noEditPoints="1"/>
            </p:cNvSpPr>
            <p:nvPr/>
          </p:nvSpPr>
          <p:spPr bwMode="auto">
            <a:xfrm>
              <a:off x="5542934" y="367140"/>
              <a:ext cx="80591" cy="94022"/>
            </a:xfrm>
            <a:custGeom>
              <a:avLst/>
              <a:gdLst>
                <a:gd name="T0" fmla="*/ 88 w 109"/>
                <a:gd name="T1" fmla="*/ 83 h 125"/>
                <a:gd name="T2" fmla="*/ 109 w 109"/>
                <a:gd name="T3" fmla="*/ 86 h 125"/>
                <a:gd name="T4" fmla="*/ 104 w 109"/>
                <a:gd name="T5" fmla="*/ 103 h 125"/>
                <a:gd name="T6" fmla="*/ 91 w 109"/>
                <a:gd name="T7" fmla="*/ 115 h 125"/>
                <a:gd name="T8" fmla="*/ 76 w 109"/>
                <a:gd name="T9" fmla="*/ 122 h 125"/>
                <a:gd name="T10" fmla="*/ 56 w 109"/>
                <a:gd name="T11" fmla="*/ 125 h 125"/>
                <a:gd name="T12" fmla="*/ 45 w 109"/>
                <a:gd name="T13" fmla="*/ 124 h 125"/>
                <a:gd name="T14" fmla="*/ 23 w 109"/>
                <a:gd name="T15" fmla="*/ 115 h 125"/>
                <a:gd name="T16" fmla="*/ 16 w 109"/>
                <a:gd name="T17" fmla="*/ 108 h 125"/>
                <a:gd name="T18" fmla="*/ 9 w 109"/>
                <a:gd name="T19" fmla="*/ 99 h 125"/>
                <a:gd name="T20" fmla="*/ 0 w 109"/>
                <a:gd name="T21" fmla="*/ 77 h 125"/>
                <a:gd name="T22" fmla="*/ 0 w 109"/>
                <a:gd name="T23" fmla="*/ 63 h 125"/>
                <a:gd name="T24" fmla="*/ 0 w 109"/>
                <a:gd name="T25" fmla="*/ 49 h 125"/>
                <a:gd name="T26" fmla="*/ 9 w 109"/>
                <a:gd name="T27" fmla="*/ 26 h 125"/>
                <a:gd name="T28" fmla="*/ 16 w 109"/>
                <a:gd name="T29" fmla="*/ 15 h 125"/>
                <a:gd name="T30" fmla="*/ 23 w 109"/>
                <a:gd name="T31" fmla="*/ 8 h 125"/>
                <a:gd name="T32" fmla="*/ 43 w 109"/>
                <a:gd name="T33" fmla="*/ 0 h 125"/>
                <a:gd name="T34" fmla="*/ 56 w 109"/>
                <a:gd name="T35" fmla="*/ 0 h 125"/>
                <a:gd name="T36" fmla="*/ 68 w 109"/>
                <a:gd name="T37" fmla="*/ 0 h 125"/>
                <a:gd name="T38" fmla="*/ 86 w 109"/>
                <a:gd name="T39" fmla="*/ 8 h 125"/>
                <a:gd name="T40" fmla="*/ 95 w 109"/>
                <a:gd name="T41" fmla="*/ 15 h 125"/>
                <a:gd name="T42" fmla="*/ 102 w 109"/>
                <a:gd name="T43" fmla="*/ 24 h 125"/>
                <a:gd name="T44" fmla="*/ 109 w 109"/>
                <a:gd name="T45" fmla="*/ 47 h 125"/>
                <a:gd name="T46" fmla="*/ 109 w 109"/>
                <a:gd name="T47" fmla="*/ 62 h 125"/>
                <a:gd name="T48" fmla="*/ 109 w 109"/>
                <a:gd name="T49" fmla="*/ 63 h 125"/>
                <a:gd name="T50" fmla="*/ 109 w 109"/>
                <a:gd name="T51" fmla="*/ 67 h 125"/>
                <a:gd name="T52" fmla="*/ 20 w 109"/>
                <a:gd name="T53" fmla="*/ 67 h 125"/>
                <a:gd name="T54" fmla="*/ 23 w 109"/>
                <a:gd name="T55" fmla="*/ 85 h 125"/>
                <a:gd name="T56" fmla="*/ 32 w 109"/>
                <a:gd name="T57" fmla="*/ 98 h 125"/>
                <a:gd name="T58" fmla="*/ 43 w 109"/>
                <a:gd name="T59" fmla="*/ 106 h 125"/>
                <a:gd name="T60" fmla="*/ 58 w 109"/>
                <a:gd name="T61" fmla="*/ 108 h 125"/>
                <a:gd name="T62" fmla="*/ 68 w 109"/>
                <a:gd name="T63" fmla="*/ 106 h 125"/>
                <a:gd name="T64" fmla="*/ 76 w 109"/>
                <a:gd name="T65" fmla="*/ 102 h 125"/>
                <a:gd name="T66" fmla="*/ 83 w 109"/>
                <a:gd name="T67" fmla="*/ 95 h 125"/>
                <a:gd name="T68" fmla="*/ 88 w 109"/>
                <a:gd name="T69" fmla="*/ 83 h 125"/>
                <a:gd name="T70" fmla="*/ 22 w 109"/>
                <a:gd name="T71" fmla="*/ 50 h 125"/>
                <a:gd name="T72" fmla="*/ 89 w 109"/>
                <a:gd name="T73" fmla="*/ 50 h 125"/>
                <a:gd name="T74" fmla="*/ 86 w 109"/>
                <a:gd name="T75" fmla="*/ 37 h 125"/>
                <a:gd name="T76" fmla="*/ 81 w 109"/>
                <a:gd name="T77" fmla="*/ 28 h 125"/>
                <a:gd name="T78" fmla="*/ 71 w 109"/>
                <a:gd name="T79" fmla="*/ 18 h 125"/>
                <a:gd name="T80" fmla="*/ 56 w 109"/>
                <a:gd name="T81" fmla="*/ 15 h 125"/>
                <a:gd name="T82" fmla="*/ 43 w 109"/>
                <a:gd name="T83" fmla="*/ 17 h 125"/>
                <a:gd name="T84" fmla="*/ 33 w 109"/>
                <a:gd name="T85" fmla="*/ 26 h 125"/>
                <a:gd name="T86" fmla="*/ 24 w 109"/>
                <a:gd name="T87" fmla="*/ 36 h 125"/>
                <a:gd name="T88" fmla="*/ 22 w 109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5" extrusionOk="0">
                  <a:moveTo>
                    <a:pt x="88" y="83"/>
                  </a:moveTo>
                  <a:lnTo>
                    <a:pt x="109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6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09" y="47"/>
                  </a:lnTo>
                  <a:lnTo>
                    <a:pt x="109" y="62"/>
                  </a:lnTo>
                  <a:lnTo>
                    <a:pt x="109" y="63"/>
                  </a:lnTo>
                  <a:lnTo>
                    <a:pt x="109" y="67"/>
                  </a:lnTo>
                  <a:lnTo>
                    <a:pt x="20" y="67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3"/>
                  </a:lnTo>
                  <a:close/>
                  <a:moveTo>
                    <a:pt x="22" y="50"/>
                  </a:moveTo>
                  <a:lnTo>
                    <a:pt x="89" y="50"/>
                  </a:lnTo>
                  <a:lnTo>
                    <a:pt x="86" y="37"/>
                  </a:lnTo>
                  <a:lnTo>
                    <a:pt x="81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6"/>
                  </a:lnTo>
                  <a:lnTo>
                    <a:pt x="24" y="36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5632480" y="369379"/>
              <a:ext cx="85069" cy="89546"/>
            </a:xfrm>
            <a:custGeom>
              <a:avLst/>
              <a:gdLst>
                <a:gd name="T0" fmla="*/ 0 w 112"/>
                <a:gd name="T1" fmla="*/ 119 h 119"/>
                <a:gd name="T2" fmla="*/ 45 w 112"/>
                <a:gd name="T3" fmla="*/ 57 h 119"/>
                <a:gd name="T4" fmla="*/ 4 w 112"/>
                <a:gd name="T5" fmla="*/ 0 h 119"/>
                <a:gd name="T6" fmla="*/ 29 w 112"/>
                <a:gd name="T7" fmla="*/ 0 h 119"/>
                <a:gd name="T8" fmla="*/ 47 w 112"/>
                <a:gd name="T9" fmla="*/ 27 h 119"/>
                <a:gd name="T10" fmla="*/ 52 w 112"/>
                <a:gd name="T11" fmla="*/ 34 h 119"/>
                <a:gd name="T12" fmla="*/ 56 w 112"/>
                <a:gd name="T13" fmla="*/ 40 h 119"/>
                <a:gd name="T14" fmla="*/ 60 w 112"/>
                <a:gd name="T15" fmla="*/ 33 h 119"/>
                <a:gd name="T16" fmla="*/ 65 w 112"/>
                <a:gd name="T17" fmla="*/ 27 h 119"/>
                <a:gd name="T18" fmla="*/ 85 w 112"/>
                <a:gd name="T19" fmla="*/ 0 h 119"/>
                <a:gd name="T20" fmla="*/ 109 w 112"/>
                <a:gd name="T21" fmla="*/ 0 h 119"/>
                <a:gd name="T22" fmla="*/ 68 w 112"/>
                <a:gd name="T23" fmla="*/ 56 h 119"/>
                <a:gd name="T24" fmla="*/ 112 w 112"/>
                <a:gd name="T25" fmla="*/ 119 h 119"/>
                <a:gd name="T26" fmla="*/ 88 w 112"/>
                <a:gd name="T27" fmla="*/ 119 h 119"/>
                <a:gd name="T28" fmla="*/ 63 w 112"/>
                <a:gd name="T29" fmla="*/ 82 h 119"/>
                <a:gd name="T30" fmla="*/ 56 w 112"/>
                <a:gd name="T31" fmla="*/ 72 h 119"/>
                <a:gd name="T32" fmla="*/ 24 w 112"/>
                <a:gd name="T33" fmla="*/ 119 h 119"/>
                <a:gd name="T34" fmla="*/ 0 w 112"/>
                <a:gd name="T3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9" extrusionOk="0">
                  <a:moveTo>
                    <a:pt x="0" y="119"/>
                  </a:moveTo>
                  <a:lnTo>
                    <a:pt x="45" y="57"/>
                  </a:lnTo>
                  <a:lnTo>
                    <a:pt x="4" y="0"/>
                  </a:lnTo>
                  <a:lnTo>
                    <a:pt x="29" y="0"/>
                  </a:lnTo>
                  <a:lnTo>
                    <a:pt x="47" y="27"/>
                  </a:lnTo>
                  <a:lnTo>
                    <a:pt x="52" y="34"/>
                  </a:lnTo>
                  <a:lnTo>
                    <a:pt x="56" y="40"/>
                  </a:lnTo>
                  <a:lnTo>
                    <a:pt x="60" y="33"/>
                  </a:lnTo>
                  <a:lnTo>
                    <a:pt x="65" y="27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2" y="119"/>
                  </a:lnTo>
                  <a:lnTo>
                    <a:pt x="88" y="119"/>
                  </a:lnTo>
                  <a:lnTo>
                    <a:pt x="63" y="82"/>
                  </a:lnTo>
                  <a:lnTo>
                    <a:pt x="56" y="72"/>
                  </a:lnTo>
                  <a:lnTo>
                    <a:pt x="24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5719788" y="338038"/>
              <a:ext cx="42534" cy="123126"/>
            </a:xfrm>
            <a:custGeom>
              <a:avLst/>
              <a:gdLst>
                <a:gd name="T0" fmla="*/ 54 w 57"/>
                <a:gd name="T1" fmla="*/ 142 h 163"/>
                <a:gd name="T2" fmla="*/ 57 w 57"/>
                <a:gd name="T3" fmla="*/ 161 h 163"/>
                <a:gd name="T4" fmla="*/ 49 w 57"/>
                <a:gd name="T5" fmla="*/ 163 h 163"/>
                <a:gd name="T6" fmla="*/ 43 w 57"/>
                <a:gd name="T7" fmla="*/ 163 h 163"/>
                <a:gd name="T8" fmla="*/ 31 w 57"/>
                <a:gd name="T9" fmla="*/ 161 h 163"/>
                <a:gd name="T10" fmla="*/ 26 w 57"/>
                <a:gd name="T11" fmla="*/ 158 h 163"/>
                <a:gd name="T12" fmla="*/ 20 w 57"/>
                <a:gd name="T13" fmla="*/ 155 h 163"/>
                <a:gd name="T14" fmla="*/ 17 w 57"/>
                <a:gd name="T15" fmla="*/ 150 h 163"/>
                <a:gd name="T16" fmla="*/ 14 w 57"/>
                <a:gd name="T17" fmla="*/ 142 h 163"/>
                <a:gd name="T18" fmla="*/ 14 w 57"/>
                <a:gd name="T19" fmla="*/ 125 h 163"/>
                <a:gd name="T20" fmla="*/ 14 w 57"/>
                <a:gd name="T21" fmla="*/ 57 h 163"/>
                <a:gd name="T22" fmla="*/ 0 w 57"/>
                <a:gd name="T23" fmla="*/ 57 h 163"/>
                <a:gd name="T24" fmla="*/ 0 w 57"/>
                <a:gd name="T25" fmla="*/ 42 h 163"/>
                <a:gd name="T26" fmla="*/ 14 w 57"/>
                <a:gd name="T27" fmla="*/ 42 h 163"/>
                <a:gd name="T28" fmla="*/ 14 w 57"/>
                <a:gd name="T29" fmla="*/ 11 h 163"/>
                <a:gd name="T30" fmla="*/ 34 w 57"/>
                <a:gd name="T31" fmla="*/ 0 h 163"/>
                <a:gd name="T32" fmla="*/ 34 w 57"/>
                <a:gd name="T33" fmla="*/ 42 h 163"/>
                <a:gd name="T34" fmla="*/ 54 w 57"/>
                <a:gd name="T35" fmla="*/ 42 h 163"/>
                <a:gd name="T36" fmla="*/ 54 w 57"/>
                <a:gd name="T37" fmla="*/ 57 h 163"/>
                <a:gd name="T38" fmla="*/ 34 w 57"/>
                <a:gd name="T39" fmla="*/ 57 h 163"/>
                <a:gd name="T40" fmla="*/ 34 w 57"/>
                <a:gd name="T41" fmla="*/ 126 h 163"/>
                <a:gd name="T42" fmla="*/ 34 w 57"/>
                <a:gd name="T43" fmla="*/ 134 h 163"/>
                <a:gd name="T44" fmla="*/ 36 w 57"/>
                <a:gd name="T45" fmla="*/ 138 h 163"/>
                <a:gd name="T46" fmla="*/ 37 w 57"/>
                <a:gd name="T47" fmla="*/ 139 h 163"/>
                <a:gd name="T48" fmla="*/ 39 w 57"/>
                <a:gd name="T49" fmla="*/ 142 h 163"/>
                <a:gd name="T50" fmla="*/ 41 w 57"/>
                <a:gd name="T51" fmla="*/ 142 h 163"/>
                <a:gd name="T52" fmla="*/ 46 w 57"/>
                <a:gd name="T53" fmla="*/ 144 h 163"/>
                <a:gd name="T54" fmla="*/ 50 w 57"/>
                <a:gd name="T55" fmla="*/ 144 h 163"/>
                <a:gd name="T56" fmla="*/ 54 w 57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63" extrusionOk="0">
                  <a:moveTo>
                    <a:pt x="54" y="142"/>
                  </a:moveTo>
                  <a:lnTo>
                    <a:pt x="57" y="161"/>
                  </a:lnTo>
                  <a:lnTo>
                    <a:pt x="49" y="163"/>
                  </a:lnTo>
                  <a:lnTo>
                    <a:pt x="43" y="163"/>
                  </a:lnTo>
                  <a:lnTo>
                    <a:pt x="31" y="161"/>
                  </a:lnTo>
                  <a:lnTo>
                    <a:pt x="26" y="158"/>
                  </a:lnTo>
                  <a:lnTo>
                    <a:pt x="20" y="155"/>
                  </a:lnTo>
                  <a:lnTo>
                    <a:pt x="17" y="150"/>
                  </a:lnTo>
                  <a:lnTo>
                    <a:pt x="14" y="142"/>
                  </a:lnTo>
                  <a:lnTo>
                    <a:pt x="14" y="125"/>
                  </a:lnTo>
                  <a:lnTo>
                    <a:pt x="14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1"/>
                  </a:lnTo>
                  <a:lnTo>
                    <a:pt x="34" y="0"/>
                  </a:lnTo>
                  <a:lnTo>
                    <a:pt x="34" y="42"/>
                  </a:lnTo>
                  <a:lnTo>
                    <a:pt x="54" y="42"/>
                  </a:lnTo>
                  <a:lnTo>
                    <a:pt x="54" y="57"/>
                  </a:lnTo>
                  <a:lnTo>
                    <a:pt x="34" y="57"/>
                  </a:lnTo>
                  <a:lnTo>
                    <a:pt x="34" y="126"/>
                  </a:lnTo>
                  <a:lnTo>
                    <a:pt x="34" y="134"/>
                  </a:lnTo>
                  <a:lnTo>
                    <a:pt x="36" y="138"/>
                  </a:lnTo>
                  <a:lnTo>
                    <a:pt x="37" y="139"/>
                  </a:lnTo>
                  <a:lnTo>
                    <a:pt x="39" y="142"/>
                  </a:lnTo>
                  <a:lnTo>
                    <a:pt x="41" y="142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4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5775755" y="369379"/>
              <a:ext cx="71637" cy="91784"/>
            </a:xfrm>
            <a:custGeom>
              <a:avLst/>
              <a:gdLst>
                <a:gd name="T0" fmla="*/ 77 w 96"/>
                <a:gd name="T1" fmla="*/ 119 h 122"/>
                <a:gd name="T2" fmla="*/ 77 w 96"/>
                <a:gd name="T3" fmla="*/ 100 h 122"/>
                <a:gd name="T4" fmla="*/ 70 w 96"/>
                <a:gd name="T5" fmla="*/ 110 h 122"/>
                <a:gd name="T6" fmla="*/ 51 w 96"/>
                <a:gd name="T7" fmla="*/ 121 h 122"/>
                <a:gd name="T8" fmla="*/ 40 w 96"/>
                <a:gd name="T9" fmla="*/ 122 h 122"/>
                <a:gd name="T10" fmla="*/ 30 w 96"/>
                <a:gd name="T11" fmla="*/ 121 h 122"/>
                <a:gd name="T12" fmla="*/ 20 w 96"/>
                <a:gd name="T13" fmla="*/ 118 h 122"/>
                <a:gd name="T14" fmla="*/ 11 w 96"/>
                <a:gd name="T15" fmla="*/ 113 h 122"/>
                <a:gd name="T16" fmla="*/ 7 w 96"/>
                <a:gd name="T17" fmla="*/ 108 h 122"/>
                <a:gd name="T18" fmla="*/ 2 w 96"/>
                <a:gd name="T19" fmla="*/ 100 h 122"/>
                <a:gd name="T20" fmla="*/ 0 w 96"/>
                <a:gd name="T21" fmla="*/ 92 h 122"/>
                <a:gd name="T22" fmla="*/ 0 w 96"/>
                <a:gd name="T23" fmla="*/ 84 h 122"/>
                <a:gd name="T24" fmla="*/ 0 w 96"/>
                <a:gd name="T25" fmla="*/ 73 h 122"/>
                <a:gd name="T26" fmla="*/ 0 w 96"/>
                <a:gd name="T27" fmla="*/ 0 h 122"/>
                <a:gd name="T28" fmla="*/ 20 w 96"/>
                <a:gd name="T29" fmla="*/ 0 h 122"/>
                <a:gd name="T30" fmla="*/ 20 w 96"/>
                <a:gd name="T31" fmla="*/ 66 h 122"/>
                <a:gd name="T32" fmla="*/ 20 w 96"/>
                <a:gd name="T33" fmla="*/ 80 h 122"/>
                <a:gd name="T34" fmla="*/ 20 w 96"/>
                <a:gd name="T35" fmla="*/ 87 h 122"/>
                <a:gd name="T36" fmla="*/ 23 w 96"/>
                <a:gd name="T37" fmla="*/ 95 h 122"/>
                <a:gd name="T38" fmla="*/ 28 w 96"/>
                <a:gd name="T39" fmla="*/ 99 h 122"/>
                <a:gd name="T40" fmla="*/ 36 w 96"/>
                <a:gd name="T41" fmla="*/ 103 h 122"/>
                <a:gd name="T42" fmla="*/ 44 w 96"/>
                <a:gd name="T43" fmla="*/ 103 h 122"/>
                <a:gd name="T44" fmla="*/ 53 w 96"/>
                <a:gd name="T45" fmla="*/ 103 h 122"/>
                <a:gd name="T46" fmla="*/ 62 w 96"/>
                <a:gd name="T47" fmla="*/ 99 h 122"/>
                <a:gd name="T48" fmla="*/ 69 w 96"/>
                <a:gd name="T49" fmla="*/ 95 h 122"/>
                <a:gd name="T50" fmla="*/ 72 w 96"/>
                <a:gd name="T51" fmla="*/ 86 h 122"/>
                <a:gd name="T52" fmla="*/ 75 w 96"/>
                <a:gd name="T53" fmla="*/ 77 h 122"/>
                <a:gd name="T54" fmla="*/ 76 w 96"/>
                <a:gd name="T55" fmla="*/ 63 h 122"/>
                <a:gd name="T56" fmla="*/ 76 w 96"/>
                <a:gd name="T57" fmla="*/ 0 h 122"/>
                <a:gd name="T58" fmla="*/ 96 w 96"/>
                <a:gd name="T59" fmla="*/ 0 h 122"/>
                <a:gd name="T60" fmla="*/ 96 w 96"/>
                <a:gd name="T61" fmla="*/ 119 h 122"/>
                <a:gd name="T62" fmla="*/ 77 w 96"/>
                <a:gd name="T63" fmla="*/ 11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2" extrusionOk="0">
                  <a:moveTo>
                    <a:pt x="77" y="119"/>
                  </a:moveTo>
                  <a:lnTo>
                    <a:pt x="77" y="100"/>
                  </a:lnTo>
                  <a:lnTo>
                    <a:pt x="70" y="110"/>
                  </a:lnTo>
                  <a:lnTo>
                    <a:pt x="51" y="121"/>
                  </a:lnTo>
                  <a:lnTo>
                    <a:pt x="40" y="122"/>
                  </a:lnTo>
                  <a:lnTo>
                    <a:pt x="30" y="121"/>
                  </a:lnTo>
                  <a:lnTo>
                    <a:pt x="20" y="118"/>
                  </a:lnTo>
                  <a:lnTo>
                    <a:pt x="11" y="113"/>
                  </a:lnTo>
                  <a:lnTo>
                    <a:pt x="7" y="108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0"/>
                  </a:lnTo>
                  <a:lnTo>
                    <a:pt x="20" y="87"/>
                  </a:lnTo>
                  <a:lnTo>
                    <a:pt x="23" y="95"/>
                  </a:lnTo>
                  <a:lnTo>
                    <a:pt x="28" y="99"/>
                  </a:lnTo>
                  <a:lnTo>
                    <a:pt x="36" y="103"/>
                  </a:lnTo>
                  <a:lnTo>
                    <a:pt x="44" y="103"/>
                  </a:lnTo>
                  <a:lnTo>
                    <a:pt x="53" y="103"/>
                  </a:lnTo>
                  <a:lnTo>
                    <a:pt x="62" y="99"/>
                  </a:lnTo>
                  <a:lnTo>
                    <a:pt x="69" y="95"/>
                  </a:lnTo>
                  <a:lnTo>
                    <a:pt x="72" y="86"/>
                  </a:lnTo>
                  <a:lnTo>
                    <a:pt x="75" y="77"/>
                  </a:lnTo>
                  <a:lnTo>
                    <a:pt x="76" y="6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19"/>
                  </a:lnTo>
                  <a:lnTo>
                    <a:pt x="77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8" name="Freeform 50"/>
            <p:cNvSpPr>
              <a:spLocks noEditPoints="1"/>
            </p:cNvSpPr>
            <p:nvPr/>
          </p:nvSpPr>
          <p:spPr bwMode="auto">
            <a:xfrm>
              <a:off x="5867540" y="367140"/>
              <a:ext cx="82830" cy="94022"/>
            </a:xfrm>
            <a:custGeom>
              <a:avLst/>
              <a:gdLst>
                <a:gd name="T0" fmla="*/ 73 w 111"/>
                <a:gd name="T1" fmla="*/ 115 h 125"/>
                <a:gd name="T2" fmla="*/ 53 w 111"/>
                <a:gd name="T3" fmla="*/ 124 h 125"/>
                <a:gd name="T4" fmla="*/ 23 w 111"/>
                <a:gd name="T5" fmla="*/ 122 h 125"/>
                <a:gd name="T6" fmla="*/ 1 w 111"/>
                <a:gd name="T7" fmla="*/ 105 h 125"/>
                <a:gd name="T8" fmla="*/ 1 w 111"/>
                <a:gd name="T9" fmla="*/ 82 h 125"/>
                <a:gd name="T10" fmla="*/ 8 w 111"/>
                <a:gd name="T11" fmla="*/ 67 h 125"/>
                <a:gd name="T12" fmla="*/ 21 w 111"/>
                <a:gd name="T13" fmla="*/ 59 h 125"/>
                <a:gd name="T14" fmla="*/ 36 w 111"/>
                <a:gd name="T15" fmla="*/ 54 h 125"/>
                <a:gd name="T16" fmla="*/ 69 w 111"/>
                <a:gd name="T17" fmla="*/ 50 h 125"/>
                <a:gd name="T18" fmla="*/ 83 w 111"/>
                <a:gd name="T19" fmla="*/ 41 h 125"/>
                <a:gd name="T20" fmla="*/ 82 w 111"/>
                <a:gd name="T21" fmla="*/ 30 h 125"/>
                <a:gd name="T22" fmla="*/ 69 w 111"/>
                <a:gd name="T23" fmla="*/ 17 h 125"/>
                <a:gd name="T24" fmla="*/ 41 w 111"/>
                <a:gd name="T25" fmla="*/ 17 h 125"/>
                <a:gd name="T26" fmla="*/ 27 w 111"/>
                <a:gd name="T27" fmla="*/ 27 h 125"/>
                <a:gd name="T28" fmla="*/ 4 w 111"/>
                <a:gd name="T29" fmla="*/ 36 h 125"/>
                <a:gd name="T30" fmla="*/ 13 w 111"/>
                <a:gd name="T31" fmla="*/ 15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3 h 125"/>
                <a:gd name="T38" fmla="*/ 96 w 111"/>
                <a:gd name="T39" fmla="*/ 13 h 125"/>
                <a:gd name="T40" fmla="*/ 102 w 111"/>
                <a:gd name="T41" fmla="*/ 26 h 125"/>
                <a:gd name="T42" fmla="*/ 103 w 111"/>
                <a:gd name="T43" fmla="*/ 44 h 125"/>
                <a:gd name="T44" fmla="*/ 103 w 111"/>
                <a:gd name="T45" fmla="*/ 96 h 125"/>
                <a:gd name="T46" fmla="*/ 106 w 111"/>
                <a:gd name="T47" fmla="*/ 115 h 125"/>
                <a:gd name="T48" fmla="*/ 89 w 111"/>
                <a:gd name="T49" fmla="*/ 122 h 125"/>
                <a:gd name="T50" fmla="*/ 85 w 111"/>
                <a:gd name="T51" fmla="*/ 106 h 125"/>
                <a:gd name="T52" fmla="*/ 70 w 111"/>
                <a:gd name="T53" fmla="*/ 66 h 125"/>
                <a:gd name="T54" fmla="*/ 39 w 111"/>
                <a:gd name="T55" fmla="*/ 72 h 125"/>
                <a:gd name="T56" fmla="*/ 27 w 111"/>
                <a:gd name="T57" fmla="*/ 76 h 125"/>
                <a:gd name="T58" fmla="*/ 21 w 111"/>
                <a:gd name="T59" fmla="*/ 85 h 125"/>
                <a:gd name="T60" fmla="*/ 23 w 111"/>
                <a:gd name="T61" fmla="*/ 98 h 125"/>
                <a:gd name="T62" fmla="*/ 34 w 111"/>
                <a:gd name="T63" fmla="*/ 108 h 125"/>
                <a:gd name="T64" fmla="*/ 57 w 111"/>
                <a:gd name="T65" fmla="*/ 108 h 125"/>
                <a:gd name="T66" fmla="*/ 75 w 111"/>
                <a:gd name="T67" fmla="*/ 98 h 125"/>
                <a:gd name="T68" fmla="*/ 82 w 111"/>
                <a:gd name="T69" fmla="*/ 82 h 125"/>
                <a:gd name="T70" fmla="*/ 83 w 111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 extrusionOk="0">
                  <a:moveTo>
                    <a:pt x="85" y="106"/>
                  </a:moveTo>
                  <a:lnTo>
                    <a:pt x="73" y="115"/>
                  </a:lnTo>
                  <a:lnTo>
                    <a:pt x="63" y="121"/>
                  </a:lnTo>
                  <a:lnTo>
                    <a:pt x="53" y="124"/>
                  </a:lnTo>
                  <a:lnTo>
                    <a:pt x="40" y="125"/>
                  </a:lnTo>
                  <a:lnTo>
                    <a:pt x="23" y="122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2"/>
                  </a:lnTo>
                  <a:lnTo>
                    <a:pt x="4" y="75"/>
                  </a:lnTo>
                  <a:lnTo>
                    <a:pt x="8" y="67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8" y="56"/>
                  </a:lnTo>
                  <a:lnTo>
                    <a:pt x="36" y="54"/>
                  </a:lnTo>
                  <a:lnTo>
                    <a:pt x="47" y="53"/>
                  </a:lnTo>
                  <a:lnTo>
                    <a:pt x="69" y="50"/>
                  </a:lnTo>
                  <a:lnTo>
                    <a:pt x="83" y="46"/>
                  </a:lnTo>
                  <a:lnTo>
                    <a:pt x="83" y="41"/>
                  </a:lnTo>
                  <a:lnTo>
                    <a:pt x="83" y="40"/>
                  </a:lnTo>
                  <a:lnTo>
                    <a:pt x="82" y="30"/>
                  </a:lnTo>
                  <a:lnTo>
                    <a:pt x="77" y="23"/>
                  </a:lnTo>
                  <a:lnTo>
                    <a:pt x="69" y="17"/>
                  </a:lnTo>
                  <a:lnTo>
                    <a:pt x="54" y="15"/>
                  </a:lnTo>
                  <a:lnTo>
                    <a:pt x="41" y="17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3" y="39"/>
                  </a:lnTo>
                  <a:lnTo>
                    <a:pt x="4" y="36"/>
                  </a:lnTo>
                  <a:lnTo>
                    <a:pt x="7" y="24"/>
                  </a:lnTo>
                  <a:lnTo>
                    <a:pt x="13" y="15"/>
                  </a:lnTo>
                  <a:lnTo>
                    <a:pt x="20" y="8"/>
                  </a:lnTo>
                  <a:lnTo>
                    <a:pt x="30" y="4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82" y="3"/>
                  </a:lnTo>
                  <a:lnTo>
                    <a:pt x="90" y="7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6"/>
                  </a:lnTo>
                  <a:lnTo>
                    <a:pt x="103" y="33"/>
                  </a:lnTo>
                  <a:lnTo>
                    <a:pt x="103" y="44"/>
                  </a:lnTo>
                  <a:lnTo>
                    <a:pt x="103" y="72"/>
                  </a:lnTo>
                  <a:lnTo>
                    <a:pt x="103" y="96"/>
                  </a:lnTo>
                  <a:lnTo>
                    <a:pt x="105" y="108"/>
                  </a:lnTo>
                  <a:lnTo>
                    <a:pt x="106" y="115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6"/>
                  </a:lnTo>
                  <a:close/>
                  <a:moveTo>
                    <a:pt x="83" y="62"/>
                  </a:moveTo>
                  <a:lnTo>
                    <a:pt x="70" y="66"/>
                  </a:lnTo>
                  <a:lnTo>
                    <a:pt x="50" y="69"/>
                  </a:lnTo>
                  <a:lnTo>
                    <a:pt x="39" y="72"/>
                  </a:lnTo>
                  <a:lnTo>
                    <a:pt x="33" y="73"/>
                  </a:lnTo>
                  <a:lnTo>
                    <a:pt x="27" y="76"/>
                  </a:lnTo>
                  <a:lnTo>
                    <a:pt x="24" y="80"/>
                  </a:lnTo>
                  <a:lnTo>
                    <a:pt x="21" y="85"/>
                  </a:lnTo>
                  <a:lnTo>
                    <a:pt x="21" y="89"/>
                  </a:lnTo>
                  <a:lnTo>
                    <a:pt x="23" y="98"/>
                  </a:lnTo>
                  <a:lnTo>
                    <a:pt x="27" y="103"/>
                  </a:lnTo>
                  <a:lnTo>
                    <a:pt x="34" y="108"/>
                  </a:lnTo>
                  <a:lnTo>
                    <a:pt x="46" y="109"/>
                  </a:lnTo>
                  <a:lnTo>
                    <a:pt x="57" y="108"/>
                  </a:lnTo>
                  <a:lnTo>
                    <a:pt x="66" y="103"/>
                  </a:lnTo>
                  <a:lnTo>
                    <a:pt x="75" y="98"/>
                  </a:lnTo>
                  <a:lnTo>
                    <a:pt x="80" y="89"/>
                  </a:lnTo>
                  <a:lnTo>
                    <a:pt x="82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5968280" y="335799"/>
              <a:ext cx="13431" cy="12312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0" name="Freeform 52"/>
            <p:cNvSpPr>
              <a:spLocks noEditPoints="1"/>
            </p:cNvSpPr>
            <p:nvPr/>
          </p:nvSpPr>
          <p:spPr bwMode="auto">
            <a:xfrm>
              <a:off x="6048872" y="367140"/>
              <a:ext cx="82830" cy="94022"/>
            </a:xfrm>
            <a:custGeom>
              <a:avLst/>
              <a:gdLst>
                <a:gd name="T0" fmla="*/ 0 w 111"/>
                <a:gd name="T1" fmla="*/ 62 h 125"/>
                <a:gd name="T2" fmla="*/ 0 w 111"/>
                <a:gd name="T3" fmla="*/ 46 h 125"/>
                <a:gd name="T4" fmla="*/ 10 w 111"/>
                <a:gd name="T5" fmla="*/ 21 h 125"/>
                <a:gd name="T6" fmla="*/ 19 w 111"/>
                <a:gd name="T7" fmla="*/ 13 h 125"/>
                <a:gd name="T8" fmla="*/ 26 w 111"/>
                <a:gd name="T9" fmla="*/ 7 h 125"/>
                <a:gd name="T10" fmla="*/ 45 w 111"/>
                <a:gd name="T11" fmla="*/ 0 h 125"/>
                <a:gd name="T12" fmla="*/ 56 w 111"/>
                <a:gd name="T13" fmla="*/ 0 h 125"/>
                <a:gd name="T14" fmla="*/ 68 w 111"/>
                <a:gd name="T15" fmla="*/ 0 h 125"/>
                <a:gd name="T16" fmla="*/ 88 w 111"/>
                <a:gd name="T17" fmla="*/ 8 h 125"/>
                <a:gd name="T18" fmla="*/ 97 w 111"/>
                <a:gd name="T19" fmla="*/ 15 h 125"/>
                <a:gd name="T20" fmla="*/ 104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11 w 111"/>
                <a:gd name="T27" fmla="*/ 82 h 125"/>
                <a:gd name="T28" fmla="*/ 105 w 111"/>
                <a:gd name="T29" fmla="*/ 96 h 125"/>
                <a:gd name="T30" fmla="*/ 97 w 111"/>
                <a:gd name="T31" fmla="*/ 109 h 125"/>
                <a:gd name="T32" fmla="*/ 85 w 111"/>
                <a:gd name="T33" fmla="*/ 116 h 125"/>
                <a:gd name="T34" fmla="*/ 71 w 111"/>
                <a:gd name="T35" fmla="*/ 124 h 125"/>
                <a:gd name="T36" fmla="*/ 56 w 111"/>
                <a:gd name="T37" fmla="*/ 125 h 125"/>
                <a:gd name="T38" fmla="*/ 43 w 111"/>
                <a:gd name="T39" fmla="*/ 124 h 125"/>
                <a:gd name="T40" fmla="*/ 23 w 111"/>
                <a:gd name="T41" fmla="*/ 115 h 125"/>
                <a:gd name="T42" fmla="*/ 15 w 111"/>
                <a:gd name="T43" fmla="*/ 108 h 125"/>
                <a:gd name="T44" fmla="*/ 9 w 111"/>
                <a:gd name="T45" fmla="*/ 99 h 125"/>
                <a:gd name="T46" fmla="*/ 0 w 111"/>
                <a:gd name="T47" fmla="*/ 76 h 125"/>
                <a:gd name="T48" fmla="*/ 0 w 111"/>
                <a:gd name="T49" fmla="*/ 62 h 125"/>
                <a:gd name="T50" fmla="*/ 20 w 111"/>
                <a:gd name="T51" fmla="*/ 62 h 125"/>
                <a:gd name="T52" fmla="*/ 22 w 111"/>
                <a:gd name="T53" fmla="*/ 83 h 125"/>
                <a:gd name="T54" fmla="*/ 30 w 111"/>
                <a:gd name="T55" fmla="*/ 96 h 125"/>
                <a:gd name="T56" fmla="*/ 42 w 111"/>
                <a:gd name="T57" fmla="*/ 106 h 125"/>
                <a:gd name="T58" fmla="*/ 56 w 111"/>
                <a:gd name="T59" fmla="*/ 108 h 125"/>
                <a:gd name="T60" fmla="*/ 69 w 111"/>
                <a:gd name="T61" fmla="*/ 106 h 125"/>
                <a:gd name="T62" fmla="*/ 81 w 111"/>
                <a:gd name="T63" fmla="*/ 96 h 125"/>
                <a:gd name="T64" fmla="*/ 89 w 111"/>
                <a:gd name="T65" fmla="*/ 83 h 125"/>
                <a:gd name="T66" fmla="*/ 91 w 111"/>
                <a:gd name="T67" fmla="*/ 62 h 125"/>
                <a:gd name="T68" fmla="*/ 89 w 111"/>
                <a:gd name="T69" fmla="*/ 41 h 125"/>
                <a:gd name="T70" fmla="*/ 81 w 111"/>
                <a:gd name="T71" fmla="*/ 27 h 125"/>
                <a:gd name="T72" fmla="*/ 69 w 111"/>
                <a:gd name="T73" fmla="*/ 18 h 125"/>
                <a:gd name="T74" fmla="*/ 56 w 111"/>
                <a:gd name="T75" fmla="*/ 15 h 125"/>
                <a:gd name="T76" fmla="*/ 42 w 111"/>
                <a:gd name="T77" fmla="*/ 18 h 125"/>
                <a:gd name="T78" fmla="*/ 30 w 111"/>
                <a:gd name="T79" fmla="*/ 27 h 125"/>
                <a:gd name="T80" fmla="*/ 22 w 111"/>
                <a:gd name="T81" fmla="*/ 41 h 125"/>
                <a:gd name="T82" fmla="*/ 20 w 111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 extrusionOk="0">
                  <a:moveTo>
                    <a:pt x="0" y="62"/>
                  </a:moveTo>
                  <a:lnTo>
                    <a:pt x="0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7" y="15"/>
                  </a:lnTo>
                  <a:lnTo>
                    <a:pt x="104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11" y="82"/>
                  </a:lnTo>
                  <a:lnTo>
                    <a:pt x="105" y="96"/>
                  </a:lnTo>
                  <a:lnTo>
                    <a:pt x="97" y="109"/>
                  </a:lnTo>
                  <a:lnTo>
                    <a:pt x="85" y="116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close/>
                  <a:moveTo>
                    <a:pt x="20" y="62"/>
                  </a:moveTo>
                  <a:lnTo>
                    <a:pt x="22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69" y="106"/>
                  </a:lnTo>
                  <a:lnTo>
                    <a:pt x="81" y="96"/>
                  </a:lnTo>
                  <a:lnTo>
                    <a:pt x="89" y="83"/>
                  </a:lnTo>
                  <a:lnTo>
                    <a:pt x="91" y="62"/>
                  </a:lnTo>
                  <a:lnTo>
                    <a:pt x="89" y="41"/>
                  </a:lnTo>
                  <a:lnTo>
                    <a:pt x="81" y="27"/>
                  </a:lnTo>
                  <a:lnTo>
                    <a:pt x="69" y="18"/>
                  </a:lnTo>
                  <a:lnTo>
                    <a:pt x="56" y="15"/>
                  </a:lnTo>
                  <a:lnTo>
                    <a:pt x="42" y="18"/>
                  </a:lnTo>
                  <a:lnTo>
                    <a:pt x="30" y="27"/>
                  </a:lnTo>
                  <a:lnTo>
                    <a:pt x="22" y="41"/>
                  </a:lnTo>
                  <a:lnTo>
                    <a:pt x="20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6149612" y="367140"/>
              <a:ext cx="47011" cy="91784"/>
            </a:xfrm>
            <a:custGeom>
              <a:avLst/>
              <a:gdLst>
                <a:gd name="T0" fmla="*/ 0 w 64"/>
                <a:gd name="T1" fmla="*/ 122 h 122"/>
                <a:gd name="T2" fmla="*/ 0 w 64"/>
                <a:gd name="T3" fmla="*/ 3 h 122"/>
                <a:gd name="T4" fmla="*/ 18 w 64"/>
                <a:gd name="T5" fmla="*/ 3 h 122"/>
                <a:gd name="T6" fmla="*/ 18 w 64"/>
                <a:gd name="T7" fmla="*/ 20 h 122"/>
                <a:gd name="T8" fmla="*/ 24 w 64"/>
                <a:gd name="T9" fmla="*/ 8 h 122"/>
                <a:gd name="T10" fmla="*/ 30 w 64"/>
                <a:gd name="T11" fmla="*/ 4 h 122"/>
                <a:gd name="T12" fmla="*/ 37 w 64"/>
                <a:gd name="T13" fmla="*/ 0 h 122"/>
                <a:gd name="T14" fmla="*/ 43 w 64"/>
                <a:gd name="T15" fmla="*/ 0 h 122"/>
                <a:gd name="T16" fmla="*/ 54 w 64"/>
                <a:gd name="T17" fmla="*/ 1 h 122"/>
                <a:gd name="T18" fmla="*/ 64 w 64"/>
                <a:gd name="T19" fmla="*/ 5 h 122"/>
                <a:gd name="T20" fmla="*/ 57 w 64"/>
                <a:gd name="T21" fmla="*/ 24 h 122"/>
                <a:gd name="T22" fmla="*/ 50 w 64"/>
                <a:gd name="T23" fmla="*/ 21 h 122"/>
                <a:gd name="T24" fmla="*/ 43 w 64"/>
                <a:gd name="T25" fmla="*/ 20 h 122"/>
                <a:gd name="T26" fmla="*/ 36 w 64"/>
                <a:gd name="T27" fmla="*/ 21 h 122"/>
                <a:gd name="T28" fmla="*/ 30 w 64"/>
                <a:gd name="T29" fmla="*/ 24 h 122"/>
                <a:gd name="T30" fmla="*/ 26 w 64"/>
                <a:gd name="T31" fmla="*/ 28 h 122"/>
                <a:gd name="T32" fmla="*/ 23 w 64"/>
                <a:gd name="T33" fmla="*/ 36 h 122"/>
                <a:gd name="T34" fmla="*/ 20 w 64"/>
                <a:gd name="T35" fmla="*/ 47 h 122"/>
                <a:gd name="T36" fmla="*/ 20 w 64"/>
                <a:gd name="T37" fmla="*/ 59 h 122"/>
                <a:gd name="T38" fmla="*/ 20 w 64"/>
                <a:gd name="T39" fmla="*/ 122 h 122"/>
                <a:gd name="T40" fmla="*/ 0 w 64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122" extrusionOk="0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54" y="1"/>
                  </a:lnTo>
                  <a:lnTo>
                    <a:pt x="64" y="5"/>
                  </a:lnTo>
                  <a:lnTo>
                    <a:pt x="57" y="24"/>
                  </a:lnTo>
                  <a:lnTo>
                    <a:pt x="50" y="21"/>
                  </a:lnTo>
                  <a:lnTo>
                    <a:pt x="43" y="20"/>
                  </a:lnTo>
                  <a:lnTo>
                    <a:pt x="36" y="21"/>
                  </a:lnTo>
                  <a:lnTo>
                    <a:pt x="30" y="24"/>
                  </a:lnTo>
                  <a:lnTo>
                    <a:pt x="26" y="28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59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5484728" y="535040"/>
              <a:ext cx="111933" cy="125364"/>
            </a:xfrm>
            <a:custGeom>
              <a:avLst/>
              <a:gdLst>
                <a:gd name="T0" fmla="*/ 83 w 152"/>
                <a:gd name="T1" fmla="*/ 102 h 170"/>
                <a:gd name="T2" fmla="*/ 83 w 152"/>
                <a:gd name="T3" fmla="*/ 83 h 170"/>
                <a:gd name="T4" fmla="*/ 152 w 152"/>
                <a:gd name="T5" fmla="*/ 83 h 170"/>
                <a:gd name="T6" fmla="*/ 152 w 152"/>
                <a:gd name="T7" fmla="*/ 144 h 170"/>
                <a:gd name="T8" fmla="*/ 137 w 152"/>
                <a:gd name="T9" fmla="*/ 157 h 170"/>
                <a:gd name="T10" fmla="*/ 119 w 152"/>
                <a:gd name="T11" fmla="*/ 164 h 170"/>
                <a:gd name="T12" fmla="*/ 102 w 152"/>
                <a:gd name="T13" fmla="*/ 170 h 170"/>
                <a:gd name="T14" fmla="*/ 85 w 152"/>
                <a:gd name="T15" fmla="*/ 170 h 170"/>
                <a:gd name="T16" fmla="*/ 60 w 152"/>
                <a:gd name="T17" fmla="*/ 168 h 170"/>
                <a:gd name="T18" fmla="*/ 40 w 152"/>
                <a:gd name="T19" fmla="*/ 160 h 170"/>
                <a:gd name="T20" fmla="*/ 21 w 152"/>
                <a:gd name="T21" fmla="*/ 148 h 170"/>
                <a:gd name="T22" fmla="*/ 10 w 152"/>
                <a:gd name="T23" fmla="*/ 130 h 170"/>
                <a:gd name="T24" fmla="*/ 1 w 152"/>
                <a:gd name="T25" fmla="*/ 109 h 170"/>
                <a:gd name="T26" fmla="*/ 0 w 152"/>
                <a:gd name="T27" fmla="*/ 86 h 170"/>
                <a:gd name="T28" fmla="*/ 1 w 152"/>
                <a:gd name="T29" fmla="*/ 62 h 170"/>
                <a:gd name="T30" fmla="*/ 10 w 152"/>
                <a:gd name="T31" fmla="*/ 40 h 170"/>
                <a:gd name="T32" fmla="*/ 21 w 152"/>
                <a:gd name="T33" fmla="*/ 22 h 170"/>
                <a:gd name="T34" fmla="*/ 39 w 152"/>
                <a:gd name="T35" fmla="*/ 10 h 170"/>
                <a:gd name="T36" fmla="*/ 59 w 152"/>
                <a:gd name="T37" fmla="*/ 1 h 170"/>
                <a:gd name="T38" fmla="*/ 82 w 152"/>
                <a:gd name="T39" fmla="*/ 0 h 170"/>
                <a:gd name="T40" fmla="*/ 99 w 152"/>
                <a:gd name="T41" fmla="*/ 1 h 170"/>
                <a:gd name="T42" fmla="*/ 115 w 152"/>
                <a:gd name="T43" fmla="*/ 6 h 170"/>
                <a:gd name="T44" fmla="*/ 128 w 152"/>
                <a:gd name="T45" fmla="*/ 11 h 170"/>
                <a:gd name="T46" fmla="*/ 138 w 152"/>
                <a:gd name="T47" fmla="*/ 22 h 170"/>
                <a:gd name="T48" fmla="*/ 145 w 152"/>
                <a:gd name="T49" fmla="*/ 33 h 170"/>
                <a:gd name="T50" fmla="*/ 150 w 152"/>
                <a:gd name="T51" fmla="*/ 49 h 170"/>
                <a:gd name="T52" fmla="*/ 131 w 152"/>
                <a:gd name="T53" fmla="*/ 55 h 170"/>
                <a:gd name="T54" fmla="*/ 126 w 152"/>
                <a:gd name="T55" fmla="*/ 42 h 170"/>
                <a:gd name="T56" fmla="*/ 121 w 152"/>
                <a:gd name="T57" fmla="*/ 34 h 170"/>
                <a:gd name="T58" fmla="*/ 115 w 152"/>
                <a:gd name="T59" fmla="*/ 27 h 170"/>
                <a:gd name="T60" fmla="*/ 105 w 152"/>
                <a:gd name="T61" fmla="*/ 23 h 170"/>
                <a:gd name="T62" fmla="*/ 95 w 152"/>
                <a:gd name="T63" fmla="*/ 19 h 170"/>
                <a:gd name="T64" fmla="*/ 83 w 152"/>
                <a:gd name="T65" fmla="*/ 19 h 170"/>
                <a:gd name="T66" fmla="*/ 69 w 152"/>
                <a:gd name="T67" fmla="*/ 19 h 170"/>
                <a:gd name="T68" fmla="*/ 57 w 152"/>
                <a:gd name="T69" fmla="*/ 23 h 170"/>
                <a:gd name="T70" fmla="*/ 46 w 152"/>
                <a:gd name="T71" fmla="*/ 27 h 170"/>
                <a:gd name="T72" fmla="*/ 39 w 152"/>
                <a:gd name="T73" fmla="*/ 34 h 170"/>
                <a:gd name="T74" fmla="*/ 33 w 152"/>
                <a:gd name="T75" fmla="*/ 43 h 170"/>
                <a:gd name="T76" fmla="*/ 28 w 152"/>
                <a:gd name="T77" fmla="*/ 52 h 170"/>
                <a:gd name="T78" fmla="*/ 23 w 152"/>
                <a:gd name="T79" fmla="*/ 68 h 170"/>
                <a:gd name="T80" fmla="*/ 23 w 152"/>
                <a:gd name="T81" fmla="*/ 85 h 170"/>
                <a:gd name="T82" fmla="*/ 24 w 152"/>
                <a:gd name="T83" fmla="*/ 105 h 170"/>
                <a:gd name="T84" fmla="*/ 30 w 152"/>
                <a:gd name="T85" fmla="*/ 121 h 170"/>
                <a:gd name="T86" fmla="*/ 39 w 152"/>
                <a:gd name="T87" fmla="*/ 135 h 170"/>
                <a:gd name="T88" fmla="*/ 52 w 152"/>
                <a:gd name="T89" fmla="*/ 144 h 170"/>
                <a:gd name="T90" fmla="*/ 67 w 152"/>
                <a:gd name="T91" fmla="*/ 150 h 170"/>
                <a:gd name="T92" fmla="*/ 83 w 152"/>
                <a:gd name="T93" fmla="*/ 151 h 170"/>
                <a:gd name="T94" fmla="*/ 98 w 152"/>
                <a:gd name="T95" fmla="*/ 150 h 170"/>
                <a:gd name="T96" fmla="*/ 111 w 152"/>
                <a:gd name="T97" fmla="*/ 145 h 170"/>
                <a:gd name="T98" fmla="*/ 124 w 152"/>
                <a:gd name="T99" fmla="*/ 140 h 170"/>
                <a:gd name="T100" fmla="*/ 131 w 152"/>
                <a:gd name="T101" fmla="*/ 134 h 170"/>
                <a:gd name="T102" fmla="*/ 131 w 152"/>
                <a:gd name="T103" fmla="*/ 102 h 170"/>
                <a:gd name="T104" fmla="*/ 83 w 152"/>
                <a:gd name="T105" fmla="*/ 10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" h="170" extrusionOk="0">
                  <a:moveTo>
                    <a:pt x="83" y="102"/>
                  </a:moveTo>
                  <a:lnTo>
                    <a:pt x="83" y="83"/>
                  </a:lnTo>
                  <a:lnTo>
                    <a:pt x="152" y="83"/>
                  </a:lnTo>
                  <a:lnTo>
                    <a:pt x="152" y="144"/>
                  </a:lnTo>
                  <a:lnTo>
                    <a:pt x="137" y="157"/>
                  </a:lnTo>
                  <a:lnTo>
                    <a:pt x="119" y="164"/>
                  </a:lnTo>
                  <a:lnTo>
                    <a:pt x="102" y="170"/>
                  </a:lnTo>
                  <a:lnTo>
                    <a:pt x="85" y="170"/>
                  </a:lnTo>
                  <a:lnTo>
                    <a:pt x="60" y="168"/>
                  </a:lnTo>
                  <a:lnTo>
                    <a:pt x="40" y="160"/>
                  </a:lnTo>
                  <a:lnTo>
                    <a:pt x="21" y="148"/>
                  </a:lnTo>
                  <a:lnTo>
                    <a:pt x="10" y="130"/>
                  </a:lnTo>
                  <a:lnTo>
                    <a:pt x="1" y="109"/>
                  </a:lnTo>
                  <a:lnTo>
                    <a:pt x="0" y="86"/>
                  </a:lnTo>
                  <a:lnTo>
                    <a:pt x="1" y="62"/>
                  </a:lnTo>
                  <a:lnTo>
                    <a:pt x="10" y="40"/>
                  </a:lnTo>
                  <a:lnTo>
                    <a:pt x="21" y="22"/>
                  </a:lnTo>
                  <a:lnTo>
                    <a:pt x="39" y="10"/>
                  </a:lnTo>
                  <a:lnTo>
                    <a:pt x="59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6"/>
                  </a:lnTo>
                  <a:lnTo>
                    <a:pt x="128" y="11"/>
                  </a:lnTo>
                  <a:lnTo>
                    <a:pt x="138" y="22"/>
                  </a:lnTo>
                  <a:lnTo>
                    <a:pt x="145" y="33"/>
                  </a:lnTo>
                  <a:lnTo>
                    <a:pt x="150" y="49"/>
                  </a:lnTo>
                  <a:lnTo>
                    <a:pt x="131" y="55"/>
                  </a:lnTo>
                  <a:lnTo>
                    <a:pt x="126" y="42"/>
                  </a:lnTo>
                  <a:lnTo>
                    <a:pt x="121" y="34"/>
                  </a:lnTo>
                  <a:lnTo>
                    <a:pt x="115" y="27"/>
                  </a:lnTo>
                  <a:lnTo>
                    <a:pt x="105" y="23"/>
                  </a:lnTo>
                  <a:lnTo>
                    <a:pt x="95" y="19"/>
                  </a:lnTo>
                  <a:lnTo>
                    <a:pt x="83" y="19"/>
                  </a:lnTo>
                  <a:lnTo>
                    <a:pt x="69" y="19"/>
                  </a:lnTo>
                  <a:lnTo>
                    <a:pt x="57" y="23"/>
                  </a:lnTo>
                  <a:lnTo>
                    <a:pt x="46" y="27"/>
                  </a:lnTo>
                  <a:lnTo>
                    <a:pt x="39" y="34"/>
                  </a:lnTo>
                  <a:lnTo>
                    <a:pt x="33" y="43"/>
                  </a:lnTo>
                  <a:lnTo>
                    <a:pt x="28" y="52"/>
                  </a:lnTo>
                  <a:lnTo>
                    <a:pt x="23" y="68"/>
                  </a:lnTo>
                  <a:lnTo>
                    <a:pt x="23" y="85"/>
                  </a:lnTo>
                  <a:lnTo>
                    <a:pt x="24" y="105"/>
                  </a:lnTo>
                  <a:lnTo>
                    <a:pt x="30" y="121"/>
                  </a:lnTo>
                  <a:lnTo>
                    <a:pt x="39" y="135"/>
                  </a:lnTo>
                  <a:lnTo>
                    <a:pt x="52" y="144"/>
                  </a:lnTo>
                  <a:lnTo>
                    <a:pt x="67" y="150"/>
                  </a:lnTo>
                  <a:lnTo>
                    <a:pt x="83" y="151"/>
                  </a:lnTo>
                  <a:lnTo>
                    <a:pt x="98" y="150"/>
                  </a:lnTo>
                  <a:lnTo>
                    <a:pt x="111" y="145"/>
                  </a:lnTo>
                  <a:lnTo>
                    <a:pt x="124" y="140"/>
                  </a:lnTo>
                  <a:lnTo>
                    <a:pt x="131" y="134"/>
                  </a:lnTo>
                  <a:lnTo>
                    <a:pt x="131" y="102"/>
                  </a:lnTo>
                  <a:lnTo>
                    <a:pt x="83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5619048" y="568620"/>
              <a:ext cx="49250" cy="89546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2 h 122"/>
                <a:gd name="T4" fmla="*/ 19 w 65"/>
                <a:gd name="T5" fmla="*/ 2 h 122"/>
                <a:gd name="T6" fmla="*/ 19 w 65"/>
                <a:gd name="T7" fmla="*/ 21 h 122"/>
                <a:gd name="T8" fmla="*/ 26 w 65"/>
                <a:gd name="T9" fmla="*/ 10 h 122"/>
                <a:gd name="T10" fmla="*/ 32 w 65"/>
                <a:gd name="T11" fmla="*/ 4 h 122"/>
                <a:gd name="T12" fmla="*/ 38 w 65"/>
                <a:gd name="T13" fmla="*/ 1 h 122"/>
                <a:gd name="T14" fmla="*/ 45 w 65"/>
                <a:gd name="T15" fmla="*/ 0 h 122"/>
                <a:gd name="T16" fmla="*/ 55 w 65"/>
                <a:gd name="T17" fmla="*/ 1 h 122"/>
                <a:gd name="T18" fmla="*/ 65 w 65"/>
                <a:gd name="T19" fmla="*/ 7 h 122"/>
                <a:gd name="T20" fmla="*/ 59 w 65"/>
                <a:gd name="T21" fmla="*/ 25 h 122"/>
                <a:gd name="T22" fmla="*/ 51 w 65"/>
                <a:gd name="T23" fmla="*/ 23 h 122"/>
                <a:gd name="T24" fmla="*/ 43 w 65"/>
                <a:gd name="T25" fmla="*/ 21 h 122"/>
                <a:gd name="T26" fmla="*/ 38 w 65"/>
                <a:gd name="T27" fmla="*/ 21 h 122"/>
                <a:gd name="T28" fmla="*/ 32 w 65"/>
                <a:gd name="T29" fmla="*/ 25 h 122"/>
                <a:gd name="T30" fmla="*/ 28 w 65"/>
                <a:gd name="T31" fmla="*/ 30 h 122"/>
                <a:gd name="T32" fmla="*/ 25 w 65"/>
                <a:gd name="T33" fmla="*/ 36 h 122"/>
                <a:gd name="T34" fmla="*/ 22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 extrusionOk="0">
                  <a:moveTo>
                    <a:pt x="0" y="122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21"/>
                  </a:lnTo>
                  <a:lnTo>
                    <a:pt x="26" y="10"/>
                  </a:lnTo>
                  <a:lnTo>
                    <a:pt x="32" y="4"/>
                  </a:lnTo>
                  <a:lnTo>
                    <a:pt x="38" y="1"/>
                  </a:lnTo>
                  <a:lnTo>
                    <a:pt x="45" y="0"/>
                  </a:lnTo>
                  <a:lnTo>
                    <a:pt x="55" y="1"/>
                  </a:lnTo>
                  <a:lnTo>
                    <a:pt x="65" y="7"/>
                  </a:lnTo>
                  <a:lnTo>
                    <a:pt x="59" y="25"/>
                  </a:lnTo>
                  <a:lnTo>
                    <a:pt x="51" y="23"/>
                  </a:lnTo>
                  <a:lnTo>
                    <a:pt x="43" y="21"/>
                  </a:lnTo>
                  <a:lnTo>
                    <a:pt x="38" y="21"/>
                  </a:lnTo>
                  <a:lnTo>
                    <a:pt x="32" y="25"/>
                  </a:lnTo>
                  <a:lnTo>
                    <a:pt x="28" y="30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4" name="Freeform 56"/>
            <p:cNvSpPr>
              <a:spLocks noEditPoints="1"/>
            </p:cNvSpPr>
            <p:nvPr/>
          </p:nvSpPr>
          <p:spPr bwMode="auto">
            <a:xfrm>
              <a:off x="5672776" y="568620"/>
              <a:ext cx="82830" cy="91784"/>
            </a:xfrm>
            <a:custGeom>
              <a:avLst/>
              <a:gdLst>
                <a:gd name="T0" fmla="*/ 73 w 111"/>
                <a:gd name="T1" fmla="*/ 116 h 125"/>
                <a:gd name="T2" fmla="*/ 53 w 111"/>
                <a:gd name="T3" fmla="*/ 125 h 125"/>
                <a:gd name="T4" fmla="*/ 23 w 111"/>
                <a:gd name="T5" fmla="*/ 123 h 125"/>
                <a:gd name="T6" fmla="*/ 1 w 111"/>
                <a:gd name="T7" fmla="*/ 105 h 125"/>
                <a:gd name="T8" fmla="*/ 1 w 111"/>
                <a:gd name="T9" fmla="*/ 83 h 125"/>
                <a:gd name="T10" fmla="*/ 8 w 111"/>
                <a:gd name="T11" fmla="*/ 69 h 125"/>
                <a:gd name="T12" fmla="*/ 21 w 111"/>
                <a:gd name="T13" fmla="*/ 59 h 125"/>
                <a:gd name="T14" fmla="*/ 36 w 111"/>
                <a:gd name="T15" fmla="*/ 56 h 125"/>
                <a:gd name="T16" fmla="*/ 69 w 111"/>
                <a:gd name="T17" fmla="*/ 50 h 125"/>
                <a:gd name="T18" fmla="*/ 83 w 111"/>
                <a:gd name="T19" fmla="*/ 43 h 125"/>
                <a:gd name="T20" fmla="*/ 82 w 111"/>
                <a:gd name="T21" fmla="*/ 30 h 125"/>
                <a:gd name="T22" fmla="*/ 69 w 111"/>
                <a:gd name="T23" fmla="*/ 18 h 125"/>
                <a:gd name="T24" fmla="*/ 42 w 111"/>
                <a:gd name="T25" fmla="*/ 18 h 125"/>
                <a:gd name="T26" fmla="*/ 27 w 111"/>
                <a:gd name="T27" fmla="*/ 28 h 125"/>
                <a:gd name="T28" fmla="*/ 4 w 111"/>
                <a:gd name="T29" fmla="*/ 37 h 125"/>
                <a:gd name="T30" fmla="*/ 13 w 111"/>
                <a:gd name="T31" fmla="*/ 17 h 125"/>
                <a:gd name="T32" fmla="*/ 30 w 111"/>
                <a:gd name="T33" fmla="*/ 4 h 125"/>
                <a:gd name="T34" fmla="*/ 57 w 111"/>
                <a:gd name="T35" fmla="*/ 0 h 125"/>
                <a:gd name="T36" fmla="*/ 82 w 111"/>
                <a:gd name="T37" fmla="*/ 4 h 125"/>
                <a:gd name="T38" fmla="*/ 96 w 111"/>
                <a:gd name="T39" fmla="*/ 13 h 125"/>
                <a:gd name="T40" fmla="*/ 102 w 111"/>
                <a:gd name="T41" fmla="*/ 27 h 125"/>
                <a:gd name="T42" fmla="*/ 104 w 111"/>
                <a:gd name="T43" fmla="*/ 46 h 125"/>
                <a:gd name="T44" fmla="*/ 104 w 111"/>
                <a:gd name="T45" fmla="*/ 97 h 125"/>
                <a:gd name="T46" fmla="*/ 106 w 111"/>
                <a:gd name="T47" fmla="*/ 116 h 125"/>
                <a:gd name="T48" fmla="*/ 89 w 111"/>
                <a:gd name="T49" fmla="*/ 122 h 125"/>
                <a:gd name="T50" fmla="*/ 85 w 111"/>
                <a:gd name="T51" fmla="*/ 108 h 125"/>
                <a:gd name="T52" fmla="*/ 70 w 111"/>
                <a:gd name="T53" fmla="*/ 67 h 125"/>
                <a:gd name="T54" fmla="*/ 39 w 111"/>
                <a:gd name="T55" fmla="*/ 72 h 125"/>
                <a:gd name="T56" fmla="*/ 27 w 111"/>
                <a:gd name="T57" fmla="*/ 77 h 125"/>
                <a:gd name="T58" fmla="*/ 23 w 111"/>
                <a:gd name="T59" fmla="*/ 86 h 125"/>
                <a:gd name="T60" fmla="*/ 23 w 111"/>
                <a:gd name="T61" fmla="*/ 97 h 125"/>
                <a:gd name="T62" fmla="*/ 34 w 111"/>
                <a:gd name="T63" fmla="*/ 109 h 125"/>
                <a:gd name="T64" fmla="*/ 57 w 111"/>
                <a:gd name="T65" fmla="*/ 109 h 125"/>
                <a:gd name="T66" fmla="*/ 75 w 111"/>
                <a:gd name="T67" fmla="*/ 99 h 125"/>
                <a:gd name="T68" fmla="*/ 83 w 111"/>
                <a:gd name="T69" fmla="*/ 82 h 125"/>
                <a:gd name="T70" fmla="*/ 83 w 111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5" extrusionOk="0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3" y="125"/>
                  </a:lnTo>
                  <a:lnTo>
                    <a:pt x="42" y="125"/>
                  </a:lnTo>
                  <a:lnTo>
                    <a:pt x="23" y="123"/>
                  </a:lnTo>
                  <a:lnTo>
                    <a:pt x="11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1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5" y="17"/>
                  </a:lnTo>
                  <a:lnTo>
                    <a:pt x="42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4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3"/>
                  </a:lnTo>
                  <a:lnTo>
                    <a:pt x="104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11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3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81" y="90"/>
                  </a:lnTo>
                  <a:lnTo>
                    <a:pt x="83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5" name="Freeform 57"/>
            <p:cNvSpPr>
              <a:spLocks noEditPoints="1"/>
            </p:cNvSpPr>
            <p:nvPr/>
          </p:nvSpPr>
          <p:spPr bwMode="auto">
            <a:xfrm>
              <a:off x="5773516" y="568620"/>
              <a:ext cx="76114" cy="125364"/>
            </a:xfrm>
            <a:custGeom>
              <a:avLst/>
              <a:gdLst>
                <a:gd name="T0" fmla="*/ 0 w 104"/>
                <a:gd name="T1" fmla="*/ 168 h 168"/>
                <a:gd name="T2" fmla="*/ 0 w 104"/>
                <a:gd name="T3" fmla="*/ 2 h 168"/>
                <a:gd name="T4" fmla="*/ 19 w 104"/>
                <a:gd name="T5" fmla="*/ 2 h 168"/>
                <a:gd name="T6" fmla="*/ 19 w 104"/>
                <a:gd name="T7" fmla="*/ 18 h 168"/>
                <a:gd name="T8" fmla="*/ 26 w 104"/>
                <a:gd name="T9" fmla="*/ 10 h 168"/>
                <a:gd name="T10" fmla="*/ 33 w 104"/>
                <a:gd name="T11" fmla="*/ 5 h 168"/>
                <a:gd name="T12" fmla="*/ 42 w 104"/>
                <a:gd name="T13" fmla="*/ 1 h 168"/>
                <a:gd name="T14" fmla="*/ 54 w 104"/>
                <a:gd name="T15" fmla="*/ 0 h 168"/>
                <a:gd name="T16" fmla="*/ 68 w 104"/>
                <a:gd name="T17" fmla="*/ 1 h 168"/>
                <a:gd name="T18" fmla="*/ 81 w 104"/>
                <a:gd name="T19" fmla="*/ 8 h 168"/>
                <a:gd name="T20" fmla="*/ 91 w 104"/>
                <a:gd name="T21" fmla="*/ 17 h 168"/>
                <a:gd name="T22" fmla="*/ 98 w 104"/>
                <a:gd name="T23" fmla="*/ 30 h 168"/>
                <a:gd name="T24" fmla="*/ 103 w 104"/>
                <a:gd name="T25" fmla="*/ 46 h 168"/>
                <a:gd name="T26" fmla="*/ 104 w 104"/>
                <a:gd name="T27" fmla="*/ 61 h 168"/>
                <a:gd name="T28" fmla="*/ 103 w 104"/>
                <a:gd name="T29" fmla="*/ 80 h 168"/>
                <a:gd name="T30" fmla="*/ 97 w 104"/>
                <a:gd name="T31" fmla="*/ 95 h 168"/>
                <a:gd name="T32" fmla="*/ 90 w 104"/>
                <a:gd name="T33" fmla="*/ 109 h 168"/>
                <a:gd name="T34" fmla="*/ 78 w 104"/>
                <a:gd name="T35" fmla="*/ 118 h 168"/>
                <a:gd name="T36" fmla="*/ 65 w 104"/>
                <a:gd name="T37" fmla="*/ 123 h 168"/>
                <a:gd name="T38" fmla="*/ 52 w 104"/>
                <a:gd name="T39" fmla="*/ 125 h 168"/>
                <a:gd name="T40" fmla="*/ 42 w 104"/>
                <a:gd name="T41" fmla="*/ 125 h 168"/>
                <a:gd name="T42" fmla="*/ 33 w 104"/>
                <a:gd name="T43" fmla="*/ 121 h 168"/>
                <a:gd name="T44" fmla="*/ 26 w 104"/>
                <a:gd name="T45" fmla="*/ 116 h 168"/>
                <a:gd name="T46" fmla="*/ 20 w 104"/>
                <a:gd name="T47" fmla="*/ 110 h 168"/>
                <a:gd name="T48" fmla="*/ 20 w 104"/>
                <a:gd name="T49" fmla="*/ 168 h 168"/>
                <a:gd name="T50" fmla="*/ 0 w 104"/>
                <a:gd name="T51" fmla="*/ 168 h 168"/>
                <a:gd name="T52" fmla="*/ 19 w 104"/>
                <a:gd name="T53" fmla="*/ 63 h 168"/>
                <a:gd name="T54" fmla="*/ 20 w 104"/>
                <a:gd name="T55" fmla="*/ 85 h 168"/>
                <a:gd name="T56" fmla="*/ 28 w 104"/>
                <a:gd name="T57" fmla="*/ 97 h 168"/>
                <a:gd name="T58" fmla="*/ 38 w 104"/>
                <a:gd name="T59" fmla="*/ 106 h 168"/>
                <a:gd name="T60" fmla="*/ 51 w 104"/>
                <a:gd name="T61" fmla="*/ 109 h 168"/>
                <a:gd name="T62" fmla="*/ 64 w 104"/>
                <a:gd name="T63" fmla="*/ 106 h 168"/>
                <a:gd name="T64" fmla="*/ 74 w 104"/>
                <a:gd name="T65" fmla="*/ 97 h 168"/>
                <a:gd name="T66" fmla="*/ 82 w 104"/>
                <a:gd name="T67" fmla="*/ 83 h 168"/>
                <a:gd name="T68" fmla="*/ 84 w 104"/>
                <a:gd name="T69" fmla="*/ 61 h 168"/>
                <a:gd name="T70" fmla="*/ 82 w 104"/>
                <a:gd name="T71" fmla="*/ 41 h 168"/>
                <a:gd name="T72" fmla="*/ 74 w 104"/>
                <a:gd name="T73" fmla="*/ 27 h 168"/>
                <a:gd name="T74" fmla="*/ 64 w 104"/>
                <a:gd name="T75" fmla="*/ 18 h 168"/>
                <a:gd name="T76" fmla="*/ 52 w 104"/>
                <a:gd name="T77" fmla="*/ 17 h 168"/>
                <a:gd name="T78" fmla="*/ 39 w 104"/>
                <a:gd name="T79" fmla="*/ 18 h 168"/>
                <a:gd name="T80" fmla="*/ 29 w 104"/>
                <a:gd name="T81" fmla="*/ 28 h 168"/>
                <a:gd name="T82" fmla="*/ 20 w 104"/>
                <a:gd name="T83" fmla="*/ 43 h 168"/>
                <a:gd name="T84" fmla="*/ 19 w 104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8" extrusionOk="0">
                  <a:moveTo>
                    <a:pt x="0" y="168"/>
                  </a:moveTo>
                  <a:lnTo>
                    <a:pt x="0" y="2"/>
                  </a:lnTo>
                  <a:lnTo>
                    <a:pt x="19" y="2"/>
                  </a:lnTo>
                  <a:lnTo>
                    <a:pt x="19" y="18"/>
                  </a:lnTo>
                  <a:lnTo>
                    <a:pt x="26" y="10"/>
                  </a:lnTo>
                  <a:lnTo>
                    <a:pt x="33" y="5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8" y="1"/>
                  </a:lnTo>
                  <a:lnTo>
                    <a:pt x="81" y="8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3" y="46"/>
                  </a:lnTo>
                  <a:lnTo>
                    <a:pt x="104" y="61"/>
                  </a:lnTo>
                  <a:lnTo>
                    <a:pt x="103" y="80"/>
                  </a:lnTo>
                  <a:lnTo>
                    <a:pt x="97" y="95"/>
                  </a:lnTo>
                  <a:lnTo>
                    <a:pt x="90" y="109"/>
                  </a:lnTo>
                  <a:lnTo>
                    <a:pt x="78" y="118"/>
                  </a:lnTo>
                  <a:lnTo>
                    <a:pt x="65" y="123"/>
                  </a:lnTo>
                  <a:lnTo>
                    <a:pt x="52" y="125"/>
                  </a:lnTo>
                  <a:lnTo>
                    <a:pt x="42" y="125"/>
                  </a:lnTo>
                  <a:lnTo>
                    <a:pt x="33" y="121"/>
                  </a:lnTo>
                  <a:lnTo>
                    <a:pt x="26" y="116"/>
                  </a:lnTo>
                  <a:lnTo>
                    <a:pt x="20" y="110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9" y="63"/>
                  </a:moveTo>
                  <a:lnTo>
                    <a:pt x="20" y="85"/>
                  </a:lnTo>
                  <a:lnTo>
                    <a:pt x="28" y="97"/>
                  </a:lnTo>
                  <a:lnTo>
                    <a:pt x="38" y="106"/>
                  </a:lnTo>
                  <a:lnTo>
                    <a:pt x="51" y="109"/>
                  </a:lnTo>
                  <a:lnTo>
                    <a:pt x="64" y="106"/>
                  </a:lnTo>
                  <a:lnTo>
                    <a:pt x="74" y="97"/>
                  </a:lnTo>
                  <a:lnTo>
                    <a:pt x="82" y="83"/>
                  </a:lnTo>
                  <a:lnTo>
                    <a:pt x="84" y="61"/>
                  </a:lnTo>
                  <a:lnTo>
                    <a:pt x="82" y="41"/>
                  </a:lnTo>
                  <a:lnTo>
                    <a:pt x="74" y="27"/>
                  </a:lnTo>
                  <a:lnTo>
                    <a:pt x="64" y="18"/>
                  </a:lnTo>
                  <a:lnTo>
                    <a:pt x="52" y="17"/>
                  </a:lnTo>
                  <a:lnTo>
                    <a:pt x="39" y="18"/>
                  </a:lnTo>
                  <a:lnTo>
                    <a:pt x="29" y="28"/>
                  </a:lnTo>
                  <a:lnTo>
                    <a:pt x="20" y="4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6" name="Freeform 58"/>
            <p:cNvSpPr/>
            <p:nvPr/>
          </p:nvSpPr>
          <p:spPr bwMode="auto">
            <a:xfrm>
              <a:off x="5869779" y="537279"/>
              <a:ext cx="71637" cy="120887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2 h 164"/>
                <a:gd name="T10" fmla="*/ 46 w 98"/>
                <a:gd name="T11" fmla="*/ 43 h 164"/>
                <a:gd name="T12" fmla="*/ 56 w 98"/>
                <a:gd name="T13" fmla="*/ 42 h 164"/>
                <a:gd name="T14" fmla="*/ 69 w 98"/>
                <a:gd name="T15" fmla="*/ 43 h 164"/>
                <a:gd name="T16" fmla="*/ 79 w 98"/>
                <a:gd name="T17" fmla="*/ 47 h 164"/>
                <a:gd name="T18" fmla="*/ 87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5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5 h 164"/>
                <a:gd name="T44" fmla="*/ 27 w 98"/>
                <a:gd name="T45" fmla="*/ 69 h 164"/>
                <a:gd name="T46" fmla="*/ 24 w 98"/>
                <a:gd name="T47" fmla="*/ 78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 extrusionOk="0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2"/>
                  </a:lnTo>
                  <a:lnTo>
                    <a:pt x="46" y="43"/>
                  </a:lnTo>
                  <a:lnTo>
                    <a:pt x="56" y="42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7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5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5"/>
                  </a:lnTo>
                  <a:lnTo>
                    <a:pt x="27" y="69"/>
                  </a:lnTo>
                  <a:lnTo>
                    <a:pt x="24" y="78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7" name="Freeform 59"/>
            <p:cNvSpPr>
              <a:spLocks noEditPoints="1"/>
            </p:cNvSpPr>
            <p:nvPr/>
          </p:nvSpPr>
          <p:spPr bwMode="auto">
            <a:xfrm>
              <a:off x="5963803" y="537279"/>
              <a:ext cx="15670" cy="120887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 extrusionOk="0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8" name="Freeform 60"/>
            <p:cNvSpPr/>
            <p:nvPr/>
          </p:nvSpPr>
          <p:spPr bwMode="auto">
            <a:xfrm>
              <a:off x="5997382" y="568620"/>
              <a:ext cx="78352" cy="91784"/>
            </a:xfrm>
            <a:custGeom>
              <a:avLst/>
              <a:gdLst>
                <a:gd name="T0" fmla="*/ 85 w 106"/>
                <a:gd name="T1" fmla="*/ 79 h 125"/>
                <a:gd name="T2" fmla="*/ 106 w 106"/>
                <a:gd name="T3" fmla="*/ 82 h 125"/>
                <a:gd name="T4" fmla="*/ 100 w 106"/>
                <a:gd name="T5" fmla="*/ 100 h 125"/>
                <a:gd name="T6" fmla="*/ 88 w 106"/>
                <a:gd name="T7" fmla="*/ 113 h 125"/>
                <a:gd name="T8" fmla="*/ 74 w 106"/>
                <a:gd name="T9" fmla="*/ 123 h 125"/>
                <a:gd name="T10" fmla="*/ 55 w 106"/>
                <a:gd name="T11" fmla="*/ 125 h 125"/>
                <a:gd name="T12" fmla="*/ 44 w 106"/>
                <a:gd name="T13" fmla="*/ 125 h 125"/>
                <a:gd name="T14" fmla="*/ 23 w 106"/>
                <a:gd name="T15" fmla="*/ 116 h 125"/>
                <a:gd name="T16" fmla="*/ 16 w 106"/>
                <a:gd name="T17" fmla="*/ 109 h 125"/>
                <a:gd name="T18" fmla="*/ 9 w 106"/>
                <a:gd name="T19" fmla="*/ 100 h 125"/>
                <a:gd name="T20" fmla="*/ 2 w 106"/>
                <a:gd name="T21" fmla="*/ 77 h 125"/>
                <a:gd name="T22" fmla="*/ 0 w 106"/>
                <a:gd name="T23" fmla="*/ 63 h 125"/>
                <a:gd name="T24" fmla="*/ 2 w 106"/>
                <a:gd name="T25" fmla="*/ 44 h 125"/>
                <a:gd name="T26" fmla="*/ 8 w 106"/>
                <a:gd name="T27" fmla="*/ 30 h 125"/>
                <a:gd name="T28" fmla="*/ 15 w 106"/>
                <a:gd name="T29" fmla="*/ 15 h 125"/>
                <a:gd name="T30" fmla="*/ 26 w 106"/>
                <a:gd name="T31" fmla="*/ 8 h 125"/>
                <a:gd name="T32" fmla="*/ 41 w 106"/>
                <a:gd name="T33" fmla="*/ 1 h 125"/>
                <a:gd name="T34" fmla="*/ 55 w 106"/>
                <a:gd name="T35" fmla="*/ 0 h 125"/>
                <a:gd name="T36" fmla="*/ 74 w 106"/>
                <a:gd name="T37" fmla="*/ 2 h 125"/>
                <a:gd name="T38" fmla="*/ 87 w 106"/>
                <a:gd name="T39" fmla="*/ 10 h 125"/>
                <a:gd name="T40" fmla="*/ 98 w 106"/>
                <a:gd name="T41" fmla="*/ 21 h 125"/>
                <a:gd name="T42" fmla="*/ 103 w 106"/>
                <a:gd name="T43" fmla="*/ 38 h 125"/>
                <a:gd name="T44" fmla="*/ 84 w 106"/>
                <a:gd name="T45" fmla="*/ 41 h 125"/>
                <a:gd name="T46" fmla="*/ 80 w 106"/>
                <a:gd name="T47" fmla="*/ 30 h 125"/>
                <a:gd name="T48" fmla="*/ 74 w 106"/>
                <a:gd name="T49" fmla="*/ 23 h 125"/>
                <a:gd name="T50" fmla="*/ 67 w 106"/>
                <a:gd name="T51" fmla="*/ 18 h 125"/>
                <a:gd name="T52" fmla="*/ 57 w 106"/>
                <a:gd name="T53" fmla="*/ 17 h 125"/>
                <a:gd name="T54" fmla="*/ 42 w 106"/>
                <a:gd name="T55" fmla="*/ 18 h 125"/>
                <a:gd name="T56" fmla="*/ 32 w 106"/>
                <a:gd name="T57" fmla="*/ 28 h 125"/>
                <a:gd name="T58" fmla="*/ 23 w 106"/>
                <a:gd name="T59" fmla="*/ 41 h 125"/>
                <a:gd name="T60" fmla="*/ 22 w 106"/>
                <a:gd name="T61" fmla="*/ 63 h 125"/>
                <a:gd name="T62" fmla="*/ 23 w 106"/>
                <a:gd name="T63" fmla="*/ 85 h 125"/>
                <a:gd name="T64" fmla="*/ 31 w 106"/>
                <a:gd name="T65" fmla="*/ 97 h 125"/>
                <a:gd name="T66" fmla="*/ 41 w 106"/>
                <a:gd name="T67" fmla="*/ 106 h 125"/>
                <a:gd name="T68" fmla="*/ 55 w 106"/>
                <a:gd name="T69" fmla="*/ 109 h 125"/>
                <a:gd name="T70" fmla="*/ 67 w 106"/>
                <a:gd name="T71" fmla="*/ 108 h 125"/>
                <a:gd name="T72" fmla="*/ 75 w 106"/>
                <a:gd name="T73" fmla="*/ 102 h 125"/>
                <a:gd name="T74" fmla="*/ 83 w 106"/>
                <a:gd name="T75" fmla="*/ 93 h 125"/>
                <a:gd name="T76" fmla="*/ 85 w 106"/>
                <a:gd name="T77" fmla="*/ 7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5" extrusionOk="0">
                  <a:moveTo>
                    <a:pt x="85" y="79"/>
                  </a:moveTo>
                  <a:lnTo>
                    <a:pt x="106" y="82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5"/>
                  </a:lnTo>
                  <a:lnTo>
                    <a:pt x="44" y="125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8" y="30"/>
                  </a:lnTo>
                  <a:lnTo>
                    <a:pt x="15" y="15"/>
                  </a:lnTo>
                  <a:lnTo>
                    <a:pt x="26" y="8"/>
                  </a:lnTo>
                  <a:lnTo>
                    <a:pt x="41" y="1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1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7" y="18"/>
                  </a:lnTo>
                  <a:lnTo>
                    <a:pt x="57" y="17"/>
                  </a:lnTo>
                  <a:lnTo>
                    <a:pt x="42" y="18"/>
                  </a:lnTo>
                  <a:lnTo>
                    <a:pt x="32" y="28"/>
                  </a:lnTo>
                  <a:lnTo>
                    <a:pt x="23" y="41"/>
                  </a:lnTo>
                  <a:lnTo>
                    <a:pt x="22" y="63"/>
                  </a:lnTo>
                  <a:lnTo>
                    <a:pt x="23" y="85"/>
                  </a:lnTo>
                  <a:lnTo>
                    <a:pt x="31" y="97"/>
                  </a:lnTo>
                  <a:lnTo>
                    <a:pt x="41" y="106"/>
                  </a:lnTo>
                  <a:lnTo>
                    <a:pt x="55" y="109"/>
                  </a:lnTo>
                  <a:lnTo>
                    <a:pt x="67" y="108"/>
                  </a:lnTo>
                  <a:lnTo>
                    <a:pt x="75" y="102"/>
                  </a:lnTo>
                  <a:lnTo>
                    <a:pt x="83" y="93"/>
                  </a:lnTo>
                  <a:lnTo>
                    <a:pt x="8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59" name="Freeform 61"/>
            <p:cNvSpPr>
              <a:spLocks noEditPoints="1"/>
            </p:cNvSpPr>
            <p:nvPr/>
          </p:nvSpPr>
          <p:spPr bwMode="auto">
            <a:xfrm>
              <a:off x="6084690" y="568620"/>
              <a:ext cx="80591" cy="91784"/>
            </a:xfrm>
            <a:custGeom>
              <a:avLst/>
              <a:gdLst>
                <a:gd name="T0" fmla="*/ 73 w 109"/>
                <a:gd name="T1" fmla="*/ 116 h 125"/>
                <a:gd name="T2" fmla="*/ 52 w 109"/>
                <a:gd name="T3" fmla="*/ 125 h 125"/>
                <a:gd name="T4" fmla="*/ 23 w 109"/>
                <a:gd name="T5" fmla="*/ 123 h 125"/>
                <a:gd name="T6" fmla="*/ 1 w 109"/>
                <a:gd name="T7" fmla="*/ 105 h 125"/>
                <a:gd name="T8" fmla="*/ 0 w 109"/>
                <a:gd name="T9" fmla="*/ 83 h 125"/>
                <a:gd name="T10" fmla="*/ 8 w 109"/>
                <a:gd name="T11" fmla="*/ 69 h 125"/>
                <a:gd name="T12" fmla="*/ 21 w 109"/>
                <a:gd name="T13" fmla="*/ 59 h 125"/>
                <a:gd name="T14" fmla="*/ 36 w 109"/>
                <a:gd name="T15" fmla="*/ 56 h 125"/>
                <a:gd name="T16" fmla="*/ 69 w 109"/>
                <a:gd name="T17" fmla="*/ 50 h 125"/>
                <a:gd name="T18" fmla="*/ 83 w 109"/>
                <a:gd name="T19" fmla="*/ 43 h 125"/>
                <a:gd name="T20" fmla="*/ 82 w 109"/>
                <a:gd name="T21" fmla="*/ 30 h 125"/>
                <a:gd name="T22" fmla="*/ 69 w 109"/>
                <a:gd name="T23" fmla="*/ 18 h 125"/>
                <a:gd name="T24" fmla="*/ 41 w 109"/>
                <a:gd name="T25" fmla="*/ 18 h 125"/>
                <a:gd name="T26" fmla="*/ 27 w 109"/>
                <a:gd name="T27" fmla="*/ 28 h 125"/>
                <a:gd name="T28" fmla="*/ 3 w 109"/>
                <a:gd name="T29" fmla="*/ 37 h 125"/>
                <a:gd name="T30" fmla="*/ 13 w 109"/>
                <a:gd name="T31" fmla="*/ 17 h 125"/>
                <a:gd name="T32" fmla="*/ 30 w 109"/>
                <a:gd name="T33" fmla="*/ 4 h 125"/>
                <a:gd name="T34" fmla="*/ 57 w 109"/>
                <a:gd name="T35" fmla="*/ 0 h 125"/>
                <a:gd name="T36" fmla="*/ 82 w 109"/>
                <a:gd name="T37" fmla="*/ 4 h 125"/>
                <a:gd name="T38" fmla="*/ 96 w 109"/>
                <a:gd name="T39" fmla="*/ 13 h 125"/>
                <a:gd name="T40" fmla="*/ 102 w 109"/>
                <a:gd name="T41" fmla="*/ 27 h 125"/>
                <a:gd name="T42" fmla="*/ 103 w 109"/>
                <a:gd name="T43" fmla="*/ 46 h 125"/>
                <a:gd name="T44" fmla="*/ 103 w 109"/>
                <a:gd name="T45" fmla="*/ 97 h 125"/>
                <a:gd name="T46" fmla="*/ 106 w 109"/>
                <a:gd name="T47" fmla="*/ 116 h 125"/>
                <a:gd name="T48" fmla="*/ 89 w 109"/>
                <a:gd name="T49" fmla="*/ 122 h 125"/>
                <a:gd name="T50" fmla="*/ 85 w 109"/>
                <a:gd name="T51" fmla="*/ 108 h 125"/>
                <a:gd name="T52" fmla="*/ 70 w 109"/>
                <a:gd name="T53" fmla="*/ 67 h 125"/>
                <a:gd name="T54" fmla="*/ 39 w 109"/>
                <a:gd name="T55" fmla="*/ 72 h 125"/>
                <a:gd name="T56" fmla="*/ 27 w 109"/>
                <a:gd name="T57" fmla="*/ 77 h 125"/>
                <a:gd name="T58" fmla="*/ 21 w 109"/>
                <a:gd name="T59" fmla="*/ 86 h 125"/>
                <a:gd name="T60" fmla="*/ 23 w 109"/>
                <a:gd name="T61" fmla="*/ 97 h 125"/>
                <a:gd name="T62" fmla="*/ 34 w 109"/>
                <a:gd name="T63" fmla="*/ 109 h 125"/>
                <a:gd name="T64" fmla="*/ 57 w 109"/>
                <a:gd name="T65" fmla="*/ 109 h 125"/>
                <a:gd name="T66" fmla="*/ 75 w 109"/>
                <a:gd name="T67" fmla="*/ 99 h 125"/>
                <a:gd name="T68" fmla="*/ 82 w 109"/>
                <a:gd name="T69" fmla="*/ 82 h 125"/>
                <a:gd name="T70" fmla="*/ 83 w 109"/>
                <a:gd name="T71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5" extrusionOk="0">
                  <a:moveTo>
                    <a:pt x="85" y="108"/>
                  </a:moveTo>
                  <a:lnTo>
                    <a:pt x="73" y="116"/>
                  </a:lnTo>
                  <a:lnTo>
                    <a:pt x="63" y="121"/>
                  </a:lnTo>
                  <a:lnTo>
                    <a:pt x="52" y="125"/>
                  </a:lnTo>
                  <a:lnTo>
                    <a:pt x="40" y="125"/>
                  </a:lnTo>
                  <a:lnTo>
                    <a:pt x="23" y="123"/>
                  </a:lnTo>
                  <a:lnTo>
                    <a:pt x="10" y="116"/>
                  </a:lnTo>
                  <a:lnTo>
                    <a:pt x="1" y="105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4" y="74"/>
                  </a:lnTo>
                  <a:lnTo>
                    <a:pt x="8" y="69"/>
                  </a:lnTo>
                  <a:lnTo>
                    <a:pt x="14" y="63"/>
                  </a:lnTo>
                  <a:lnTo>
                    <a:pt x="21" y="59"/>
                  </a:lnTo>
                  <a:lnTo>
                    <a:pt x="29" y="57"/>
                  </a:lnTo>
                  <a:lnTo>
                    <a:pt x="36" y="56"/>
                  </a:lnTo>
                  <a:lnTo>
                    <a:pt x="47" y="54"/>
                  </a:lnTo>
                  <a:lnTo>
                    <a:pt x="69" y="50"/>
                  </a:lnTo>
                  <a:lnTo>
                    <a:pt x="83" y="47"/>
                  </a:lnTo>
                  <a:lnTo>
                    <a:pt x="83" y="43"/>
                  </a:lnTo>
                  <a:lnTo>
                    <a:pt x="83" y="41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1" y="18"/>
                  </a:lnTo>
                  <a:lnTo>
                    <a:pt x="33" y="23"/>
                  </a:lnTo>
                  <a:lnTo>
                    <a:pt x="27" y="28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5"/>
                  </a:lnTo>
                  <a:lnTo>
                    <a:pt x="13" y="17"/>
                  </a:lnTo>
                  <a:lnTo>
                    <a:pt x="20" y="10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7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0" y="8"/>
                  </a:lnTo>
                  <a:lnTo>
                    <a:pt x="96" y="13"/>
                  </a:lnTo>
                  <a:lnTo>
                    <a:pt x="101" y="18"/>
                  </a:lnTo>
                  <a:lnTo>
                    <a:pt x="102" y="27"/>
                  </a:lnTo>
                  <a:lnTo>
                    <a:pt x="103" y="33"/>
                  </a:lnTo>
                  <a:lnTo>
                    <a:pt x="103" y="46"/>
                  </a:lnTo>
                  <a:lnTo>
                    <a:pt x="103" y="73"/>
                  </a:lnTo>
                  <a:lnTo>
                    <a:pt x="103" y="97"/>
                  </a:lnTo>
                  <a:lnTo>
                    <a:pt x="105" y="108"/>
                  </a:lnTo>
                  <a:lnTo>
                    <a:pt x="106" y="116"/>
                  </a:lnTo>
                  <a:lnTo>
                    <a:pt x="109" y="122"/>
                  </a:lnTo>
                  <a:lnTo>
                    <a:pt x="89" y="122"/>
                  </a:lnTo>
                  <a:lnTo>
                    <a:pt x="86" y="116"/>
                  </a:lnTo>
                  <a:lnTo>
                    <a:pt x="85" y="108"/>
                  </a:lnTo>
                  <a:close/>
                  <a:moveTo>
                    <a:pt x="83" y="63"/>
                  </a:moveTo>
                  <a:lnTo>
                    <a:pt x="70" y="67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3" y="74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1" y="86"/>
                  </a:lnTo>
                  <a:lnTo>
                    <a:pt x="21" y="90"/>
                  </a:lnTo>
                  <a:lnTo>
                    <a:pt x="23" y="97"/>
                  </a:lnTo>
                  <a:lnTo>
                    <a:pt x="27" y="103"/>
                  </a:lnTo>
                  <a:lnTo>
                    <a:pt x="34" y="109"/>
                  </a:lnTo>
                  <a:lnTo>
                    <a:pt x="46" y="109"/>
                  </a:lnTo>
                  <a:lnTo>
                    <a:pt x="57" y="109"/>
                  </a:lnTo>
                  <a:lnTo>
                    <a:pt x="66" y="105"/>
                  </a:lnTo>
                  <a:lnTo>
                    <a:pt x="75" y="99"/>
                  </a:lnTo>
                  <a:lnTo>
                    <a:pt x="79" y="90"/>
                  </a:lnTo>
                  <a:lnTo>
                    <a:pt x="82" y="82"/>
                  </a:lnTo>
                  <a:lnTo>
                    <a:pt x="83" y="70"/>
                  </a:lnTo>
                  <a:lnTo>
                    <a:pt x="83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60" name="Rectangle 62"/>
            <p:cNvSpPr>
              <a:spLocks noChangeArrowheads="1"/>
            </p:cNvSpPr>
            <p:nvPr/>
          </p:nvSpPr>
          <p:spPr bwMode="auto">
            <a:xfrm>
              <a:off x="6185430" y="537279"/>
              <a:ext cx="13431" cy="12088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61" name="Freeform 63"/>
            <p:cNvSpPr>
              <a:spLocks noEditPoints="1"/>
            </p:cNvSpPr>
            <p:nvPr/>
          </p:nvSpPr>
          <p:spPr bwMode="auto">
            <a:xfrm>
              <a:off x="5272055" y="736520"/>
              <a:ext cx="109694" cy="123126"/>
            </a:xfrm>
            <a:custGeom>
              <a:avLst/>
              <a:gdLst>
                <a:gd name="T0" fmla="*/ 0 w 146"/>
                <a:gd name="T1" fmla="*/ 165 h 165"/>
                <a:gd name="T2" fmla="*/ 0 w 146"/>
                <a:gd name="T3" fmla="*/ 0 h 165"/>
                <a:gd name="T4" fmla="*/ 74 w 146"/>
                <a:gd name="T5" fmla="*/ 0 h 165"/>
                <a:gd name="T6" fmla="*/ 94 w 146"/>
                <a:gd name="T7" fmla="*/ 1 h 165"/>
                <a:gd name="T8" fmla="*/ 107 w 146"/>
                <a:gd name="T9" fmla="*/ 5 h 165"/>
                <a:gd name="T10" fmla="*/ 117 w 146"/>
                <a:gd name="T11" fmla="*/ 10 h 165"/>
                <a:gd name="T12" fmla="*/ 126 w 146"/>
                <a:gd name="T13" fmla="*/ 20 h 165"/>
                <a:gd name="T14" fmla="*/ 131 w 146"/>
                <a:gd name="T15" fmla="*/ 33 h 165"/>
                <a:gd name="T16" fmla="*/ 133 w 146"/>
                <a:gd name="T17" fmla="*/ 46 h 165"/>
                <a:gd name="T18" fmla="*/ 130 w 146"/>
                <a:gd name="T19" fmla="*/ 62 h 165"/>
                <a:gd name="T20" fmla="*/ 121 w 146"/>
                <a:gd name="T21" fmla="*/ 75 h 165"/>
                <a:gd name="T22" fmla="*/ 107 w 146"/>
                <a:gd name="T23" fmla="*/ 86 h 165"/>
                <a:gd name="T24" fmla="*/ 85 w 146"/>
                <a:gd name="T25" fmla="*/ 90 h 165"/>
                <a:gd name="T26" fmla="*/ 94 w 146"/>
                <a:gd name="T27" fmla="*/ 95 h 165"/>
                <a:gd name="T28" fmla="*/ 98 w 146"/>
                <a:gd name="T29" fmla="*/ 99 h 165"/>
                <a:gd name="T30" fmla="*/ 108 w 146"/>
                <a:gd name="T31" fmla="*/ 108 h 165"/>
                <a:gd name="T32" fmla="*/ 117 w 146"/>
                <a:gd name="T33" fmla="*/ 121 h 165"/>
                <a:gd name="T34" fmla="*/ 146 w 146"/>
                <a:gd name="T35" fmla="*/ 165 h 165"/>
                <a:gd name="T36" fmla="*/ 118 w 146"/>
                <a:gd name="T37" fmla="*/ 165 h 165"/>
                <a:gd name="T38" fmla="*/ 97 w 146"/>
                <a:gd name="T39" fmla="*/ 131 h 165"/>
                <a:gd name="T40" fmla="*/ 87 w 146"/>
                <a:gd name="T41" fmla="*/ 118 h 165"/>
                <a:gd name="T42" fmla="*/ 81 w 146"/>
                <a:gd name="T43" fmla="*/ 108 h 165"/>
                <a:gd name="T44" fmla="*/ 75 w 146"/>
                <a:gd name="T45" fmla="*/ 101 h 165"/>
                <a:gd name="T46" fmla="*/ 69 w 146"/>
                <a:gd name="T47" fmla="*/ 98 h 165"/>
                <a:gd name="T48" fmla="*/ 65 w 146"/>
                <a:gd name="T49" fmla="*/ 95 h 165"/>
                <a:gd name="T50" fmla="*/ 59 w 146"/>
                <a:gd name="T51" fmla="*/ 93 h 165"/>
                <a:gd name="T52" fmla="*/ 55 w 146"/>
                <a:gd name="T53" fmla="*/ 92 h 165"/>
                <a:gd name="T54" fmla="*/ 48 w 146"/>
                <a:gd name="T55" fmla="*/ 92 h 165"/>
                <a:gd name="T56" fmla="*/ 22 w 146"/>
                <a:gd name="T57" fmla="*/ 92 h 165"/>
                <a:gd name="T58" fmla="*/ 22 w 146"/>
                <a:gd name="T59" fmla="*/ 165 h 165"/>
                <a:gd name="T60" fmla="*/ 0 w 146"/>
                <a:gd name="T61" fmla="*/ 165 h 165"/>
                <a:gd name="T62" fmla="*/ 22 w 146"/>
                <a:gd name="T63" fmla="*/ 73 h 165"/>
                <a:gd name="T64" fmla="*/ 69 w 146"/>
                <a:gd name="T65" fmla="*/ 73 h 165"/>
                <a:gd name="T66" fmla="*/ 82 w 146"/>
                <a:gd name="T67" fmla="*/ 73 h 165"/>
                <a:gd name="T68" fmla="*/ 92 w 146"/>
                <a:gd name="T69" fmla="*/ 70 h 165"/>
                <a:gd name="T70" fmla="*/ 100 w 146"/>
                <a:gd name="T71" fmla="*/ 66 h 165"/>
                <a:gd name="T72" fmla="*/ 105 w 146"/>
                <a:gd name="T73" fmla="*/ 60 h 165"/>
                <a:gd name="T74" fmla="*/ 108 w 146"/>
                <a:gd name="T75" fmla="*/ 53 h 165"/>
                <a:gd name="T76" fmla="*/ 110 w 146"/>
                <a:gd name="T77" fmla="*/ 46 h 165"/>
                <a:gd name="T78" fmla="*/ 108 w 146"/>
                <a:gd name="T79" fmla="*/ 34 h 165"/>
                <a:gd name="T80" fmla="*/ 101 w 146"/>
                <a:gd name="T81" fmla="*/ 26 h 165"/>
                <a:gd name="T82" fmla="*/ 91 w 146"/>
                <a:gd name="T83" fmla="*/ 20 h 165"/>
                <a:gd name="T84" fmla="*/ 74 w 146"/>
                <a:gd name="T85" fmla="*/ 18 h 165"/>
                <a:gd name="T86" fmla="*/ 22 w 146"/>
                <a:gd name="T87" fmla="*/ 18 h 165"/>
                <a:gd name="T88" fmla="*/ 22 w 146"/>
                <a:gd name="T89" fmla="*/ 7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6" h="165" extrusionOk="0">
                  <a:moveTo>
                    <a:pt x="0" y="165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94" y="1"/>
                  </a:lnTo>
                  <a:lnTo>
                    <a:pt x="107" y="5"/>
                  </a:lnTo>
                  <a:lnTo>
                    <a:pt x="117" y="10"/>
                  </a:lnTo>
                  <a:lnTo>
                    <a:pt x="126" y="20"/>
                  </a:lnTo>
                  <a:lnTo>
                    <a:pt x="131" y="33"/>
                  </a:lnTo>
                  <a:lnTo>
                    <a:pt x="133" y="46"/>
                  </a:lnTo>
                  <a:lnTo>
                    <a:pt x="130" y="62"/>
                  </a:lnTo>
                  <a:lnTo>
                    <a:pt x="121" y="75"/>
                  </a:lnTo>
                  <a:lnTo>
                    <a:pt x="107" y="86"/>
                  </a:lnTo>
                  <a:lnTo>
                    <a:pt x="85" y="90"/>
                  </a:lnTo>
                  <a:lnTo>
                    <a:pt x="94" y="95"/>
                  </a:lnTo>
                  <a:lnTo>
                    <a:pt x="98" y="99"/>
                  </a:lnTo>
                  <a:lnTo>
                    <a:pt x="108" y="108"/>
                  </a:lnTo>
                  <a:lnTo>
                    <a:pt x="117" y="121"/>
                  </a:lnTo>
                  <a:lnTo>
                    <a:pt x="146" y="165"/>
                  </a:lnTo>
                  <a:lnTo>
                    <a:pt x="118" y="165"/>
                  </a:lnTo>
                  <a:lnTo>
                    <a:pt x="97" y="131"/>
                  </a:lnTo>
                  <a:lnTo>
                    <a:pt x="87" y="118"/>
                  </a:lnTo>
                  <a:lnTo>
                    <a:pt x="81" y="108"/>
                  </a:lnTo>
                  <a:lnTo>
                    <a:pt x="75" y="101"/>
                  </a:lnTo>
                  <a:lnTo>
                    <a:pt x="69" y="98"/>
                  </a:lnTo>
                  <a:lnTo>
                    <a:pt x="65" y="95"/>
                  </a:lnTo>
                  <a:lnTo>
                    <a:pt x="59" y="93"/>
                  </a:lnTo>
                  <a:lnTo>
                    <a:pt x="55" y="92"/>
                  </a:lnTo>
                  <a:lnTo>
                    <a:pt x="48" y="92"/>
                  </a:lnTo>
                  <a:lnTo>
                    <a:pt x="22" y="92"/>
                  </a:lnTo>
                  <a:lnTo>
                    <a:pt x="22" y="165"/>
                  </a:lnTo>
                  <a:lnTo>
                    <a:pt x="0" y="165"/>
                  </a:lnTo>
                  <a:close/>
                  <a:moveTo>
                    <a:pt x="22" y="73"/>
                  </a:moveTo>
                  <a:lnTo>
                    <a:pt x="69" y="73"/>
                  </a:lnTo>
                  <a:lnTo>
                    <a:pt x="82" y="73"/>
                  </a:lnTo>
                  <a:lnTo>
                    <a:pt x="92" y="70"/>
                  </a:lnTo>
                  <a:lnTo>
                    <a:pt x="100" y="66"/>
                  </a:lnTo>
                  <a:lnTo>
                    <a:pt x="105" y="60"/>
                  </a:lnTo>
                  <a:lnTo>
                    <a:pt x="108" y="53"/>
                  </a:lnTo>
                  <a:lnTo>
                    <a:pt x="110" y="46"/>
                  </a:lnTo>
                  <a:lnTo>
                    <a:pt x="108" y="34"/>
                  </a:lnTo>
                  <a:lnTo>
                    <a:pt x="101" y="26"/>
                  </a:lnTo>
                  <a:lnTo>
                    <a:pt x="91" y="20"/>
                  </a:lnTo>
                  <a:lnTo>
                    <a:pt x="74" y="18"/>
                  </a:lnTo>
                  <a:lnTo>
                    <a:pt x="22" y="18"/>
                  </a:lnTo>
                  <a:lnTo>
                    <a:pt x="22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5390704" y="767861"/>
              <a:ext cx="80591" cy="9402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4 w 110"/>
                <a:gd name="T5" fmla="*/ 104 h 125"/>
                <a:gd name="T6" fmla="*/ 91 w 110"/>
                <a:gd name="T7" fmla="*/ 115 h 125"/>
                <a:gd name="T8" fmla="*/ 77 w 110"/>
                <a:gd name="T9" fmla="*/ 124 h 125"/>
                <a:gd name="T10" fmla="*/ 56 w 110"/>
                <a:gd name="T11" fmla="*/ 125 h 125"/>
                <a:gd name="T12" fmla="*/ 45 w 110"/>
                <a:gd name="T13" fmla="*/ 124 h 125"/>
                <a:gd name="T14" fmla="*/ 23 w 110"/>
                <a:gd name="T15" fmla="*/ 117 h 125"/>
                <a:gd name="T16" fmla="*/ 16 w 110"/>
                <a:gd name="T17" fmla="*/ 109 h 125"/>
                <a:gd name="T18" fmla="*/ 9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9 w 110"/>
                <a:gd name="T27" fmla="*/ 26 h 125"/>
                <a:gd name="T28" fmla="*/ 16 w 110"/>
                <a:gd name="T29" fmla="*/ 17 h 125"/>
                <a:gd name="T30" fmla="*/ 23 w 110"/>
                <a:gd name="T31" fmla="*/ 9 h 125"/>
                <a:gd name="T32" fmla="*/ 44 w 110"/>
                <a:gd name="T33" fmla="*/ 1 h 125"/>
                <a:gd name="T34" fmla="*/ 56 w 110"/>
                <a:gd name="T35" fmla="*/ 0 h 125"/>
                <a:gd name="T36" fmla="*/ 68 w 110"/>
                <a:gd name="T37" fmla="*/ 1 h 125"/>
                <a:gd name="T38" fmla="*/ 87 w 110"/>
                <a:gd name="T39" fmla="*/ 9 h 125"/>
                <a:gd name="T40" fmla="*/ 95 w 110"/>
                <a:gd name="T41" fmla="*/ 16 h 125"/>
                <a:gd name="T42" fmla="*/ 103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4 w 110"/>
                <a:gd name="T59" fmla="*/ 107 h 125"/>
                <a:gd name="T60" fmla="*/ 58 w 110"/>
                <a:gd name="T61" fmla="*/ 108 h 125"/>
                <a:gd name="T62" fmla="*/ 68 w 110"/>
                <a:gd name="T63" fmla="*/ 108 h 125"/>
                <a:gd name="T64" fmla="*/ 77 w 110"/>
                <a:gd name="T65" fmla="*/ 102 h 125"/>
                <a:gd name="T66" fmla="*/ 84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90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71 w 110"/>
                <a:gd name="T79" fmla="*/ 19 h 125"/>
                <a:gd name="T80" fmla="*/ 56 w 110"/>
                <a:gd name="T81" fmla="*/ 17 h 125"/>
                <a:gd name="T82" fmla="*/ 44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 extrusionOk="0">
                  <a:moveTo>
                    <a:pt x="88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1" y="115"/>
                  </a:lnTo>
                  <a:lnTo>
                    <a:pt x="77" y="124"/>
                  </a:lnTo>
                  <a:lnTo>
                    <a:pt x="56" y="125"/>
                  </a:lnTo>
                  <a:lnTo>
                    <a:pt x="45" y="124"/>
                  </a:lnTo>
                  <a:lnTo>
                    <a:pt x="23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3" y="9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4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90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4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63" name="Freeform 65"/>
            <p:cNvSpPr>
              <a:spLocks noEditPoints="1"/>
            </p:cNvSpPr>
            <p:nvPr/>
          </p:nvSpPr>
          <p:spPr bwMode="auto">
            <a:xfrm>
              <a:off x="5491444" y="767861"/>
              <a:ext cx="76114" cy="125364"/>
            </a:xfrm>
            <a:custGeom>
              <a:avLst/>
              <a:gdLst>
                <a:gd name="T0" fmla="*/ 0 w 103"/>
                <a:gd name="T1" fmla="*/ 168 h 168"/>
                <a:gd name="T2" fmla="*/ 0 w 103"/>
                <a:gd name="T3" fmla="*/ 3 h 168"/>
                <a:gd name="T4" fmla="*/ 17 w 103"/>
                <a:gd name="T5" fmla="*/ 3 h 168"/>
                <a:gd name="T6" fmla="*/ 17 w 103"/>
                <a:gd name="T7" fmla="*/ 19 h 168"/>
                <a:gd name="T8" fmla="*/ 24 w 103"/>
                <a:gd name="T9" fmla="*/ 10 h 168"/>
                <a:gd name="T10" fmla="*/ 33 w 103"/>
                <a:gd name="T11" fmla="*/ 4 h 168"/>
                <a:gd name="T12" fmla="*/ 42 w 103"/>
                <a:gd name="T13" fmla="*/ 1 h 168"/>
                <a:gd name="T14" fmla="*/ 53 w 103"/>
                <a:gd name="T15" fmla="*/ 0 h 168"/>
                <a:gd name="T16" fmla="*/ 67 w 103"/>
                <a:gd name="T17" fmla="*/ 1 h 168"/>
                <a:gd name="T18" fmla="*/ 79 w 103"/>
                <a:gd name="T19" fmla="*/ 9 h 168"/>
                <a:gd name="T20" fmla="*/ 91 w 103"/>
                <a:gd name="T21" fmla="*/ 17 h 168"/>
                <a:gd name="T22" fmla="*/ 98 w 103"/>
                <a:gd name="T23" fmla="*/ 30 h 168"/>
                <a:gd name="T24" fmla="*/ 102 w 103"/>
                <a:gd name="T25" fmla="*/ 45 h 168"/>
                <a:gd name="T26" fmla="*/ 103 w 103"/>
                <a:gd name="T27" fmla="*/ 62 h 168"/>
                <a:gd name="T28" fmla="*/ 102 w 103"/>
                <a:gd name="T29" fmla="*/ 79 h 168"/>
                <a:gd name="T30" fmla="*/ 96 w 103"/>
                <a:gd name="T31" fmla="*/ 95 h 168"/>
                <a:gd name="T32" fmla="*/ 89 w 103"/>
                <a:gd name="T33" fmla="*/ 108 h 168"/>
                <a:gd name="T34" fmla="*/ 78 w 103"/>
                <a:gd name="T35" fmla="*/ 117 h 168"/>
                <a:gd name="T36" fmla="*/ 65 w 103"/>
                <a:gd name="T37" fmla="*/ 124 h 168"/>
                <a:gd name="T38" fmla="*/ 52 w 103"/>
                <a:gd name="T39" fmla="*/ 125 h 168"/>
                <a:gd name="T40" fmla="*/ 42 w 103"/>
                <a:gd name="T41" fmla="*/ 124 h 168"/>
                <a:gd name="T42" fmla="*/ 33 w 103"/>
                <a:gd name="T43" fmla="*/ 121 h 168"/>
                <a:gd name="T44" fmla="*/ 26 w 103"/>
                <a:gd name="T45" fmla="*/ 117 h 168"/>
                <a:gd name="T46" fmla="*/ 20 w 103"/>
                <a:gd name="T47" fmla="*/ 109 h 168"/>
                <a:gd name="T48" fmla="*/ 20 w 103"/>
                <a:gd name="T49" fmla="*/ 168 h 168"/>
                <a:gd name="T50" fmla="*/ 0 w 103"/>
                <a:gd name="T51" fmla="*/ 168 h 168"/>
                <a:gd name="T52" fmla="*/ 17 w 103"/>
                <a:gd name="T53" fmla="*/ 63 h 168"/>
                <a:gd name="T54" fmla="*/ 18 w 103"/>
                <a:gd name="T55" fmla="*/ 85 h 168"/>
                <a:gd name="T56" fmla="*/ 27 w 103"/>
                <a:gd name="T57" fmla="*/ 98 h 168"/>
                <a:gd name="T58" fmla="*/ 37 w 103"/>
                <a:gd name="T59" fmla="*/ 107 h 168"/>
                <a:gd name="T60" fmla="*/ 50 w 103"/>
                <a:gd name="T61" fmla="*/ 108 h 168"/>
                <a:gd name="T62" fmla="*/ 62 w 103"/>
                <a:gd name="T63" fmla="*/ 107 h 168"/>
                <a:gd name="T64" fmla="*/ 73 w 103"/>
                <a:gd name="T65" fmla="*/ 96 h 168"/>
                <a:gd name="T66" fmla="*/ 80 w 103"/>
                <a:gd name="T67" fmla="*/ 83 h 168"/>
                <a:gd name="T68" fmla="*/ 82 w 103"/>
                <a:gd name="T69" fmla="*/ 62 h 168"/>
                <a:gd name="T70" fmla="*/ 80 w 103"/>
                <a:gd name="T71" fmla="*/ 40 h 168"/>
                <a:gd name="T72" fmla="*/ 73 w 103"/>
                <a:gd name="T73" fmla="*/ 27 h 168"/>
                <a:gd name="T74" fmla="*/ 63 w 103"/>
                <a:gd name="T75" fmla="*/ 17 h 168"/>
                <a:gd name="T76" fmla="*/ 50 w 103"/>
                <a:gd name="T77" fmla="*/ 16 h 168"/>
                <a:gd name="T78" fmla="*/ 39 w 103"/>
                <a:gd name="T79" fmla="*/ 19 h 168"/>
                <a:gd name="T80" fmla="*/ 27 w 103"/>
                <a:gd name="T81" fmla="*/ 29 h 168"/>
                <a:gd name="T82" fmla="*/ 20 w 103"/>
                <a:gd name="T83" fmla="*/ 42 h 168"/>
                <a:gd name="T84" fmla="*/ 17 w 103"/>
                <a:gd name="T85" fmla="*/ 6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68" extrusionOk="0">
                  <a:moveTo>
                    <a:pt x="0" y="168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19"/>
                  </a:lnTo>
                  <a:lnTo>
                    <a:pt x="24" y="10"/>
                  </a:lnTo>
                  <a:lnTo>
                    <a:pt x="33" y="4"/>
                  </a:lnTo>
                  <a:lnTo>
                    <a:pt x="42" y="1"/>
                  </a:lnTo>
                  <a:lnTo>
                    <a:pt x="53" y="0"/>
                  </a:lnTo>
                  <a:lnTo>
                    <a:pt x="67" y="1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8" y="30"/>
                  </a:lnTo>
                  <a:lnTo>
                    <a:pt x="102" y="45"/>
                  </a:lnTo>
                  <a:lnTo>
                    <a:pt x="103" y="62"/>
                  </a:lnTo>
                  <a:lnTo>
                    <a:pt x="102" y="79"/>
                  </a:lnTo>
                  <a:lnTo>
                    <a:pt x="96" y="95"/>
                  </a:lnTo>
                  <a:lnTo>
                    <a:pt x="89" y="108"/>
                  </a:lnTo>
                  <a:lnTo>
                    <a:pt x="78" y="117"/>
                  </a:lnTo>
                  <a:lnTo>
                    <a:pt x="65" y="124"/>
                  </a:lnTo>
                  <a:lnTo>
                    <a:pt x="52" y="125"/>
                  </a:lnTo>
                  <a:lnTo>
                    <a:pt x="42" y="124"/>
                  </a:lnTo>
                  <a:lnTo>
                    <a:pt x="33" y="121"/>
                  </a:lnTo>
                  <a:lnTo>
                    <a:pt x="26" y="117"/>
                  </a:lnTo>
                  <a:lnTo>
                    <a:pt x="20" y="109"/>
                  </a:lnTo>
                  <a:lnTo>
                    <a:pt x="20" y="168"/>
                  </a:lnTo>
                  <a:lnTo>
                    <a:pt x="0" y="168"/>
                  </a:lnTo>
                  <a:close/>
                  <a:moveTo>
                    <a:pt x="17" y="63"/>
                  </a:moveTo>
                  <a:lnTo>
                    <a:pt x="18" y="85"/>
                  </a:lnTo>
                  <a:lnTo>
                    <a:pt x="27" y="98"/>
                  </a:lnTo>
                  <a:lnTo>
                    <a:pt x="37" y="107"/>
                  </a:lnTo>
                  <a:lnTo>
                    <a:pt x="50" y="108"/>
                  </a:lnTo>
                  <a:lnTo>
                    <a:pt x="62" y="107"/>
                  </a:lnTo>
                  <a:lnTo>
                    <a:pt x="73" y="96"/>
                  </a:lnTo>
                  <a:lnTo>
                    <a:pt x="80" y="83"/>
                  </a:lnTo>
                  <a:lnTo>
                    <a:pt x="82" y="62"/>
                  </a:lnTo>
                  <a:lnTo>
                    <a:pt x="80" y="40"/>
                  </a:lnTo>
                  <a:lnTo>
                    <a:pt x="73" y="27"/>
                  </a:lnTo>
                  <a:lnTo>
                    <a:pt x="63" y="17"/>
                  </a:lnTo>
                  <a:lnTo>
                    <a:pt x="50" y="16"/>
                  </a:lnTo>
                  <a:lnTo>
                    <a:pt x="39" y="19"/>
                  </a:lnTo>
                  <a:lnTo>
                    <a:pt x="27" y="29"/>
                  </a:lnTo>
                  <a:lnTo>
                    <a:pt x="20" y="42"/>
                  </a:lnTo>
                  <a:lnTo>
                    <a:pt x="17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5587707" y="767861"/>
              <a:ext cx="47011" cy="91784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7 w 65"/>
                <a:gd name="T5" fmla="*/ 3 h 122"/>
                <a:gd name="T6" fmla="*/ 17 w 65"/>
                <a:gd name="T7" fmla="*/ 22 h 122"/>
                <a:gd name="T8" fmla="*/ 24 w 65"/>
                <a:gd name="T9" fmla="*/ 10 h 122"/>
                <a:gd name="T10" fmla="*/ 30 w 65"/>
                <a:gd name="T11" fmla="*/ 4 h 122"/>
                <a:gd name="T12" fmla="*/ 36 w 65"/>
                <a:gd name="T13" fmla="*/ 1 h 122"/>
                <a:gd name="T14" fmla="*/ 43 w 65"/>
                <a:gd name="T15" fmla="*/ 0 h 122"/>
                <a:gd name="T16" fmla="*/ 53 w 65"/>
                <a:gd name="T17" fmla="*/ 1 h 122"/>
                <a:gd name="T18" fmla="*/ 65 w 65"/>
                <a:gd name="T19" fmla="*/ 7 h 122"/>
                <a:gd name="T20" fmla="*/ 58 w 65"/>
                <a:gd name="T21" fmla="*/ 26 h 122"/>
                <a:gd name="T22" fmla="*/ 50 w 65"/>
                <a:gd name="T23" fmla="*/ 22 h 122"/>
                <a:gd name="T24" fmla="*/ 42 w 65"/>
                <a:gd name="T25" fmla="*/ 22 h 122"/>
                <a:gd name="T26" fmla="*/ 36 w 65"/>
                <a:gd name="T27" fmla="*/ 22 h 122"/>
                <a:gd name="T28" fmla="*/ 30 w 65"/>
                <a:gd name="T29" fmla="*/ 26 h 122"/>
                <a:gd name="T30" fmla="*/ 26 w 65"/>
                <a:gd name="T31" fmla="*/ 30 h 122"/>
                <a:gd name="T32" fmla="*/ 23 w 65"/>
                <a:gd name="T33" fmla="*/ 36 h 122"/>
                <a:gd name="T34" fmla="*/ 20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 extrusionOk="0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2"/>
                  </a:lnTo>
                  <a:lnTo>
                    <a:pt x="24" y="10"/>
                  </a:lnTo>
                  <a:lnTo>
                    <a:pt x="30" y="4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3" y="1"/>
                  </a:lnTo>
                  <a:lnTo>
                    <a:pt x="65" y="7"/>
                  </a:lnTo>
                  <a:lnTo>
                    <a:pt x="58" y="26"/>
                  </a:lnTo>
                  <a:lnTo>
                    <a:pt x="50" y="22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3" y="36"/>
                  </a:lnTo>
                  <a:lnTo>
                    <a:pt x="20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5639196" y="767861"/>
              <a:ext cx="82830" cy="94022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4 h 125"/>
                <a:gd name="T6" fmla="*/ 92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7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8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9 h 125"/>
                <a:gd name="T32" fmla="*/ 45 w 111"/>
                <a:gd name="T33" fmla="*/ 1 h 125"/>
                <a:gd name="T34" fmla="*/ 56 w 111"/>
                <a:gd name="T35" fmla="*/ 0 h 125"/>
                <a:gd name="T36" fmla="*/ 68 w 111"/>
                <a:gd name="T37" fmla="*/ 1 h 125"/>
                <a:gd name="T38" fmla="*/ 88 w 111"/>
                <a:gd name="T39" fmla="*/ 9 h 125"/>
                <a:gd name="T40" fmla="*/ 95 w 111"/>
                <a:gd name="T41" fmla="*/ 16 h 125"/>
                <a:gd name="T42" fmla="*/ 102 w 111"/>
                <a:gd name="T43" fmla="*/ 26 h 125"/>
                <a:gd name="T44" fmla="*/ 111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8 h 125"/>
                <a:gd name="T52" fmla="*/ 22 w 111"/>
                <a:gd name="T53" fmla="*/ 68 h 125"/>
                <a:gd name="T54" fmla="*/ 25 w 111"/>
                <a:gd name="T55" fmla="*/ 86 h 125"/>
                <a:gd name="T56" fmla="*/ 33 w 111"/>
                <a:gd name="T57" fmla="*/ 98 h 125"/>
                <a:gd name="T58" fmla="*/ 43 w 111"/>
                <a:gd name="T59" fmla="*/ 107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2 h 125"/>
                <a:gd name="T72" fmla="*/ 89 w 111"/>
                <a:gd name="T73" fmla="*/ 52 h 125"/>
                <a:gd name="T74" fmla="*/ 88 w 111"/>
                <a:gd name="T75" fmla="*/ 37 h 125"/>
                <a:gd name="T76" fmla="*/ 82 w 111"/>
                <a:gd name="T77" fmla="*/ 29 h 125"/>
                <a:gd name="T78" fmla="*/ 71 w 111"/>
                <a:gd name="T79" fmla="*/ 19 h 125"/>
                <a:gd name="T80" fmla="*/ 56 w 111"/>
                <a:gd name="T81" fmla="*/ 17 h 125"/>
                <a:gd name="T82" fmla="*/ 43 w 111"/>
                <a:gd name="T83" fmla="*/ 19 h 125"/>
                <a:gd name="T84" fmla="*/ 33 w 111"/>
                <a:gd name="T85" fmla="*/ 26 h 125"/>
                <a:gd name="T86" fmla="*/ 25 w 111"/>
                <a:gd name="T87" fmla="*/ 36 h 125"/>
                <a:gd name="T88" fmla="*/ 23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 extrusionOk="0">
                  <a:moveTo>
                    <a:pt x="89" y="83"/>
                  </a:moveTo>
                  <a:lnTo>
                    <a:pt x="110" y="86"/>
                  </a:lnTo>
                  <a:lnTo>
                    <a:pt x="104" y="104"/>
                  </a:lnTo>
                  <a:lnTo>
                    <a:pt x="92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7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6"/>
                  </a:lnTo>
                  <a:lnTo>
                    <a:pt x="111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6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2"/>
                  </a:moveTo>
                  <a:lnTo>
                    <a:pt x="89" y="52"/>
                  </a:lnTo>
                  <a:lnTo>
                    <a:pt x="88" y="37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7"/>
                  </a:lnTo>
                  <a:lnTo>
                    <a:pt x="43" y="19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66" name="Freeform 68"/>
            <p:cNvSpPr/>
            <p:nvPr/>
          </p:nvSpPr>
          <p:spPr bwMode="auto">
            <a:xfrm>
              <a:off x="5733220" y="767861"/>
              <a:ext cx="73875" cy="94022"/>
            </a:xfrm>
            <a:custGeom>
              <a:avLst/>
              <a:gdLst>
                <a:gd name="T0" fmla="*/ 19 w 98"/>
                <a:gd name="T1" fmla="*/ 83 h 125"/>
                <a:gd name="T2" fmla="*/ 29 w 98"/>
                <a:gd name="T3" fmla="*/ 102 h 125"/>
                <a:gd name="T4" fmla="*/ 51 w 98"/>
                <a:gd name="T5" fmla="*/ 108 h 125"/>
                <a:gd name="T6" fmla="*/ 71 w 98"/>
                <a:gd name="T7" fmla="*/ 102 h 125"/>
                <a:gd name="T8" fmla="*/ 78 w 98"/>
                <a:gd name="T9" fmla="*/ 89 h 125"/>
                <a:gd name="T10" fmla="*/ 72 w 98"/>
                <a:gd name="T11" fmla="*/ 79 h 125"/>
                <a:gd name="T12" fmla="*/ 52 w 98"/>
                <a:gd name="T13" fmla="*/ 72 h 125"/>
                <a:gd name="T14" fmla="*/ 21 w 98"/>
                <a:gd name="T15" fmla="*/ 62 h 125"/>
                <a:gd name="T16" fmla="*/ 8 w 98"/>
                <a:gd name="T17" fmla="*/ 50 h 125"/>
                <a:gd name="T18" fmla="*/ 3 w 98"/>
                <a:gd name="T19" fmla="*/ 34 h 125"/>
                <a:gd name="T20" fmla="*/ 6 w 98"/>
                <a:gd name="T21" fmla="*/ 20 h 125"/>
                <a:gd name="T22" fmla="*/ 16 w 98"/>
                <a:gd name="T23" fmla="*/ 9 h 125"/>
                <a:gd name="T24" fmla="*/ 29 w 98"/>
                <a:gd name="T25" fmla="*/ 3 h 125"/>
                <a:gd name="T26" fmla="*/ 47 w 98"/>
                <a:gd name="T27" fmla="*/ 0 h 125"/>
                <a:gd name="T28" fmla="*/ 72 w 98"/>
                <a:gd name="T29" fmla="*/ 4 h 125"/>
                <a:gd name="T30" fmla="*/ 88 w 98"/>
                <a:gd name="T31" fmla="*/ 16 h 125"/>
                <a:gd name="T32" fmla="*/ 94 w 98"/>
                <a:gd name="T33" fmla="*/ 33 h 125"/>
                <a:gd name="T34" fmla="*/ 72 w 98"/>
                <a:gd name="T35" fmla="*/ 27 h 125"/>
                <a:gd name="T36" fmla="*/ 59 w 98"/>
                <a:gd name="T37" fmla="*/ 17 h 125"/>
                <a:gd name="T38" fmla="*/ 36 w 98"/>
                <a:gd name="T39" fmla="*/ 17 h 125"/>
                <a:gd name="T40" fmla="*/ 23 w 98"/>
                <a:gd name="T41" fmla="*/ 26 h 125"/>
                <a:gd name="T42" fmla="*/ 23 w 98"/>
                <a:gd name="T43" fmla="*/ 36 h 125"/>
                <a:gd name="T44" fmla="*/ 28 w 98"/>
                <a:gd name="T45" fmla="*/ 42 h 125"/>
                <a:gd name="T46" fmla="*/ 38 w 98"/>
                <a:gd name="T47" fmla="*/ 46 h 125"/>
                <a:gd name="T48" fmla="*/ 70 w 98"/>
                <a:gd name="T49" fmla="*/ 55 h 125"/>
                <a:gd name="T50" fmla="*/ 88 w 98"/>
                <a:gd name="T51" fmla="*/ 63 h 125"/>
                <a:gd name="T52" fmla="*/ 98 w 98"/>
                <a:gd name="T53" fmla="*/ 78 h 125"/>
                <a:gd name="T54" fmla="*/ 98 w 98"/>
                <a:gd name="T55" fmla="*/ 98 h 125"/>
                <a:gd name="T56" fmla="*/ 87 w 98"/>
                <a:gd name="T57" fmla="*/ 115 h 125"/>
                <a:gd name="T58" fmla="*/ 64 w 98"/>
                <a:gd name="T59" fmla="*/ 124 h 125"/>
                <a:gd name="T60" fmla="*/ 29 w 98"/>
                <a:gd name="T61" fmla="*/ 124 h 125"/>
                <a:gd name="T62" fmla="*/ 5 w 98"/>
                <a:gd name="T63" fmla="*/ 10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125" extrusionOk="0">
                  <a:moveTo>
                    <a:pt x="0" y="86"/>
                  </a:moveTo>
                  <a:lnTo>
                    <a:pt x="19" y="83"/>
                  </a:lnTo>
                  <a:lnTo>
                    <a:pt x="22" y="95"/>
                  </a:lnTo>
                  <a:lnTo>
                    <a:pt x="29" y="102"/>
                  </a:lnTo>
                  <a:lnTo>
                    <a:pt x="38" y="108"/>
                  </a:lnTo>
                  <a:lnTo>
                    <a:pt x="51" y="108"/>
                  </a:lnTo>
                  <a:lnTo>
                    <a:pt x="64" y="108"/>
                  </a:lnTo>
                  <a:lnTo>
                    <a:pt x="71" y="102"/>
                  </a:lnTo>
                  <a:lnTo>
                    <a:pt x="77" y="96"/>
                  </a:lnTo>
                  <a:lnTo>
                    <a:pt x="78" y="89"/>
                  </a:lnTo>
                  <a:lnTo>
                    <a:pt x="77" y="83"/>
                  </a:lnTo>
                  <a:lnTo>
                    <a:pt x="72" y="79"/>
                  </a:lnTo>
                  <a:lnTo>
                    <a:pt x="67" y="76"/>
                  </a:lnTo>
                  <a:lnTo>
                    <a:pt x="52" y="72"/>
                  </a:lnTo>
                  <a:lnTo>
                    <a:pt x="32" y="66"/>
                  </a:lnTo>
                  <a:lnTo>
                    <a:pt x="21" y="62"/>
                  </a:lnTo>
                  <a:lnTo>
                    <a:pt x="13" y="58"/>
                  </a:lnTo>
                  <a:lnTo>
                    <a:pt x="8" y="50"/>
                  </a:lnTo>
                  <a:lnTo>
                    <a:pt x="3" y="43"/>
                  </a:lnTo>
                  <a:lnTo>
                    <a:pt x="3" y="34"/>
                  </a:lnTo>
                  <a:lnTo>
                    <a:pt x="3" y="27"/>
                  </a:lnTo>
                  <a:lnTo>
                    <a:pt x="6" y="20"/>
                  </a:lnTo>
                  <a:lnTo>
                    <a:pt x="10" y="13"/>
                  </a:lnTo>
                  <a:lnTo>
                    <a:pt x="16" y="9"/>
                  </a:lnTo>
                  <a:lnTo>
                    <a:pt x="22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61" y="1"/>
                  </a:lnTo>
                  <a:lnTo>
                    <a:pt x="72" y="4"/>
                  </a:lnTo>
                  <a:lnTo>
                    <a:pt x="81" y="9"/>
                  </a:lnTo>
                  <a:lnTo>
                    <a:pt x="88" y="16"/>
                  </a:lnTo>
                  <a:lnTo>
                    <a:pt x="93" y="23"/>
                  </a:lnTo>
                  <a:lnTo>
                    <a:pt x="94" y="33"/>
                  </a:lnTo>
                  <a:lnTo>
                    <a:pt x="75" y="36"/>
                  </a:lnTo>
                  <a:lnTo>
                    <a:pt x="72" y="27"/>
                  </a:lnTo>
                  <a:lnTo>
                    <a:pt x="67" y="22"/>
                  </a:lnTo>
                  <a:lnTo>
                    <a:pt x="59" y="17"/>
                  </a:lnTo>
                  <a:lnTo>
                    <a:pt x="48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5" y="39"/>
                  </a:lnTo>
                  <a:lnTo>
                    <a:pt x="28" y="42"/>
                  </a:lnTo>
                  <a:lnTo>
                    <a:pt x="34" y="45"/>
                  </a:lnTo>
                  <a:lnTo>
                    <a:pt x="38" y="46"/>
                  </a:lnTo>
                  <a:lnTo>
                    <a:pt x="51" y="50"/>
                  </a:lnTo>
                  <a:lnTo>
                    <a:pt x="70" y="55"/>
                  </a:lnTo>
                  <a:lnTo>
                    <a:pt x="81" y="59"/>
                  </a:lnTo>
                  <a:lnTo>
                    <a:pt x="88" y="63"/>
                  </a:lnTo>
                  <a:lnTo>
                    <a:pt x="94" y="70"/>
                  </a:lnTo>
                  <a:lnTo>
                    <a:pt x="98" y="78"/>
                  </a:lnTo>
                  <a:lnTo>
                    <a:pt x="98" y="88"/>
                  </a:lnTo>
                  <a:lnTo>
                    <a:pt x="98" y="98"/>
                  </a:lnTo>
                  <a:lnTo>
                    <a:pt x="93" y="107"/>
                  </a:lnTo>
                  <a:lnTo>
                    <a:pt x="87" y="115"/>
                  </a:lnTo>
                  <a:lnTo>
                    <a:pt x="77" y="121"/>
                  </a:lnTo>
                  <a:lnTo>
                    <a:pt x="64" y="124"/>
                  </a:lnTo>
                  <a:lnTo>
                    <a:pt x="51" y="125"/>
                  </a:lnTo>
                  <a:lnTo>
                    <a:pt x="29" y="124"/>
                  </a:lnTo>
                  <a:lnTo>
                    <a:pt x="15" y="115"/>
                  </a:lnTo>
                  <a:lnTo>
                    <a:pt x="5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67" name="Freeform 69"/>
            <p:cNvSpPr>
              <a:spLocks noEditPoints="1"/>
            </p:cNvSpPr>
            <p:nvPr/>
          </p:nvSpPr>
          <p:spPr bwMode="auto">
            <a:xfrm>
              <a:off x="5820528" y="767861"/>
              <a:ext cx="82830" cy="94022"/>
            </a:xfrm>
            <a:custGeom>
              <a:avLst/>
              <a:gdLst>
                <a:gd name="T0" fmla="*/ 88 w 110"/>
                <a:gd name="T1" fmla="*/ 83 h 125"/>
                <a:gd name="T2" fmla="*/ 110 w 110"/>
                <a:gd name="T3" fmla="*/ 86 h 125"/>
                <a:gd name="T4" fmla="*/ 102 w 110"/>
                <a:gd name="T5" fmla="*/ 104 h 125"/>
                <a:gd name="T6" fmla="*/ 91 w 110"/>
                <a:gd name="T7" fmla="*/ 115 h 125"/>
                <a:gd name="T8" fmla="*/ 76 w 110"/>
                <a:gd name="T9" fmla="*/ 124 h 125"/>
                <a:gd name="T10" fmla="*/ 56 w 110"/>
                <a:gd name="T11" fmla="*/ 125 h 125"/>
                <a:gd name="T12" fmla="*/ 43 w 110"/>
                <a:gd name="T13" fmla="*/ 124 h 125"/>
                <a:gd name="T14" fmla="*/ 23 w 110"/>
                <a:gd name="T15" fmla="*/ 117 h 125"/>
                <a:gd name="T16" fmla="*/ 15 w 110"/>
                <a:gd name="T17" fmla="*/ 109 h 125"/>
                <a:gd name="T18" fmla="*/ 7 w 110"/>
                <a:gd name="T19" fmla="*/ 101 h 125"/>
                <a:gd name="T20" fmla="*/ 0 w 110"/>
                <a:gd name="T21" fmla="*/ 78 h 125"/>
                <a:gd name="T22" fmla="*/ 0 w 110"/>
                <a:gd name="T23" fmla="*/ 63 h 125"/>
                <a:gd name="T24" fmla="*/ 0 w 110"/>
                <a:gd name="T25" fmla="*/ 49 h 125"/>
                <a:gd name="T26" fmla="*/ 7 w 110"/>
                <a:gd name="T27" fmla="*/ 26 h 125"/>
                <a:gd name="T28" fmla="*/ 15 w 110"/>
                <a:gd name="T29" fmla="*/ 17 h 125"/>
                <a:gd name="T30" fmla="*/ 23 w 110"/>
                <a:gd name="T31" fmla="*/ 9 h 125"/>
                <a:gd name="T32" fmla="*/ 43 w 110"/>
                <a:gd name="T33" fmla="*/ 1 h 125"/>
                <a:gd name="T34" fmla="*/ 55 w 110"/>
                <a:gd name="T35" fmla="*/ 0 h 125"/>
                <a:gd name="T36" fmla="*/ 66 w 110"/>
                <a:gd name="T37" fmla="*/ 1 h 125"/>
                <a:gd name="T38" fmla="*/ 87 w 110"/>
                <a:gd name="T39" fmla="*/ 9 h 125"/>
                <a:gd name="T40" fmla="*/ 94 w 110"/>
                <a:gd name="T41" fmla="*/ 16 h 125"/>
                <a:gd name="T42" fmla="*/ 101 w 110"/>
                <a:gd name="T43" fmla="*/ 26 h 125"/>
                <a:gd name="T44" fmla="*/ 110 w 110"/>
                <a:gd name="T45" fmla="*/ 47 h 125"/>
                <a:gd name="T46" fmla="*/ 110 w 110"/>
                <a:gd name="T47" fmla="*/ 62 h 125"/>
                <a:gd name="T48" fmla="*/ 110 w 110"/>
                <a:gd name="T49" fmla="*/ 65 h 125"/>
                <a:gd name="T50" fmla="*/ 110 w 110"/>
                <a:gd name="T51" fmla="*/ 68 h 125"/>
                <a:gd name="T52" fmla="*/ 20 w 110"/>
                <a:gd name="T53" fmla="*/ 68 h 125"/>
                <a:gd name="T54" fmla="*/ 23 w 110"/>
                <a:gd name="T55" fmla="*/ 86 h 125"/>
                <a:gd name="T56" fmla="*/ 32 w 110"/>
                <a:gd name="T57" fmla="*/ 98 h 125"/>
                <a:gd name="T58" fmla="*/ 42 w 110"/>
                <a:gd name="T59" fmla="*/ 107 h 125"/>
                <a:gd name="T60" fmla="*/ 56 w 110"/>
                <a:gd name="T61" fmla="*/ 108 h 125"/>
                <a:gd name="T62" fmla="*/ 66 w 110"/>
                <a:gd name="T63" fmla="*/ 108 h 125"/>
                <a:gd name="T64" fmla="*/ 75 w 110"/>
                <a:gd name="T65" fmla="*/ 102 h 125"/>
                <a:gd name="T66" fmla="*/ 82 w 110"/>
                <a:gd name="T67" fmla="*/ 95 h 125"/>
                <a:gd name="T68" fmla="*/ 88 w 110"/>
                <a:gd name="T69" fmla="*/ 83 h 125"/>
                <a:gd name="T70" fmla="*/ 22 w 110"/>
                <a:gd name="T71" fmla="*/ 52 h 125"/>
                <a:gd name="T72" fmla="*/ 88 w 110"/>
                <a:gd name="T73" fmla="*/ 52 h 125"/>
                <a:gd name="T74" fmla="*/ 87 w 110"/>
                <a:gd name="T75" fmla="*/ 37 h 125"/>
                <a:gd name="T76" fmla="*/ 81 w 110"/>
                <a:gd name="T77" fmla="*/ 29 h 125"/>
                <a:gd name="T78" fmla="*/ 69 w 110"/>
                <a:gd name="T79" fmla="*/ 19 h 125"/>
                <a:gd name="T80" fmla="*/ 55 w 110"/>
                <a:gd name="T81" fmla="*/ 17 h 125"/>
                <a:gd name="T82" fmla="*/ 42 w 110"/>
                <a:gd name="T83" fmla="*/ 19 h 125"/>
                <a:gd name="T84" fmla="*/ 32 w 110"/>
                <a:gd name="T85" fmla="*/ 26 h 125"/>
                <a:gd name="T86" fmla="*/ 25 w 110"/>
                <a:gd name="T87" fmla="*/ 36 h 125"/>
                <a:gd name="T88" fmla="*/ 22 w 110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5" extrusionOk="0">
                  <a:moveTo>
                    <a:pt x="88" y="83"/>
                  </a:moveTo>
                  <a:lnTo>
                    <a:pt x="110" y="86"/>
                  </a:lnTo>
                  <a:lnTo>
                    <a:pt x="102" y="104"/>
                  </a:lnTo>
                  <a:lnTo>
                    <a:pt x="91" y="115"/>
                  </a:lnTo>
                  <a:lnTo>
                    <a:pt x="76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5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7"/>
                  </a:lnTo>
                  <a:lnTo>
                    <a:pt x="23" y="9"/>
                  </a:lnTo>
                  <a:lnTo>
                    <a:pt x="43" y="1"/>
                  </a:lnTo>
                  <a:lnTo>
                    <a:pt x="55" y="0"/>
                  </a:lnTo>
                  <a:lnTo>
                    <a:pt x="66" y="1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10" y="47"/>
                  </a:lnTo>
                  <a:lnTo>
                    <a:pt x="110" y="62"/>
                  </a:lnTo>
                  <a:lnTo>
                    <a:pt x="110" y="65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6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6" y="108"/>
                  </a:lnTo>
                  <a:lnTo>
                    <a:pt x="66" y="108"/>
                  </a:lnTo>
                  <a:lnTo>
                    <a:pt x="75" y="102"/>
                  </a:lnTo>
                  <a:lnTo>
                    <a:pt x="82" y="95"/>
                  </a:lnTo>
                  <a:lnTo>
                    <a:pt x="88" y="83"/>
                  </a:lnTo>
                  <a:close/>
                  <a:moveTo>
                    <a:pt x="22" y="52"/>
                  </a:moveTo>
                  <a:lnTo>
                    <a:pt x="88" y="52"/>
                  </a:lnTo>
                  <a:lnTo>
                    <a:pt x="87" y="37"/>
                  </a:lnTo>
                  <a:lnTo>
                    <a:pt x="81" y="29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9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68" name="Freeform 70"/>
            <p:cNvSpPr/>
            <p:nvPr/>
          </p:nvSpPr>
          <p:spPr bwMode="auto">
            <a:xfrm>
              <a:off x="5921268" y="767861"/>
              <a:ext cx="73875" cy="91784"/>
            </a:xfrm>
            <a:custGeom>
              <a:avLst/>
              <a:gdLst>
                <a:gd name="T0" fmla="*/ 0 w 98"/>
                <a:gd name="T1" fmla="*/ 122 h 122"/>
                <a:gd name="T2" fmla="*/ 0 w 98"/>
                <a:gd name="T3" fmla="*/ 3 h 122"/>
                <a:gd name="T4" fmla="*/ 19 w 98"/>
                <a:gd name="T5" fmla="*/ 3 h 122"/>
                <a:gd name="T6" fmla="*/ 19 w 98"/>
                <a:gd name="T7" fmla="*/ 20 h 122"/>
                <a:gd name="T8" fmla="*/ 26 w 98"/>
                <a:gd name="T9" fmla="*/ 11 h 122"/>
                <a:gd name="T10" fmla="*/ 45 w 98"/>
                <a:gd name="T11" fmla="*/ 1 h 122"/>
                <a:gd name="T12" fmla="*/ 56 w 98"/>
                <a:gd name="T13" fmla="*/ 0 h 122"/>
                <a:gd name="T14" fmla="*/ 68 w 98"/>
                <a:gd name="T15" fmla="*/ 1 h 122"/>
                <a:gd name="T16" fmla="*/ 76 w 98"/>
                <a:gd name="T17" fmla="*/ 4 h 122"/>
                <a:gd name="T18" fmla="*/ 85 w 98"/>
                <a:gd name="T19" fmla="*/ 9 h 122"/>
                <a:gd name="T20" fmla="*/ 91 w 98"/>
                <a:gd name="T21" fmla="*/ 14 h 122"/>
                <a:gd name="T22" fmla="*/ 94 w 98"/>
                <a:gd name="T23" fmla="*/ 22 h 122"/>
                <a:gd name="T24" fmla="*/ 97 w 98"/>
                <a:gd name="T25" fmla="*/ 29 h 122"/>
                <a:gd name="T26" fmla="*/ 98 w 98"/>
                <a:gd name="T27" fmla="*/ 36 h 122"/>
                <a:gd name="T28" fmla="*/ 98 w 98"/>
                <a:gd name="T29" fmla="*/ 49 h 122"/>
                <a:gd name="T30" fmla="*/ 98 w 98"/>
                <a:gd name="T31" fmla="*/ 122 h 122"/>
                <a:gd name="T32" fmla="*/ 78 w 98"/>
                <a:gd name="T33" fmla="*/ 122 h 122"/>
                <a:gd name="T34" fmla="*/ 78 w 98"/>
                <a:gd name="T35" fmla="*/ 50 h 122"/>
                <a:gd name="T36" fmla="*/ 76 w 98"/>
                <a:gd name="T37" fmla="*/ 39 h 122"/>
                <a:gd name="T38" fmla="*/ 75 w 98"/>
                <a:gd name="T39" fmla="*/ 32 h 122"/>
                <a:gd name="T40" fmla="*/ 72 w 98"/>
                <a:gd name="T41" fmla="*/ 26 h 122"/>
                <a:gd name="T42" fmla="*/ 66 w 98"/>
                <a:gd name="T43" fmla="*/ 22 h 122"/>
                <a:gd name="T44" fmla="*/ 61 w 98"/>
                <a:gd name="T45" fmla="*/ 19 h 122"/>
                <a:gd name="T46" fmla="*/ 52 w 98"/>
                <a:gd name="T47" fmla="*/ 17 h 122"/>
                <a:gd name="T48" fmla="*/ 40 w 98"/>
                <a:gd name="T49" fmla="*/ 19 h 122"/>
                <a:gd name="T50" fmla="*/ 30 w 98"/>
                <a:gd name="T51" fmla="*/ 26 h 122"/>
                <a:gd name="T52" fmla="*/ 22 w 98"/>
                <a:gd name="T53" fmla="*/ 36 h 122"/>
                <a:gd name="T54" fmla="*/ 20 w 98"/>
                <a:gd name="T55" fmla="*/ 58 h 122"/>
                <a:gd name="T56" fmla="*/ 20 w 98"/>
                <a:gd name="T57" fmla="*/ 122 h 122"/>
                <a:gd name="T58" fmla="*/ 0 w 98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2" extrusionOk="0">
                  <a:moveTo>
                    <a:pt x="0" y="122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76" y="4"/>
                  </a:lnTo>
                  <a:lnTo>
                    <a:pt x="85" y="9"/>
                  </a:lnTo>
                  <a:lnTo>
                    <a:pt x="91" y="14"/>
                  </a:lnTo>
                  <a:lnTo>
                    <a:pt x="94" y="22"/>
                  </a:lnTo>
                  <a:lnTo>
                    <a:pt x="97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2"/>
                  </a:lnTo>
                  <a:lnTo>
                    <a:pt x="78" y="122"/>
                  </a:lnTo>
                  <a:lnTo>
                    <a:pt x="78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6008576" y="738758"/>
              <a:ext cx="44773" cy="123126"/>
            </a:xfrm>
            <a:custGeom>
              <a:avLst/>
              <a:gdLst>
                <a:gd name="T0" fmla="*/ 55 w 58"/>
                <a:gd name="T1" fmla="*/ 143 h 163"/>
                <a:gd name="T2" fmla="*/ 58 w 58"/>
                <a:gd name="T3" fmla="*/ 161 h 163"/>
                <a:gd name="T4" fmla="*/ 49 w 58"/>
                <a:gd name="T5" fmla="*/ 163 h 163"/>
                <a:gd name="T6" fmla="*/ 42 w 58"/>
                <a:gd name="T7" fmla="*/ 163 h 163"/>
                <a:gd name="T8" fmla="*/ 32 w 58"/>
                <a:gd name="T9" fmla="*/ 163 h 163"/>
                <a:gd name="T10" fmla="*/ 26 w 58"/>
                <a:gd name="T11" fmla="*/ 160 h 163"/>
                <a:gd name="T12" fmla="*/ 20 w 58"/>
                <a:gd name="T13" fmla="*/ 156 h 163"/>
                <a:gd name="T14" fmla="*/ 18 w 58"/>
                <a:gd name="T15" fmla="*/ 150 h 163"/>
                <a:gd name="T16" fmla="*/ 15 w 58"/>
                <a:gd name="T17" fmla="*/ 143 h 163"/>
                <a:gd name="T18" fmla="*/ 15 w 58"/>
                <a:gd name="T19" fmla="*/ 127 h 163"/>
                <a:gd name="T20" fmla="*/ 15 w 58"/>
                <a:gd name="T21" fmla="*/ 58 h 163"/>
                <a:gd name="T22" fmla="*/ 0 w 58"/>
                <a:gd name="T23" fmla="*/ 58 h 163"/>
                <a:gd name="T24" fmla="*/ 0 w 58"/>
                <a:gd name="T25" fmla="*/ 42 h 163"/>
                <a:gd name="T26" fmla="*/ 15 w 58"/>
                <a:gd name="T27" fmla="*/ 42 h 163"/>
                <a:gd name="T28" fmla="*/ 15 w 58"/>
                <a:gd name="T29" fmla="*/ 12 h 163"/>
                <a:gd name="T30" fmla="*/ 35 w 58"/>
                <a:gd name="T31" fmla="*/ 0 h 163"/>
                <a:gd name="T32" fmla="*/ 35 w 58"/>
                <a:gd name="T33" fmla="*/ 42 h 163"/>
                <a:gd name="T34" fmla="*/ 55 w 58"/>
                <a:gd name="T35" fmla="*/ 42 h 163"/>
                <a:gd name="T36" fmla="*/ 55 w 58"/>
                <a:gd name="T37" fmla="*/ 58 h 163"/>
                <a:gd name="T38" fmla="*/ 35 w 58"/>
                <a:gd name="T39" fmla="*/ 58 h 163"/>
                <a:gd name="T40" fmla="*/ 35 w 58"/>
                <a:gd name="T41" fmla="*/ 127 h 163"/>
                <a:gd name="T42" fmla="*/ 35 w 58"/>
                <a:gd name="T43" fmla="*/ 135 h 163"/>
                <a:gd name="T44" fmla="*/ 36 w 58"/>
                <a:gd name="T45" fmla="*/ 138 h 163"/>
                <a:gd name="T46" fmla="*/ 38 w 58"/>
                <a:gd name="T47" fmla="*/ 141 h 163"/>
                <a:gd name="T48" fmla="*/ 39 w 58"/>
                <a:gd name="T49" fmla="*/ 143 h 163"/>
                <a:gd name="T50" fmla="*/ 42 w 58"/>
                <a:gd name="T51" fmla="*/ 144 h 163"/>
                <a:gd name="T52" fmla="*/ 46 w 58"/>
                <a:gd name="T53" fmla="*/ 144 h 163"/>
                <a:gd name="T54" fmla="*/ 49 w 58"/>
                <a:gd name="T55" fmla="*/ 144 h 163"/>
                <a:gd name="T56" fmla="*/ 55 w 58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8" h="163" extrusionOk="0">
                  <a:moveTo>
                    <a:pt x="55" y="143"/>
                  </a:moveTo>
                  <a:lnTo>
                    <a:pt x="58" y="161"/>
                  </a:lnTo>
                  <a:lnTo>
                    <a:pt x="49" y="163"/>
                  </a:lnTo>
                  <a:lnTo>
                    <a:pt x="42" y="163"/>
                  </a:lnTo>
                  <a:lnTo>
                    <a:pt x="32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5" y="143"/>
                  </a:lnTo>
                  <a:lnTo>
                    <a:pt x="15" y="127"/>
                  </a:lnTo>
                  <a:lnTo>
                    <a:pt x="15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8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49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0" name="Freeform 72"/>
            <p:cNvSpPr>
              <a:spLocks noEditPoints="1"/>
            </p:cNvSpPr>
            <p:nvPr/>
          </p:nvSpPr>
          <p:spPr bwMode="auto">
            <a:xfrm>
              <a:off x="6060065" y="767861"/>
              <a:ext cx="82830" cy="94022"/>
            </a:xfrm>
            <a:custGeom>
              <a:avLst/>
              <a:gdLst>
                <a:gd name="T0" fmla="*/ 73 w 110"/>
                <a:gd name="T1" fmla="*/ 117 h 125"/>
                <a:gd name="T2" fmla="*/ 52 w 110"/>
                <a:gd name="T3" fmla="*/ 124 h 125"/>
                <a:gd name="T4" fmla="*/ 23 w 110"/>
                <a:gd name="T5" fmla="*/ 124 h 125"/>
                <a:gd name="T6" fmla="*/ 1 w 110"/>
                <a:gd name="T7" fmla="*/ 105 h 125"/>
                <a:gd name="T8" fmla="*/ 0 w 110"/>
                <a:gd name="T9" fmla="*/ 82 h 125"/>
                <a:gd name="T10" fmla="*/ 9 w 110"/>
                <a:gd name="T11" fmla="*/ 68 h 125"/>
                <a:gd name="T12" fmla="*/ 22 w 110"/>
                <a:gd name="T13" fmla="*/ 59 h 125"/>
                <a:gd name="T14" fmla="*/ 36 w 110"/>
                <a:gd name="T15" fmla="*/ 55 h 125"/>
                <a:gd name="T16" fmla="*/ 69 w 110"/>
                <a:gd name="T17" fmla="*/ 50 h 125"/>
                <a:gd name="T18" fmla="*/ 84 w 110"/>
                <a:gd name="T19" fmla="*/ 43 h 125"/>
                <a:gd name="T20" fmla="*/ 82 w 110"/>
                <a:gd name="T21" fmla="*/ 30 h 125"/>
                <a:gd name="T22" fmla="*/ 69 w 110"/>
                <a:gd name="T23" fmla="*/ 19 h 125"/>
                <a:gd name="T24" fmla="*/ 42 w 110"/>
                <a:gd name="T25" fmla="*/ 17 h 125"/>
                <a:gd name="T26" fmla="*/ 27 w 110"/>
                <a:gd name="T27" fmla="*/ 29 h 125"/>
                <a:gd name="T28" fmla="*/ 3 w 110"/>
                <a:gd name="T29" fmla="*/ 37 h 125"/>
                <a:gd name="T30" fmla="*/ 13 w 110"/>
                <a:gd name="T31" fmla="*/ 16 h 125"/>
                <a:gd name="T32" fmla="*/ 30 w 110"/>
                <a:gd name="T33" fmla="*/ 4 h 125"/>
                <a:gd name="T34" fmla="*/ 58 w 110"/>
                <a:gd name="T35" fmla="*/ 0 h 125"/>
                <a:gd name="T36" fmla="*/ 82 w 110"/>
                <a:gd name="T37" fmla="*/ 4 h 125"/>
                <a:gd name="T38" fmla="*/ 97 w 110"/>
                <a:gd name="T39" fmla="*/ 13 h 125"/>
                <a:gd name="T40" fmla="*/ 102 w 110"/>
                <a:gd name="T41" fmla="*/ 27 h 125"/>
                <a:gd name="T42" fmla="*/ 104 w 110"/>
                <a:gd name="T43" fmla="*/ 45 h 125"/>
                <a:gd name="T44" fmla="*/ 104 w 110"/>
                <a:gd name="T45" fmla="*/ 96 h 125"/>
                <a:gd name="T46" fmla="*/ 107 w 110"/>
                <a:gd name="T47" fmla="*/ 115 h 125"/>
                <a:gd name="T48" fmla="*/ 89 w 110"/>
                <a:gd name="T49" fmla="*/ 122 h 125"/>
                <a:gd name="T50" fmla="*/ 85 w 110"/>
                <a:gd name="T51" fmla="*/ 108 h 125"/>
                <a:gd name="T52" fmla="*/ 71 w 110"/>
                <a:gd name="T53" fmla="*/ 66 h 125"/>
                <a:gd name="T54" fmla="*/ 39 w 110"/>
                <a:gd name="T55" fmla="*/ 72 h 125"/>
                <a:gd name="T56" fmla="*/ 27 w 110"/>
                <a:gd name="T57" fmla="*/ 76 h 125"/>
                <a:gd name="T58" fmla="*/ 22 w 110"/>
                <a:gd name="T59" fmla="*/ 85 h 125"/>
                <a:gd name="T60" fmla="*/ 23 w 110"/>
                <a:gd name="T61" fmla="*/ 98 h 125"/>
                <a:gd name="T62" fmla="*/ 35 w 110"/>
                <a:gd name="T63" fmla="*/ 108 h 125"/>
                <a:gd name="T64" fmla="*/ 56 w 110"/>
                <a:gd name="T65" fmla="*/ 108 h 125"/>
                <a:gd name="T66" fmla="*/ 75 w 110"/>
                <a:gd name="T67" fmla="*/ 98 h 125"/>
                <a:gd name="T68" fmla="*/ 82 w 110"/>
                <a:gd name="T69" fmla="*/ 82 h 125"/>
                <a:gd name="T70" fmla="*/ 84 w 110"/>
                <a:gd name="T7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5" extrusionOk="0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2" y="124"/>
                  </a:lnTo>
                  <a:lnTo>
                    <a:pt x="40" y="125"/>
                  </a:lnTo>
                  <a:lnTo>
                    <a:pt x="23" y="124"/>
                  </a:lnTo>
                  <a:lnTo>
                    <a:pt x="10" y="115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4" y="75"/>
                  </a:lnTo>
                  <a:lnTo>
                    <a:pt x="9" y="68"/>
                  </a:lnTo>
                  <a:lnTo>
                    <a:pt x="14" y="63"/>
                  </a:lnTo>
                  <a:lnTo>
                    <a:pt x="22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8" y="53"/>
                  </a:lnTo>
                  <a:lnTo>
                    <a:pt x="69" y="50"/>
                  </a:lnTo>
                  <a:lnTo>
                    <a:pt x="84" y="46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2" y="30"/>
                  </a:lnTo>
                  <a:lnTo>
                    <a:pt x="78" y="24"/>
                  </a:lnTo>
                  <a:lnTo>
                    <a:pt x="69" y="19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33" y="22"/>
                  </a:lnTo>
                  <a:lnTo>
                    <a:pt x="27" y="29"/>
                  </a:lnTo>
                  <a:lnTo>
                    <a:pt x="23" y="40"/>
                  </a:lnTo>
                  <a:lnTo>
                    <a:pt x="3" y="37"/>
                  </a:lnTo>
                  <a:lnTo>
                    <a:pt x="7" y="24"/>
                  </a:lnTo>
                  <a:lnTo>
                    <a:pt x="13" y="16"/>
                  </a:lnTo>
                  <a:lnTo>
                    <a:pt x="19" y="9"/>
                  </a:lnTo>
                  <a:lnTo>
                    <a:pt x="30" y="4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72" y="1"/>
                  </a:lnTo>
                  <a:lnTo>
                    <a:pt x="82" y="4"/>
                  </a:lnTo>
                  <a:lnTo>
                    <a:pt x="91" y="7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2" y="27"/>
                  </a:lnTo>
                  <a:lnTo>
                    <a:pt x="104" y="33"/>
                  </a:lnTo>
                  <a:lnTo>
                    <a:pt x="104" y="45"/>
                  </a:lnTo>
                  <a:lnTo>
                    <a:pt x="104" y="72"/>
                  </a:lnTo>
                  <a:lnTo>
                    <a:pt x="104" y="96"/>
                  </a:lnTo>
                  <a:lnTo>
                    <a:pt x="105" y="108"/>
                  </a:lnTo>
                  <a:lnTo>
                    <a:pt x="107" y="115"/>
                  </a:lnTo>
                  <a:lnTo>
                    <a:pt x="110" y="122"/>
                  </a:lnTo>
                  <a:lnTo>
                    <a:pt x="89" y="122"/>
                  </a:lnTo>
                  <a:lnTo>
                    <a:pt x="86" y="115"/>
                  </a:lnTo>
                  <a:lnTo>
                    <a:pt x="85" y="108"/>
                  </a:lnTo>
                  <a:close/>
                  <a:moveTo>
                    <a:pt x="84" y="62"/>
                  </a:moveTo>
                  <a:lnTo>
                    <a:pt x="71" y="66"/>
                  </a:lnTo>
                  <a:lnTo>
                    <a:pt x="50" y="70"/>
                  </a:lnTo>
                  <a:lnTo>
                    <a:pt x="39" y="72"/>
                  </a:lnTo>
                  <a:lnTo>
                    <a:pt x="32" y="73"/>
                  </a:lnTo>
                  <a:lnTo>
                    <a:pt x="27" y="76"/>
                  </a:lnTo>
                  <a:lnTo>
                    <a:pt x="25" y="81"/>
                  </a:lnTo>
                  <a:lnTo>
                    <a:pt x="22" y="85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5" y="108"/>
                  </a:lnTo>
                  <a:lnTo>
                    <a:pt x="46" y="109"/>
                  </a:lnTo>
                  <a:lnTo>
                    <a:pt x="56" y="108"/>
                  </a:lnTo>
                  <a:lnTo>
                    <a:pt x="66" y="104"/>
                  </a:lnTo>
                  <a:lnTo>
                    <a:pt x="75" y="98"/>
                  </a:lnTo>
                  <a:lnTo>
                    <a:pt x="79" y="91"/>
                  </a:lnTo>
                  <a:lnTo>
                    <a:pt x="82" y="82"/>
                  </a:lnTo>
                  <a:lnTo>
                    <a:pt x="84" y="70"/>
                  </a:lnTo>
                  <a:lnTo>
                    <a:pt x="84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1" name="Freeform 73"/>
            <p:cNvSpPr/>
            <p:nvPr/>
          </p:nvSpPr>
          <p:spPr bwMode="auto">
            <a:xfrm>
              <a:off x="6151851" y="738758"/>
              <a:ext cx="44773" cy="123126"/>
            </a:xfrm>
            <a:custGeom>
              <a:avLst/>
              <a:gdLst>
                <a:gd name="T0" fmla="*/ 55 w 59"/>
                <a:gd name="T1" fmla="*/ 143 h 163"/>
                <a:gd name="T2" fmla="*/ 59 w 59"/>
                <a:gd name="T3" fmla="*/ 161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4 w 59"/>
                <a:gd name="T19" fmla="*/ 127 h 163"/>
                <a:gd name="T20" fmla="*/ 14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4 w 59"/>
                <a:gd name="T27" fmla="*/ 42 h 163"/>
                <a:gd name="T28" fmla="*/ 14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5 w 59"/>
                <a:gd name="T35" fmla="*/ 42 h 163"/>
                <a:gd name="T36" fmla="*/ 55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5 w 59"/>
                <a:gd name="T43" fmla="*/ 135 h 163"/>
                <a:gd name="T44" fmla="*/ 36 w 59"/>
                <a:gd name="T45" fmla="*/ 138 h 163"/>
                <a:gd name="T46" fmla="*/ 37 w 59"/>
                <a:gd name="T47" fmla="*/ 141 h 163"/>
                <a:gd name="T48" fmla="*/ 39 w 59"/>
                <a:gd name="T49" fmla="*/ 143 h 163"/>
                <a:gd name="T50" fmla="*/ 42 w 59"/>
                <a:gd name="T51" fmla="*/ 144 h 163"/>
                <a:gd name="T52" fmla="*/ 46 w 59"/>
                <a:gd name="T53" fmla="*/ 144 h 163"/>
                <a:gd name="T54" fmla="*/ 50 w 59"/>
                <a:gd name="T55" fmla="*/ 144 h 163"/>
                <a:gd name="T56" fmla="*/ 55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 extrusionOk="0">
                  <a:moveTo>
                    <a:pt x="55" y="143"/>
                  </a:moveTo>
                  <a:lnTo>
                    <a:pt x="59" y="161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4" y="127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4" y="42"/>
                  </a:lnTo>
                  <a:lnTo>
                    <a:pt x="14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5" y="42"/>
                  </a:lnTo>
                  <a:lnTo>
                    <a:pt x="55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7" y="141"/>
                  </a:lnTo>
                  <a:lnTo>
                    <a:pt x="39" y="143"/>
                  </a:lnTo>
                  <a:lnTo>
                    <a:pt x="42" y="144"/>
                  </a:lnTo>
                  <a:lnTo>
                    <a:pt x="46" y="144"/>
                  </a:lnTo>
                  <a:lnTo>
                    <a:pt x="50" y="144"/>
                  </a:lnTo>
                  <a:lnTo>
                    <a:pt x="55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2" name="Freeform 74"/>
            <p:cNvSpPr>
              <a:spLocks noEditPoints="1"/>
            </p:cNvSpPr>
            <p:nvPr/>
          </p:nvSpPr>
          <p:spPr bwMode="auto">
            <a:xfrm>
              <a:off x="6207817" y="736520"/>
              <a:ext cx="15670" cy="123126"/>
            </a:xfrm>
            <a:custGeom>
              <a:avLst/>
              <a:gdLst>
                <a:gd name="T0" fmla="*/ 0 w 20"/>
                <a:gd name="T1" fmla="*/ 24 h 165"/>
                <a:gd name="T2" fmla="*/ 0 w 20"/>
                <a:gd name="T3" fmla="*/ 0 h 165"/>
                <a:gd name="T4" fmla="*/ 20 w 20"/>
                <a:gd name="T5" fmla="*/ 0 h 165"/>
                <a:gd name="T6" fmla="*/ 20 w 20"/>
                <a:gd name="T7" fmla="*/ 24 h 165"/>
                <a:gd name="T8" fmla="*/ 0 w 20"/>
                <a:gd name="T9" fmla="*/ 24 h 165"/>
                <a:gd name="T10" fmla="*/ 0 w 20"/>
                <a:gd name="T11" fmla="*/ 165 h 165"/>
                <a:gd name="T12" fmla="*/ 0 w 20"/>
                <a:gd name="T13" fmla="*/ 46 h 165"/>
                <a:gd name="T14" fmla="*/ 20 w 20"/>
                <a:gd name="T15" fmla="*/ 46 h 165"/>
                <a:gd name="T16" fmla="*/ 20 w 20"/>
                <a:gd name="T17" fmla="*/ 165 h 165"/>
                <a:gd name="T18" fmla="*/ 0 w 20"/>
                <a:gd name="T1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5" extrusionOk="0">
                  <a:moveTo>
                    <a:pt x="0" y="2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4"/>
                  </a:lnTo>
                  <a:lnTo>
                    <a:pt x="0" y="24"/>
                  </a:lnTo>
                  <a:close/>
                  <a:moveTo>
                    <a:pt x="0" y="165"/>
                  </a:moveTo>
                  <a:lnTo>
                    <a:pt x="0" y="46"/>
                  </a:lnTo>
                  <a:lnTo>
                    <a:pt x="20" y="46"/>
                  </a:lnTo>
                  <a:lnTo>
                    <a:pt x="20" y="165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3" name="Freeform 75"/>
            <p:cNvSpPr>
              <a:spLocks noEditPoints="1"/>
            </p:cNvSpPr>
            <p:nvPr/>
          </p:nvSpPr>
          <p:spPr bwMode="auto">
            <a:xfrm>
              <a:off x="6241397" y="767861"/>
              <a:ext cx="82830" cy="94022"/>
            </a:xfrm>
            <a:custGeom>
              <a:avLst/>
              <a:gdLst>
                <a:gd name="T0" fmla="*/ 0 w 110"/>
                <a:gd name="T1" fmla="*/ 63 h 125"/>
                <a:gd name="T2" fmla="*/ 0 w 110"/>
                <a:gd name="T3" fmla="*/ 46 h 125"/>
                <a:gd name="T4" fmla="*/ 8 w 110"/>
                <a:gd name="T5" fmla="*/ 22 h 125"/>
                <a:gd name="T6" fmla="*/ 17 w 110"/>
                <a:gd name="T7" fmla="*/ 13 h 125"/>
                <a:gd name="T8" fmla="*/ 25 w 110"/>
                <a:gd name="T9" fmla="*/ 7 h 125"/>
                <a:gd name="T10" fmla="*/ 44 w 110"/>
                <a:gd name="T11" fmla="*/ 1 h 125"/>
                <a:gd name="T12" fmla="*/ 54 w 110"/>
                <a:gd name="T13" fmla="*/ 0 h 125"/>
                <a:gd name="T14" fmla="*/ 67 w 110"/>
                <a:gd name="T15" fmla="*/ 1 h 125"/>
                <a:gd name="T16" fmla="*/ 87 w 110"/>
                <a:gd name="T17" fmla="*/ 9 h 125"/>
                <a:gd name="T18" fmla="*/ 95 w 110"/>
                <a:gd name="T19" fmla="*/ 16 h 125"/>
                <a:gd name="T20" fmla="*/ 102 w 110"/>
                <a:gd name="T21" fmla="*/ 24 h 125"/>
                <a:gd name="T22" fmla="*/ 110 w 110"/>
                <a:gd name="T23" fmla="*/ 47 h 125"/>
                <a:gd name="T24" fmla="*/ 110 w 110"/>
                <a:gd name="T25" fmla="*/ 60 h 125"/>
                <a:gd name="T26" fmla="*/ 109 w 110"/>
                <a:gd name="T27" fmla="*/ 82 h 125"/>
                <a:gd name="T28" fmla="*/ 103 w 110"/>
                <a:gd name="T29" fmla="*/ 98 h 125"/>
                <a:gd name="T30" fmla="*/ 96 w 110"/>
                <a:gd name="T31" fmla="*/ 109 h 125"/>
                <a:gd name="T32" fmla="*/ 83 w 110"/>
                <a:gd name="T33" fmla="*/ 118 h 125"/>
                <a:gd name="T34" fmla="*/ 70 w 110"/>
                <a:gd name="T35" fmla="*/ 124 h 125"/>
                <a:gd name="T36" fmla="*/ 54 w 110"/>
                <a:gd name="T37" fmla="*/ 125 h 125"/>
                <a:gd name="T38" fmla="*/ 43 w 110"/>
                <a:gd name="T39" fmla="*/ 124 h 125"/>
                <a:gd name="T40" fmla="*/ 23 w 110"/>
                <a:gd name="T41" fmla="*/ 117 h 125"/>
                <a:gd name="T42" fmla="*/ 14 w 110"/>
                <a:gd name="T43" fmla="*/ 109 h 125"/>
                <a:gd name="T44" fmla="*/ 7 w 110"/>
                <a:gd name="T45" fmla="*/ 101 h 125"/>
                <a:gd name="T46" fmla="*/ 0 w 110"/>
                <a:gd name="T47" fmla="*/ 78 h 125"/>
                <a:gd name="T48" fmla="*/ 0 w 110"/>
                <a:gd name="T49" fmla="*/ 63 h 125"/>
                <a:gd name="T50" fmla="*/ 20 w 110"/>
                <a:gd name="T51" fmla="*/ 63 h 125"/>
                <a:gd name="T52" fmla="*/ 21 w 110"/>
                <a:gd name="T53" fmla="*/ 83 h 125"/>
                <a:gd name="T54" fmla="*/ 30 w 110"/>
                <a:gd name="T55" fmla="*/ 96 h 125"/>
                <a:gd name="T56" fmla="*/ 41 w 110"/>
                <a:gd name="T57" fmla="*/ 107 h 125"/>
                <a:gd name="T58" fmla="*/ 54 w 110"/>
                <a:gd name="T59" fmla="*/ 108 h 125"/>
                <a:gd name="T60" fmla="*/ 69 w 110"/>
                <a:gd name="T61" fmla="*/ 107 h 125"/>
                <a:gd name="T62" fmla="*/ 80 w 110"/>
                <a:gd name="T63" fmla="*/ 96 h 125"/>
                <a:gd name="T64" fmla="*/ 89 w 110"/>
                <a:gd name="T65" fmla="*/ 83 h 125"/>
                <a:gd name="T66" fmla="*/ 90 w 110"/>
                <a:gd name="T67" fmla="*/ 62 h 125"/>
                <a:gd name="T68" fmla="*/ 89 w 110"/>
                <a:gd name="T69" fmla="*/ 42 h 125"/>
                <a:gd name="T70" fmla="*/ 80 w 110"/>
                <a:gd name="T71" fmla="*/ 29 h 125"/>
                <a:gd name="T72" fmla="*/ 69 w 110"/>
                <a:gd name="T73" fmla="*/ 19 h 125"/>
                <a:gd name="T74" fmla="*/ 54 w 110"/>
                <a:gd name="T75" fmla="*/ 17 h 125"/>
                <a:gd name="T76" fmla="*/ 41 w 110"/>
                <a:gd name="T77" fmla="*/ 19 h 125"/>
                <a:gd name="T78" fmla="*/ 30 w 110"/>
                <a:gd name="T79" fmla="*/ 29 h 125"/>
                <a:gd name="T80" fmla="*/ 21 w 110"/>
                <a:gd name="T81" fmla="*/ 42 h 125"/>
                <a:gd name="T82" fmla="*/ 20 w 110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5" extrusionOk="0">
                  <a:moveTo>
                    <a:pt x="0" y="63"/>
                  </a:moveTo>
                  <a:lnTo>
                    <a:pt x="0" y="46"/>
                  </a:lnTo>
                  <a:lnTo>
                    <a:pt x="8" y="22"/>
                  </a:lnTo>
                  <a:lnTo>
                    <a:pt x="17" y="13"/>
                  </a:lnTo>
                  <a:lnTo>
                    <a:pt x="25" y="7"/>
                  </a:lnTo>
                  <a:lnTo>
                    <a:pt x="44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0" y="60"/>
                  </a:lnTo>
                  <a:lnTo>
                    <a:pt x="109" y="82"/>
                  </a:lnTo>
                  <a:lnTo>
                    <a:pt x="103" y="98"/>
                  </a:lnTo>
                  <a:lnTo>
                    <a:pt x="96" y="109"/>
                  </a:lnTo>
                  <a:lnTo>
                    <a:pt x="83" y="118"/>
                  </a:lnTo>
                  <a:lnTo>
                    <a:pt x="70" y="124"/>
                  </a:lnTo>
                  <a:lnTo>
                    <a:pt x="54" y="125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9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1" y="107"/>
                  </a:lnTo>
                  <a:lnTo>
                    <a:pt x="54" y="108"/>
                  </a:lnTo>
                  <a:lnTo>
                    <a:pt x="69" y="107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2"/>
                  </a:lnTo>
                  <a:lnTo>
                    <a:pt x="89" y="42"/>
                  </a:lnTo>
                  <a:lnTo>
                    <a:pt x="80" y="29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4" name="Freeform 76"/>
            <p:cNvSpPr/>
            <p:nvPr/>
          </p:nvSpPr>
          <p:spPr bwMode="auto">
            <a:xfrm>
              <a:off x="6342137" y="767861"/>
              <a:ext cx="73875" cy="91784"/>
            </a:xfrm>
            <a:custGeom>
              <a:avLst/>
              <a:gdLst>
                <a:gd name="T0" fmla="*/ 0 w 97"/>
                <a:gd name="T1" fmla="*/ 122 h 122"/>
                <a:gd name="T2" fmla="*/ 0 w 97"/>
                <a:gd name="T3" fmla="*/ 3 h 122"/>
                <a:gd name="T4" fmla="*/ 17 w 97"/>
                <a:gd name="T5" fmla="*/ 3 h 122"/>
                <a:gd name="T6" fmla="*/ 17 w 97"/>
                <a:gd name="T7" fmla="*/ 20 h 122"/>
                <a:gd name="T8" fmla="*/ 24 w 97"/>
                <a:gd name="T9" fmla="*/ 11 h 122"/>
                <a:gd name="T10" fmla="*/ 45 w 97"/>
                <a:gd name="T11" fmla="*/ 1 h 122"/>
                <a:gd name="T12" fmla="*/ 56 w 97"/>
                <a:gd name="T13" fmla="*/ 0 h 122"/>
                <a:gd name="T14" fmla="*/ 66 w 97"/>
                <a:gd name="T15" fmla="*/ 1 h 122"/>
                <a:gd name="T16" fmla="*/ 76 w 97"/>
                <a:gd name="T17" fmla="*/ 4 h 122"/>
                <a:gd name="T18" fmla="*/ 84 w 97"/>
                <a:gd name="T19" fmla="*/ 9 h 122"/>
                <a:gd name="T20" fmla="*/ 89 w 97"/>
                <a:gd name="T21" fmla="*/ 14 h 122"/>
                <a:gd name="T22" fmla="*/ 94 w 97"/>
                <a:gd name="T23" fmla="*/ 22 h 122"/>
                <a:gd name="T24" fmla="*/ 95 w 97"/>
                <a:gd name="T25" fmla="*/ 29 h 122"/>
                <a:gd name="T26" fmla="*/ 97 w 97"/>
                <a:gd name="T27" fmla="*/ 36 h 122"/>
                <a:gd name="T28" fmla="*/ 97 w 97"/>
                <a:gd name="T29" fmla="*/ 49 h 122"/>
                <a:gd name="T30" fmla="*/ 97 w 97"/>
                <a:gd name="T31" fmla="*/ 122 h 122"/>
                <a:gd name="T32" fmla="*/ 76 w 97"/>
                <a:gd name="T33" fmla="*/ 122 h 122"/>
                <a:gd name="T34" fmla="*/ 76 w 97"/>
                <a:gd name="T35" fmla="*/ 50 h 122"/>
                <a:gd name="T36" fmla="*/ 76 w 97"/>
                <a:gd name="T37" fmla="*/ 39 h 122"/>
                <a:gd name="T38" fmla="*/ 75 w 97"/>
                <a:gd name="T39" fmla="*/ 32 h 122"/>
                <a:gd name="T40" fmla="*/ 71 w 97"/>
                <a:gd name="T41" fmla="*/ 26 h 122"/>
                <a:gd name="T42" fmla="*/ 66 w 97"/>
                <a:gd name="T43" fmla="*/ 22 h 122"/>
                <a:gd name="T44" fmla="*/ 59 w 97"/>
                <a:gd name="T45" fmla="*/ 19 h 122"/>
                <a:gd name="T46" fmla="*/ 52 w 97"/>
                <a:gd name="T47" fmla="*/ 17 h 122"/>
                <a:gd name="T48" fmla="*/ 39 w 97"/>
                <a:gd name="T49" fmla="*/ 19 h 122"/>
                <a:gd name="T50" fmla="*/ 29 w 97"/>
                <a:gd name="T51" fmla="*/ 26 h 122"/>
                <a:gd name="T52" fmla="*/ 22 w 97"/>
                <a:gd name="T53" fmla="*/ 36 h 122"/>
                <a:gd name="T54" fmla="*/ 20 w 97"/>
                <a:gd name="T55" fmla="*/ 58 h 122"/>
                <a:gd name="T56" fmla="*/ 20 w 97"/>
                <a:gd name="T57" fmla="*/ 122 h 122"/>
                <a:gd name="T58" fmla="*/ 0 w 97"/>
                <a:gd name="T5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2" extrusionOk="0">
                  <a:moveTo>
                    <a:pt x="0" y="122"/>
                  </a:moveTo>
                  <a:lnTo>
                    <a:pt x="0" y="3"/>
                  </a:lnTo>
                  <a:lnTo>
                    <a:pt x="17" y="3"/>
                  </a:lnTo>
                  <a:lnTo>
                    <a:pt x="17" y="20"/>
                  </a:lnTo>
                  <a:lnTo>
                    <a:pt x="24" y="11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76" y="4"/>
                  </a:lnTo>
                  <a:lnTo>
                    <a:pt x="84" y="9"/>
                  </a:lnTo>
                  <a:lnTo>
                    <a:pt x="89" y="14"/>
                  </a:lnTo>
                  <a:lnTo>
                    <a:pt x="94" y="22"/>
                  </a:lnTo>
                  <a:lnTo>
                    <a:pt x="95" y="29"/>
                  </a:lnTo>
                  <a:lnTo>
                    <a:pt x="97" y="36"/>
                  </a:lnTo>
                  <a:lnTo>
                    <a:pt x="97" y="49"/>
                  </a:lnTo>
                  <a:lnTo>
                    <a:pt x="97" y="122"/>
                  </a:lnTo>
                  <a:lnTo>
                    <a:pt x="76" y="122"/>
                  </a:lnTo>
                  <a:lnTo>
                    <a:pt x="76" y="50"/>
                  </a:lnTo>
                  <a:lnTo>
                    <a:pt x="76" y="39"/>
                  </a:lnTo>
                  <a:lnTo>
                    <a:pt x="75" y="32"/>
                  </a:lnTo>
                  <a:lnTo>
                    <a:pt x="71" y="26"/>
                  </a:lnTo>
                  <a:lnTo>
                    <a:pt x="66" y="22"/>
                  </a:lnTo>
                  <a:lnTo>
                    <a:pt x="59" y="19"/>
                  </a:lnTo>
                  <a:lnTo>
                    <a:pt x="52" y="17"/>
                  </a:lnTo>
                  <a:lnTo>
                    <a:pt x="39" y="19"/>
                  </a:lnTo>
                  <a:lnTo>
                    <a:pt x="29" y="26"/>
                  </a:lnTo>
                  <a:lnTo>
                    <a:pt x="22" y="36"/>
                  </a:lnTo>
                  <a:lnTo>
                    <a:pt x="20" y="58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5" name="Freeform 77"/>
            <p:cNvSpPr/>
            <p:nvPr/>
          </p:nvSpPr>
          <p:spPr bwMode="auto">
            <a:xfrm>
              <a:off x="5193702" y="935761"/>
              <a:ext cx="40295" cy="161183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5 h 216"/>
                <a:gd name="T4" fmla="*/ 11 w 54"/>
                <a:gd name="T5" fmla="*/ 167 h 216"/>
                <a:gd name="T6" fmla="*/ 1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8 h 216"/>
                <a:gd name="T14" fmla="*/ 20 w 54"/>
                <a:gd name="T15" fmla="*/ 29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2 h 216"/>
                <a:gd name="T22" fmla="*/ 36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8 h 216"/>
                <a:gd name="T30" fmla="*/ 21 w 54"/>
                <a:gd name="T31" fmla="*/ 108 h 216"/>
                <a:gd name="T32" fmla="*/ 23 w 54"/>
                <a:gd name="T33" fmla="*/ 136 h 216"/>
                <a:gd name="T34" fmla="*/ 38 w 54"/>
                <a:gd name="T35" fmla="*/ 190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 extrusionOk="0">
                  <a:moveTo>
                    <a:pt x="40" y="216"/>
                  </a:moveTo>
                  <a:lnTo>
                    <a:pt x="24" y="195"/>
                  </a:lnTo>
                  <a:lnTo>
                    <a:pt x="11" y="167"/>
                  </a:lnTo>
                  <a:lnTo>
                    <a:pt x="1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8"/>
                  </a:lnTo>
                  <a:lnTo>
                    <a:pt x="20" y="29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2"/>
                  </a:lnTo>
                  <a:lnTo>
                    <a:pt x="36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8"/>
                  </a:lnTo>
                  <a:lnTo>
                    <a:pt x="21" y="108"/>
                  </a:lnTo>
                  <a:lnTo>
                    <a:pt x="23" y="136"/>
                  </a:lnTo>
                  <a:lnTo>
                    <a:pt x="38" y="190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6" name="Freeform 78"/>
            <p:cNvSpPr/>
            <p:nvPr/>
          </p:nvSpPr>
          <p:spPr bwMode="auto">
            <a:xfrm>
              <a:off x="5247430" y="969341"/>
              <a:ext cx="76114" cy="94022"/>
            </a:xfrm>
            <a:custGeom>
              <a:avLst/>
              <a:gdLst>
                <a:gd name="T0" fmla="*/ 85 w 103"/>
                <a:gd name="T1" fmla="*/ 78 h 126"/>
                <a:gd name="T2" fmla="*/ 103 w 103"/>
                <a:gd name="T3" fmla="*/ 81 h 126"/>
                <a:gd name="T4" fmla="*/ 99 w 103"/>
                <a:gd name="T5" fmla="*/ 100 h 126"/>
                <a:gd name="T6" fmla="*/ 88 w 103"/>
                <a:gd name="T7" fmla="*/ 113 h 126"/>
                <a:gd name="T8" fmla="*/ 73 w 103"/>
                <a:gd name="T9" fmla="*/ 123 h 126"/>
                <a:gd name="T10" fmla="*/ 54 w 103"/>
                <a:gd name="T11" fmla="*/ 126 h 126"/>
                <a:gd name="T12" fmla="*/ 43 w 103"/>
                <a:gd name="T13" fmla="*/ 124 h 126"/>
                <a:gd name="T14" fmla="*/ 23 w 103"/>
                <a:gd name="T15" fmla="*/ 117 h 126"/>
                <a:gd name="T16" fmla="*/ 14 w 103"/>
                <a:gd name="T17" fmla="*/ 108 h 126"/>
                <a:gd name="T18" fmla="*/ 8 w 103"/>
                <a:gd name="T19" fmla="*/ 100 h 126"/>
                <a:gd name="T20" fmla="*/ 1 w 103"/>
                <a:gd name="T21" fmla="*/ 77 h 126"/>
                <a:gd name="T22" fmla="*/ 0 w 103"/>
                <a:gd name="T23" fmla="*/ 62 h 126"/>
                <a:gd name="T24" fmla="*/ 1 w 103"/>
                <a:gd name="T25" fmla="*/ 45 h 126"/>
                <a:gd name="T26" fmla="*/ 7 w 103"/>
                <a:gd name="T27" fmla="*/ 29 h 126"/>
                <a:gd name="T28" fmla="*/ 14 w 103"/>
                <a:gd name="T29" fmla="*/ 16 h 126"/>
                <a:gd name="T30" fmla="*/ 26 w 103"/>
                <a:gd name="T31" fmla="*/ 7 h 126"/>
                <a:gd name="T32" fmla="*/ 40 w 103"/>
                <a:gd name="T33" fmla="*/ 2 h 126"/>
                <a:gd name="T34" fmla="*/ 54 w 103"/>
                <a:gd name="T35" fmla="*/ 0 h 126"/>
                <a:gd name="T36" fmla="*/ 73 w 103"/>
                <a:gd name="T37" fmla="*/ 2 h 126"/>
                <a:gd name="T38" fmla="*/ 86 w 103"/>
                <a:gd name="T39" fmla="*/ 10 h 126"/>
                <a:gd name="T40" fmla="*/ 98 w 103"/>
                <a:gd name="T41" fmla="*/ 20 h 126"/>
                <a:gd name="T42" fmla="*/ 102 w 103"/>
                <a:gd name="T43" fmla="*/ 38 h 126"/>
                <a:gd name="T44" fmla="*/ 82 w 103"/>
                <a:gd name="T45" fmla="*/ 41 h 126"/>
                <a:gd name="T46" fmla="*/ 79 w 103"/>
                <a:gd name="T47" fmla="*/ 31 h 126"/>
                <a:gd name="T48" fmla="*/ 72 w 103"/>
                <a:gd name="T49" fmla="*/ 23 h 126"/>
                <a:gd name="T50" fmla="*/ 64 w 103"/>
                <a:gd name="T51" fmla="*/ 18 h 126"/>
                <a:gd name="T52" fmla="*/ 54 w 103"/>
                <a:gd name="T53" fmla="*/ 16 h 126"/>
                <a:gd name="T54" fmla="*/ 41 w 103"/>
                <a:gd name="T55" fmla="*/ 19 h 126"/>
                <a:gd name="T56" fmla="*/ 30 w 103"/>
                <a:gd name="T57" fmla="*/ 28 h 126"/>
                <a:gd name="T58" fmla="*/ 23 w 103"/>
                <a:gd name="T59" fmla="*/ 41 h 126"/>
                <a:gd name="T60" fmla="*/ 21 w 103"/>
                <a:gd name="T61" fmla="*/ 62 h 126"/>
                <a:gd name="T62" fmla="*/ 23 w 103"/>
                <a:gd name="T63" fmla="*/ 84 h 126"/>
                <a:gd name="T64" fmla="*/ 30 w 103"/>
                <a:gd name="T65" fmla="*/ 97 h 126"/>
                <a:gd name="T66" fmla="*/ 40 w 103"/>
                <a:gd name="T67" fmla="*/ 107 h 126"/>
                <a:gd name="T68" fmla="*/ 54 w 103"/>
                <a:gd name="T69" fmla="*/ 108 h 126"/>
                <a:gd name="T70" fmla="*/ 66 w 103"/>
                <a:gd name="T71" fmla="*/ 107 h 126"/>
                <a:gd name="T72" fmla="*/ 75 w 103"/>
                <a:gd name="T73" fmla="*/ 101 h 126"/>
                <a:gd name="T74" fmla="*/ 80 w 103"/>
                <a:gd name="T75" fmla="*/ 92 h 126"/>
                <a:gd name="T76" fmla="*/ 85 w 103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3" h="126" extrusionOk="0">
                  <a:moveTo>
                    <a:pt x="85" y="78"/>
                  </a:moveTo>
                  <a:lnTo>
                    <a:pt x="103" y="81"/>
                  </a:lnTo>
                  <a:lnTo>
                    <a:pt x="99" y="100"/>
                  </a:lnTo>
                  <a:lnTo>
                    <a:pt x="88" y="113"/>
                  </a:lnTo>
                  <a:lnTo>
                    <a:pt x="73" y="123"/>
                  </a:lnTo>
                  <a:lnTo>
                    <a:pt x="54" y="126"/>
                  </a:lnTo>
                  <a:lnTo>
                    <a:pt x="43" y="124"/>
                  </a:lnTo>
                  <a:lnTo>
                    <a:pt x="23" y="117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5"/>
                  </a:lnTo>
                  <a:lnTo>
                    <a:pt x="7" y="29"/>
                  </a:lnTo>
                  <a:lnTo>
                    <a:pt x="14" y="16"/>
                  </a:lnTo>
                  <a:lnTo>
                    <a:pt x="26" y="7"/>
                  </a:lnTo>
                  <a:lnTo>
                    <a:pt x="40" y="2"/>
                  </a:lnTo>
                  <a:lnTo>
                    <a:pt x="54" y="0"/>
                  </a:lnTo>
                  <a:lnTo>
                    <a:pt x="73" y="2"/>
                  </a:lnTo>
                  <a:lnTo>
                    <a:pt x="86" y="10"/>
                  </a:lnTo>
                  <a:lnTo>
                    <a:pt x="98" y="20"/>
                  </a:lnTo>
                  <a:lnTo>
                    <a:pt x="102" y="38"/>
                  </a:lnTo>
                  <a:lnTo>
                    <a:pt x="82" y="41"/>
                  </a:lnTo>
                  <a:lnTo>
                    <a:pt x="79" y="31"/>
                  </a:lnTo>
                  <a:lnTo>
                    <a:pt x="72" y="23"/>
                  </a:lnTo>
                  <a:lnTo>
                    <a:pt x="64" y="18"/>
                  </a:lnTo>
                  <a:lnTo>
                    <a:pt x="54" y="16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4"/>
                  </a:lnTo>
                  <a:lnTo>
                    <a:pt x="30" y="97"/>
                  </a:lnTo>
                  <a:lnTo>
                    <a:pt x="40" y="107"/>
                  </a:lnTo>
                  <a:lnTo>
                    <a:pt x="54" y="108"/>
                  </a:lnTo>
                  <a:lnTo>
                    <a:pt x="66" y="107"/>
                  </a:lnTo>
                  <a:lnTo>
                    <a:pt x="75" y="101"/>
                  </a:lnTo>
                  <a:lnTo>
                    <a:pt x="80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7" name="Freeform 79"/>
            <p:cNvSpPr>
              <a:spLocks noEditPoints="1"/>
            </p:cNvSpPr>
            <p:nvPr/>
          </p:nvSpPr>
          <p:spPr bwMode="auto">
            <a:xfrm>
              <a:off x="5332499" y="969341"/>
              <a:ext cx="82830" cy="94022"/>
            </a:xfrm>
            <a:custGeom>
              <a:avLst/>
              <a:gdLst>
                <a:gd name="T0" fmla="*/ 0 w 113"/>
                <a:gd name="T1" fmla="*/ 62 h 126"/>
                <a:gd name="T2" fmla="*/ 2 w 113"/>
                <a:gd name="T3" fmla="*/ 46 h 126"/>
                <a:gd name="T4" fmla="*/ 11 w 113"/>
                <a:gd name="T5" fmla="*/ 22 h 126"/>
                <a:gd name="T6" fmla="*/ 19 w 113"/>
                <a:gd name="T7" fmla="*/ 13 h 126"/>
                <a:gd name="T8" fmla="*/ 28 w 113"/>
                <a:gd name="T9" fmla="*/ 7 h 126"/>
                <a:gd name="T10" fmla="*/ 47 w 113"/>
                <a:gd name="T11" fmla="*/ 0 h 126"/>
                <a:gd name="T12" fmla="*/ 57 w 113"/>
                <a:gd name="T13" fmla="*/ 0 h 126"/>
                <a:gd name="T14" fmla="*/ 68 w 113"/>
                <a:gd name="T15" fmla="*/ 0 h 126"/>
                <a:gd name="T16" fmla="*/ 88 w 113"/>
                <a:gd name="T17" fmla="*/ 9 h 126"/>
                <a:gd name="T18" fmla="*/ 97 w 113"/>
                <a:gd name="T19" fmla="*/ 16 h 126"/>
                <a:gd name="T20" fmla="*/ 104 w 113"/>
                <a:gd name="T21" fmla="*/ 25 h 126"/>
                <a:gd name="T22" fmla="*/ 111 w 113"/>
                <a:gd name="T23" fmla="*/ 46 h 126"/>
                <a:gd name="T24" fmla="*/ 113 w 113"/>
                <a:gd name="T25" fmla="*/ 61 h 126"/>
                <a:gd name="T26" fmla="*/ 111 w 113"/>
                <a:gd name="T27" fmla="*/ 82 h 126"/>
                <a:gd name="T28" fmla="*/ 106 w 113"/>
                <a:gd name="T29" fmla="*/ 97 h 126"/>
                <a:gd name="T30" fmla="*/ 98 w 113"/>
                <a:gd name="T31" fmla="*/ 110 h 126"/>
                <a:gd name="T32" fmla="*/ 85 w 113"/>
                <a:gd name="T33" fmla="*/ 117 h 126"/>
                <a:gd name="T34" fmla="*/ 73 w 113"/>
                <a:gd name="T35" fmla="*/ 124 h 126"/>
                <a:gd name="T36" fmla="*/ 57 w 113"/>
                <a:gd name="T37" fmla="*/ 126 h 126"/>
                <a:gd name="T38" fmla="*/ 45 w 113"/>
                <a:gd name="T39" fmla="*/ 124 h 126"/>
                <a:gd name="T40" fmla="*/ 25 w 113"/>
                <a:gd name="T41" fmla="*/ 116 h 126"/>
                <a:gd name="T42" fmla="*/ 16 w 113"/>
                <a:gd name="T43" fmla="*/ 108 h 126"/>
                <a:gd name="T44" fmla="*/ 9 w 113"/>
                <a:gd name="T45" fmla="*/ 100 h 126"/>
                <a:gd name="T46" fmla="*/ 2 w 113"/>
                <a:gd name="T47" fmla="*/ 77 h 126"/>
                <a:gd name="T48" fmla="*/ 0 w 113"/>
                <a:gd name="T49" fmla="*/ 62 h 126"/>
                <a:gd name="T50" fmla="*/ 22 w 113"/>
                <a:gd name="T51" fmla="*/ 62 h 126"/>
                <a:gd name="T52" fmla="*/ 24 w 113"/>
                <a:gd name="T53" fmla="*/ 84 h 126"/>
                <a:gd name="T54" fmla="*/ 32 w 113"/>
                <a:gd name="T55" fmla="*/ 97 h 126"/>
                <a:gd name="T56" fmla="*/ 42 w 113"/>
                <a:gd name="T57" fmla="*/ 107 h 126"/>
                <a:gd name="T58" fmla="*/ 57 w 113"/>
                <a:gd name="T59" fmla="*/ 108 h 126"/>
                <a:gd name="T60" fmla="*/ 71 w 113"/>
                <a:gd name="T61" fmla="*/ 107 h 126"/>
                <a:gd name="T62" fmla="*/ 83 w 113"/>
                <a:gd name="T63" fmla="*/ 97 h 126"/>
                <a:gd name="T64" fmla="*/ 90 w 113"/>
                <a:gd name="T65" fmla="*/ 84 h 126"/>
                <a:gd name="T66" fmla="*/ 91 w 113"/>
                <a:gd name="T67" fmla="*/ 62 h 126"/>
                <a:gd name="T68" fmla="*/ 90 w 113"/>
                <a:gd name="T69" fmla="*/ 42 h 126"/>
                <a:gd name="T70" fmla="*/ 81 w 113"/>
                <a:gd name="T71" fmla="*/ 28 h 126"/>
                <a:gd name="T72" fmla="*/ 71 w 113"/>
                <a:gd name="T73" fmla="*/ 19 h 126"/>
                <a:gd name="T74" fmla="*/ 57 w 113"/>
                <a:gd name="T75" fmla="*/ 16 h 126"/>
                <a:gd name="T76" fmla="*/ 42 w 113"/>
                <a:gd name="T77" fmla="*/ 19 h 126"/>
                <a:gd name="T78" fmla="*/ 32 w 113"/>
                <a:gd name="T79" fmla="*/ 28 h 126"/>
                <a:gd name="T80" fmla="*/ 24 w 113"/>
                <a:gd name="T81" fmla="*/ 42 h 126"/>
                <a:gd name="T82" fmla="*/ 22 w 113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 extrusionOk="0">
                  <a:moveTo>
                    <a:pt x="0" y="62"/>
                  </a:moveTo>
                  <a:lnTo>
                    <a:pt x="2" y="46"/>
                  </a:lnTo>
                  <a:lnTo>
                    <a:pt x="11" y="22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7" y="16"/>
                  </a:lnTo>
                  <a:lnTo>
                    <a:pt x="104" y="25"/>
                  </a:lnTo>
                  <a:lnTo>
                    <a:pt x="111" y="46"/>
                  </a:lnTo>
                  <a:lnTo>
                    <a:pt x="113" y="61"/>
                  </a:lnTo>
                  <a:lnTo>
                    <a:pt x="111" y="82"/>
                  </a:lnTo>
                  <a:lnTo>
                    <a:pt x="106" y="97"/>
                  </a:lnTo>
                  <a:lnTo>
                    <a:pt x="98" y="110"/>
                  </a:lnTo>
                  <a:lnTo>
                    <a:pt x="85" y="117"/>
                  </a:lnTo>
                  <a:lnTo>
                    <a:pt x="73" y="124"/>
                  </a:lnTo>
                  <a:lnTo>
                    <a:pt x="57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close/>
                  <a:moveTo>
                    <a:pt x="22" y="62"/>
                  </a:moveTo>
                  <a:lnTo>
                    <a:pt x="24" y="84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7" y="108"/>
                  </a:lnTo>
                  <a:lnTo>
                    <a:pt x="71" y="107"/>
                  </a:lnTo>
                  <a:lnTo>
                    <a:pt x="83" y="97"/>
                  </a:lnTo>
                  <a:lnTo>
                    <a:pt x="90" y="84"/>
                  </a:lnTo>
                  <a:lnTo>
                    <a:pt x="91" y="62"/>
                  </a:lnTo>
                  <a:lnTo>
                    <a:pt x="90" y="42"/>
                  </a:lnTo>
                  <a:lnTo>
                    <a:pt x="81" y="28"/>
                  </a:lnTo>
                  <a:lnTo>
                    <a:pt x="71" y="19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2" y="28"/>
                  </a:lnTo>
                  <a:lnTo>
                    <a:pt x="24" y="42"/>
                  </a:lnTo>
                  <a:lnTo>
                    <a:pt x="22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8" name="Freeform 80"/>
            <p:cNvSpPr/>
            <p:nvPr/>
          </p:nvSpPr>
          <p:spPr bwMode="auto">
            <a:xfrm>
              <a:off x="5433239" y="969341"/>
              <a:ext cx="73875" cy="91784"/>
            </a:xfrm>
            <a:custGeom>
              <a:avLst/>
              <a:gdLst>
                <a:gd name="T0" fmla="*/ 0 w 98"/>
                <a:gd name="T1" fmla="*/ 123 h 123"/>
                <a:gd name="T2" fmla="*/ 0 w 98"/>
                <a:gd name="T3" fmla="*/ 3 h 123"/>
                <a:gd name="T4" fmla="*/ 19 w 98"/>
                <a:gd name="T5" fmla="*/ 3 h 123"/>
                <a:gd name="T6" fmla="*/ 19 w 98"/>
                <a:gd name="T7" fmla="*/ 19 h 123"/>
                <a:gd name="T8" fmla="*/ 26 w 98"/>
                <a:gd name="T9" fmla="*/ 10 h 123"/>
                <a:gd name="T10" fmla="*/ 45 w 98"/>
                <a:gd name="T11" fmla="*/ 0 h 123"/>
                <a:gd name="T12" fmla="*/ 58 w 98"/>
                <a:gd name="T13" fmla="*/ 0 h 123"/>
                <a:gd name="T14" fmla="*/ 68 w 98"/>
                <a:gd name="T15" fmla="*/ 0 h 123"/>
                <a:gd name="T16" fmla="*/ 76 w 98"/>
                <a:gd name="T17" fmla="*/ 5 h 123"/>
                <a:gd name="T18" fmla="*/ 85 w 98"/>
                <a:gd name="T19" fmla="*/ 9 h 123"/>
                <a:gd name="T20" fmla="*/ 91 w 98"/>
                <a:gd name="T21" fmla="*/ 15 h 123"/>
                <a:gd name="T22" fmla="*/ 95 w 98"/>
                <a:gd name="T23" fmla="*/ 20 h 123"/>
                <a:gd name="T24" fmla="*/ 96 w 98"/>
                <a:gd name="T25" fmla="*/ 29 h 123"/>
                <a:gd name="T26" fmla="*/ 98 w 98"/>
                <a:gd name="T27" fmla="*/ 36 h 123"/>
                <a:gd name="T28" fmla="*/ 98 w 98"/>
                <a:gd name="T29" fmla="*/ 49 h 123"/>
                <a:gd name="T30" fmla="*/ 98 w 98"/>
                <a:gd name="T31" fmla="*/ 123 h 123"/>
                <a:gd name="T32" fmla="*/ 78 w 98"/>
                <a:gd name="T33" fmla="*/ 123 h 123"/>
                <a:gd name="T34" fmla="*/ 78 w 98"/>
                <a:gd name="T35" fmla="*/ 49 h 123"/>
                <a:gd name="T36" fmla="*/ 78 w 98"/>
                <a:gd name="T37" fmla="*/ 38 h 123"/>
                <a:gd name="T38" fmla="*/ 75 w 98"/>
                <a:gd name="T39" fmla="*/ 31 h 123"/>
                <a:gd name="T40" fmla="*/ 72 w 98"/>
                <a:gd name="T41" fmla="*/ 25 h 123"/>
                <a:gd name="T42" fmla="*/ 66 w 98"/>
                <a:gd name="T43" fmla="*/ 22 h 123"/>
                <a:gd name="T44" fmla="*/ 60 w 98"/>
                <a:gd name="T45" fmla="*/ 18 h 123"/>
                <a:gd name="T46" fmla="*/ 53 w 98"/>
                <a:gd name="T47" fmla="*/ 18 h 123"/>
                <a:gd name="T48" fmla="*/ 40 w 98"/>
                <a:gd name="T49" fmla="*/ 19 h 123"/>
                <a:gd name="T50" fmla="*/ 30 w 98"/>
                <a:gd name="T51" fmla="*/ 26 h 123"/>
                <a:gd name="T52" fmla="*/ 23 w 98"/>
                <a:gd name="T53" fmla="*/ 36 h 123"/>
                <a:gd name="T54" fmla="*/ 22 w 98"/>
                <a:gd name="T55" fmla="*/ 56 h 123"/>
                <a:gd name="T56" fmla="*/ 22 w 98"/>
                <a:gd name="T57" fmla="*/ 123 h 123"/>
                <a:gd name="T58" fmla="*/ 0 w 9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23" extrusionOk="0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6" y="5"/>
                  </a:lnTo>
                  <a:lnTo>
                    <a:pt x="85" y="9"/>
                  </a:lnTo>
                  <a:lnTo>
                    <a:pt x="91" y="15"/>
                  </a:lnTo>
                  <a:lnTo>
                    <a:pt x="95" y="20"/>
                  </a:lnTo>
                  <a:lnTo>
                    <a:pt x="96" y="29"/>
                  </a:lnTo>
                  <a:lnTo>
                    <a:pt x="98" y="36"/>
                  </a:lnTo>
                  <a:lnTo>
                    <a:pt x="98" y="49"/>
                  </a:lnTo>
                  <a:lnTo>
                    <a:pt x="98" y="123"/>
                  </a:lnTo>
                  <a:lnTo>
                    <a:pt x="78" y="123"/>
                  </a:lnTo>
                  <a:lnTo>
                    <a:pt x="78" y="49"/>
                  </a:lnTo>
                  <a:lnTo>
                    <a:pt x="78" y="38"/>
                  </a:lnTo>
                  <a:lnTo>
                    <a:pt x="75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2" y="56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79" name="Freeform 81"/>
            <p:cNvSpPr/>
            <p:nvPr/>
          </p:nvSpPr>
          <p:spPr bwMode="auto">
            <a:xfrm>
              <a:off x="5525024" y="969341"/>
              <a:ext cx="78352" cy="94022"/>
            </a:xfrm>
            <a:custGeom>
              <a:avLst/>
              <a:gdLst>
                <a:gd name="T0" fmla="*/ 85 w 106"/>
                <a:gd name="T1" fmla="*/ 78 h 126"/>
                <a:gd name="T2" fmla="*/ 106 w 106"/>
                <a:gd name="T3" fmla="*/ 81 h 126"/>
                <a:gd name="T4" fmla="*/ 100 w 106"/>
                <a:gd name="T5" fmla="*/ 100 h 126"/>
                <a:gd name="T6" fmla="*/ 88 w 106"/>
                <a:gd name="T7" fmla="*/ 113 h 126"/>
                <a:gd name="T8" fmla="*/ 74 w 106"/>
                <a:gd name="T9" fmla="*/ 123 h 126"/>
                <a:gd name="T10" fmla="*/ 55 w 106"/>
                <a:gd name="T11" fmla="*/ 126 h 126"/>
                <a:gd name="T12" fmla="*/ 44 w 106"/>
                <a:gd name="T13" fmla="*/ 124 h 126"/>
                <a:gd name="T14" fmla="*/ 23 w 106"/>
                <a:gd name="T15" fmla="*/ 117 h 126"/>
                <a:gd name="T16" fmla="*/ 16 w 106"/>
                <a:gd name="T17" fmla="*/ 108 h 126"/>
                <a:gd name="T18" fmla="*/ 9 w 106"/>
                <a:gd name="T19" fmla="*/ 100 h 126"/>
                <a:gd name="T20" fmla="*/ 2 w 106"/>
                <a:gd name="T21" fmla="*/ 77 h 126"/>
                <a:gd name="T22" fmla="*/ 0 w 106"/>
                <a:gd name="T23" fmla="*/ 62 h 126"/>
                <a:gd name="T24" fmla="*/ 2 w 106"/>
                <a:gd name="T25" fmla="*/ 45 h 126"/>
                <a:gd name="T26" fmla="*/ 8 w 106"/>
                <a:gd name="T27" fmla="*/ 29 h 126"/>
                <a:gd name="T28" fmla="*/ 15 w 106"/>
                <a:gd name="T29" fmla="*/ 16 h 126"/>
                <a:gd name="T30" fmla="*/ 26 w 106"/>
                <a:gd name="T31" fmla="*/ 7 h 126"/>
                <a:gd name="T32" fmla="*/ 41 w 106"/>
                <a:gd name="T33" fmla="*/ 2 h 126"/>
                <a:gd name="T34" fmla="*/ 55 w 106"/>
                <a:gd name="T35" fmla="*/ 0 h 126"/>
                <a:gd name="T36" fmla="*/ 74 w 106"/>
                <a:gd name="T37" fmla="*/ 2 h 126"/>
                <a:gd name="T38" fmla="*/ 87 w 106"/>
                <a:gd name="T39" fmla="*/ 10 h 126"/>
                <a:gd name="T40" fmla="*/ 98 w 106"/>
                <a:gd name="T41" fmla="*/ 20 h 126"/>
                <a:gd name="T42" fmla="*/ 103 w 106"/>
                <a:gd name="T43" fmla="*/ 38 h 126"/>
                <a:gd name="T44" fmla="*/ 84 w 106"/>
                <a:gd name="T45" fmla="*/ 41 h 126"/>
                <a:gd name="T46" fmla="*/ 80 w 106"/>
                <a:gd name="T47" fmla="*/ 31 h 126"/>
                <a:gd name="T48" fmla="*/ 74 w 106"/>
                <a:gd name="T49" fmla="*/ 23 h 126"/>
                <a:gd name="T50" fmla="*/ 65 w 106"/>
                <a:gd name="T51" fmla="*/ 18 h 126"/>
                <a:gd name="T52" fmla="*/ 57 w 106"/>
                <a:gd name="T53" fmla="*/ 16 h 126"/>
                <a:gd name="T54" fmla="*/ 42 w 106"/>
                <a:gd name="T55" fmla="*/ 19 h 126"/>
                <a:gd name="T56" fmla="*/ 31 w 106"/>
                <a:gd name="T57" fmla="*/ 28 h 126"/>
                <a:gd name="T58" fmla="*/ 23 w 106"/>
                <a:gd name="T59" fmla="*/ 41 h 126"/>
                <a:gd name="T60" fmla="*/ 22 w 106"/>
                <a:gd name="T61" fmla="*/ 62 h 126"/>
                <a:gd name="T62" fmla="*/ 23 w 106"/>
                <a:gd name="T63" fmla="*/ 84 h 126"/>
                <a:gd name="T64" fmla="*/ 31 w 106"/>
                <a:gd name="T65" fmla="*/ 97 h 126"/>
                <a:gd name="T66" fmla="*/ 41 w 106"/>
                <a:gd name="T67" fmla="*/ 107 h 126"/>
                <a:gd name="T68" fmla="*/ 55 w 106"/>
                <a:gd name="T69" fmla="*/ 108 h 126"/>
                <a:gd name="T70" fmla="*/ 67 w 106"/>
                <a:gd name="T71" fmla="*/ 107 h 126"/>
                <a:gd name="T72" fmla="*/ 75 w 106"/>
                <a:gd name="T73" fmla="*/ 101 h 126"/>
                <a:gd name="T74" fmla="*/ 83 w 106"/>
                <a:gd name="T75" fmla="*/ 92 h 126"/>
                <a:gd name="T76" fmla="*/ 85 w 106"/>
                <a:gd name="T77" fmla="*/ 7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126" extrusionOk="0">
                  <a:moveTo>
                    <a:pt x="85" y="78"/>
                  </a:moveTo>
                  <a:lnTo>
                    <a:pt x="106" y="81"/>
                  </a:lnTo>
                  <a:lnTo>
                    <a:pt x="100" y="100"/>
                  </a:lnTo>
                  <a:lnTo>
                    <a:pt x="88" y="113"/>
                  </a:lnTo>
                  <a:lnTo>
                    <a:pt x="74" y="123"/>
                  </a:lnTo>
                  <a:lnTo>
                    <a:pt x="55" y="126"/>
                  </a:lnTo>
                  <a:lnTo>
                    <a:pt x="44" y="124"/>
                  </a:lnTo>
                  <a:lnTo>
                    <a:pt x="23" y="117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8" y="29"/>
                  </a:lnTo>
                  <a:lnTo>
                    <a:pt x="15" y="16"/>
                  </a:lnTo>
                  <a:lnTo>
                    <a:pt x="26" y="7"/>
                  </a:lnTo>
                  <a:lnTo>
                    <a:pt x="41" y="2"/>
                  </a:lnTo>
                  <a:lnTo>
                    <a:pt x="55" y="0"/>
                  </a:lnTo>
                  <a:lnTo>
                    <a:pt x="74" y="2"/>
                  </a:lnTo>
                  <a:lnTo>
                    <a:pt x="87" y="10"/>
                  </a:lnTo>
                  <a:lnTo>
                    <a:pt x="98" y="20"/>
                  </a:lnTo>
                  <a:lnTo>
                    <a:pt x="103" y="38"/>
                  </a:lnTo>
                  <a:lnTo>
                    <a:pt x="84" y="41"/>
                  </a:lnTo>
                  <a:lnTo>
                    <a:pt x="80" y="31"/>
                  </a:lnTo>
                  <a:lnTo>
                    <a:pt x="74" y="23"/>
                  </a:lnTo>
                  <a:lnTo>
                    <a:pt x="65" y="18"/>
                  </a:lnTo>
                  <a:lnTo>
                    <a:pt x="57" y="16"/>
                  </a:lnTo>
                  <a:lnTo>
                    <a:pt x="42" y="19"/>
                  </a:lnTo>
                  <a:lnTo>
                    <a:pt x="31" y="28"/>
                  </a:lnTo>
                  <a:lnTo>
                    <a:pt x="23" y="41"/>
                  </a:lnTo>
                  <a:lnTo>
                    <a:pt x="22" y="62"/>
                  </a:lnTo>
                  <a:lnTo>
                    <a:pt x="23" y="84"/>
                  </a:lnTo>
                  <a:lnTo>
                    <a:pt x="31" y="97"/>
                  </a:lnTo>
                  <a:lnTo>
                    <a:pt x="41" y="107"/>
                  </a:lnTo>
                  <a:lnTo>
                    <a:pt x="55" y="108"/>
                  </a:lnTo>
                  <a:lnTo>
                    <a:pt x="67" y="107"/>
                  </a:lnTo>
                  <a:lnTo>
                    <a:pt x="75" y="101"/>
                  </a:lnTo>
                  <a:lnTo>
                    <a:pt x="83" y="92"/>
                  </a:lnTo>
                  <a:lnTo>
                    <a:pt x="8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0" name="Freeform 82"/>
            <p:cNvSpPr/>
            <p:nvPr/>
          </p:nvSpPr>
          <p:spPr bwMode="auto">
            <a:xfrm>
              <a:off x="5614571" y="969341"/>
              <a:ext cx="49250" cy="91784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0 h 123"/>
                <a:gd name="T8" fmla="*/ 26 w 65"/>
                <a:gd name="T9" fmla="*/ 9 h 123"/>
                <a:gd name="T10" fmla="*/ 32 w 65"/>
                <a:gd name="T11" fmla="*/ 5 h 123"/>
                <a:gd name="T12" fmla="*/ 38 w 65"/>
                <a:gd name="T13" fmla="*/ 0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6 h 123"/>
                <a:gd name="T20" fmla="*/ 60 w 65"/>
                <a:gd name="T21" fmla="*/ 25 h 123"/>
                <a:gd name="T22" fmla="*/ 51 w 65"/>
                <a:gd name="T23" fmla="*/ 22 h 123"/>
                <a:gd name="T24" fmla="*/ 44 w 65"/>
                <a:gd name="T25" fmla="*/ 20 h 123"/>
                <a:gd name="T26" fmla="*/ 38 w 65"/>
                <a:gd name="T27" fmla="*/ 22 h 123"/>
                <a:gd name="T28" fmla="*/ 32 w 65"/>
                <a:gd name="T29" fmla="*/ 25 h 123"/>
                <a:gd name="T30" fmla="*/ 28 w 65"/>
                <a:gd name="T31" fmla="*/ 29 h 123"/>
                <a:gd name="T32" fmla="*/ 25 w 65"/>
                <a:gd name="T33" fmla="*/ 36 h 123"/>
                <a:gd name="T34" fmla="*/ 22 w 65"/>
                <a:gd name="T35" fmla="*/ 48 h 123"/>
                <a:gd name="T36" fmla="*/ 21 w 65"/>
                <a:gd name="T37" fmla="*/ 59 h 123"/>
                <a:gd name="T38" fmla="*/ 21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 extrusionOk="0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0"/>
                  </a:lnTo>
                  <a:lnTo>
                    <a:pt x="26" y="9"/>
                  </a:lnTo>
                  <a:lnTo>
                    <a:pt x="32" y="5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6"/>
                  </a:lnTo>
                  <a:lnTo>
                    <a:pt x="60" y="25"/>
                  </a:lnTo>
                  <a:lnTo>
                    <a:pt x="51" y="22"/>
                  </a:lnTo>
                  <a:lnTo>
                    <a:pt x="44" y="20"/>
                  </a:lnTo>
                  <a:lnTo>
                    <a:pt x="38" y="22"/>
                  </a:lnTo>
                  <a:lnTo>
                    <a:pt x="32" y="25"/>
                  </a:lnTo>
                  <a:lnTo>
                    <a:pt x="28" y="29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1" y="59"/>
                  </a:lnTo>
                  <a:lnTo>
                    <a:pt x="21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1" name="Freeform 83"/>
            <p:cNvSpPr>
              <a:spLocks noEditPoints="1"/>
            </p:cNvSpPr>
            <p:nvPr/>
          </p:nvSpPr>
          <p:spPr bwMode="auto">
            <a:xfrm>
              <a:off x="5668299" y="969341"/>
              <a:ext cx="82830" cy="94022"/>
            </a:xfrm>
            <a:custGeom>
              <a:avLst/>
              <a:gdLst>
                <a:gd name="T0" fmla="*/ 89 w 111"/>
                <a:gd name="T1" fmla="*/ 84 h 126"/>
                <a:gd name="T2" fmla="*/ 110 w 111"/>
                <a:gd name="T3" fmla="*/ 87 h 126"/>
                <a:gd name="T4" fmla="*/ 104 w 111"/>
                <a:gd name="T5" fmla="*/ 104 h 126"/>
                <a:gd name="T6" fmla="*/ 92 w 111"/>
                <a:gd name="T7" fmla="*/ 116 h 126"/>
                <a:gd name="T8" fmla="*/ 76 w 111"/>
                <a:gd name="T9" fmla="*/ 123 h 126"/>
                <a:gd name="T10" fmla="*/ 58 w 111"/>
                <a:gd name="T11" fmla="*/ 126 h 126"/>
                <a:gd name="T12" fmla="*/ 45 w 111"/>
                <a:gd name="T13" fmla="*/ 124 h 126"/>
                <a:gd name="T14" fmla="*/ 25 w 111"/>
                <a:gd name="T15" fmla="*/ 116 h 126"/>
                <a:gd name="T16" fmla="*/ 16 w 111"/>
                <a:gd name="T17" fmla="*/ 108 h 126"/>
                <a:gd name="T18" fmla="*/ 9 w 111"/>
                <a:gd name="T19" fmla="*/ 100 h 126"/>
                <a:gd name="T20" fmla="*/ 1 w 111"/>
                <a:gd name="T21" fmla="*/ 78 h 126"/>
                <a:gd name="T22" fmla="*/ 0 w 111"/>
                <a:gd name="T23" fmla="*/ 64 h 126"/>
                <a:gd name="T24" fmla="*/ 1 w 111"/>
                <a:gd name="T25" fmla="*/ 49 h 126"/>
                <a:gd name="T26" fmla="*/ 9 w 111"/>
                <a:gd name="T27" fmla="*/ 26 h 126"/>
                <a:gd name="T28" fmla="*/ 16 w 111"/>
                <a:gd name="T29" fmla="*/ 16 h 126"/>
                <a:gd name="T30" fmla="*/ 25 w 111"/>
                <a:gd name="T31" fmla="*/ 9 h 126"/>
                <a:gd name="T32" fmla="*/ 45 w 111"/>
                <a:gd name="T33" fmla="*/ 0 h 126"/>
                <a:gd name="T34" fmla="*/ 56 w 111"/>
                <a:gd name="T35" fmla="*/ 0 h 126"/>
                <a:gd name="T36" fmla="*/ 68 w 111"/>
                <a:gd name="T37" fmla="*/ 0 h 126"/>
                <a:gd name="T38" fmla="*/ 88 w 111"/>
                <a:gd name="T39" fmla="*/ 9 h 126"/>
                <a:gd name="T40" fmla="*/ 95 w 111"/>
                <a:gd name="T41" fmla="*/ 16 h 126"/>
                <a:gd name="T42" fmla="*/ 102 w 111"/>
                <a:gd name="T43" fmla="*/ 25 h 126"/>
                <a:gd name="T44" fmla="*/ 110 w 111"/>
                <a:gd name="T45" fmla="*/ 48 h 126"/>
                <a:gd name="T46" fmla="*/ 111 w 111"/>
                <a:gd name="T47" fmla="*/ 62 h 126"/>
                <a:gd name="T48" fmla="*/ 111 w 111"/>
                <a:gd name="T49" fmla="*/ 64 h 126"/>
                <a:gd name="T50" fmla="*/ 111 w 111"/>
                <a:gd name="T51" fmla="*/ 68 h 126"/>
                <a:gd name="T52" fmla="*/ 22 w 111"/>
                <a:gd name="T53" fmla="*/ 68 h 126"/>
                <a:gd name="T54" fmla="*/ 25 w 111"/>
                <a:gd name="T55" fmla="*/ 85 h 126"/>
                <a:gd name="T56" fmla="*/ 33 w 111"/>
                <a:gd name="T57" fmla="*/ 98 h 126"/>
                <a:gd name="T58" fmla="*/ 43 w 111"/>
                <a:gd name="T59" fmla="*/ 107 h 126"/>
                <a:gd name="T60" fmla="*/ 58 w 111"/>
                <a:gd name="T61" fmla="*/ 108 h 126"/>
                <a:gd name="T62" fmla="*/ 68 w 111"/>
                <a:gd name="T63" fmla="*/ 107 h 126"/>
                <a:gd name="T64" fmla="*/ 76 w 111"/>
                <a:gd name="T65" fmla="*/ 103 h 126"/>
                <a:gd name="T66" fmla="*/ 84 w 111"/>
                <a:gd name="T67" fmla="*/ 95 h 126"/>
                <a:gd name="T68" fmla="*/ 89 w 111"/>
                <a:gd name="T69" fmla="*/ 84 h 126"/>
                <a:gd name="T70" fmla="*/ 23 w 111"/>
                <a:gd name="T71" fmla="*/ 51 h 126"/>
                <a:gd name="T72" fmla="*/ 89 w 111"/>
                <a:gd name="T73" fmla="*/ 51 h 126"/>
                <a:gd name="T74" fmla="*/ 87 w 111"/>
                <a:gd name="T75" fmla="*/ 38 h 126"/>
                <a:gd name="T76" fmla="*/ 82 w 111"/>
                <a:gd name="T77" fmla="*/ 29 h 126"/>
                <a:gd name="T78" fmla="*/ 71 w 111"/>
                <a:gd name="T79" fmla="*/ 19 h 126"/>
                <a:gd name="T80" fmla="*/ 56 w 111"/>
                <a:gd name="T81" fmla="*/ 16 h 126"/>
                <a:gd name="T82" fmla="*/ 43 w 111"/>
                <a:gd name="T83" fmla="*/ 18 h 126"/>
                <a:gd name="T84" fmla="*/ 33 w 111"/>
                <a:gd name="T85" fmla="*/ 26 h 126"/>
                <a:gd name="T86" fmla="*/ 25 w 111"/>
                <a:gd name="T87" fmla="*/ 36 h 126"/>
                <a:gd name="T88" fmla="*/ 23 w 111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6" extrusionOk="0">
                  <a:moveTo>
                    <a:pt x="89" y="84"/>
                  </a:moveTo>
                  <a:lnTo>
                    <a:pt x="110" y="87"/>
                  </a:lnTo>
                  <a:lnTo>
                    <a:pt x="104" y="104"/>
                  </a:lnTo>
                  <a:lnTo>
                    <a:pt x="92" y="116"/>
                  </a:lnTo>
                  <a:lnTo>
                    <a:pt x="76" y="123"/>
                  </a:lnTo>
                  <a:lnTo>
                    <a:pt x="58" y="126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8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1" y="62"/>
                  </a:lnTo>
                  <a:lnTo>
                    <a:pt x="111" y="64"/>
                  </a:lnTo>
                  <a:lnTo>
                    <a:pt x="111" y="68"/>
                  </a:lnTo>
                  <a:lnTo>
                    <a:pt x="22" y="68"/>
                  </a:lnTo>
                  <a:lnTo>
                    <a:pt x="25" y="85"/>
                  </a:lnTo>
                  <a:lnTo>
                    <a:pt x="33" y="98"/>
                  </a:lnTo>
                  <a:lnTo>
                    <a:pt x="43" y="107"/>
                  </a:lnTo>
                  <a:lnTo>
                    <a:pt x="58" y="108"/>
                  </a:lnTo>
                  <a:lnTo>
                    <a:pt x="68" y="107"/>
                  </a:lnTo>
                  <a:lnTo>
                    <a:pt x="76" y="103"/>
                  </a:lnTo>
                  <a:lnTo>
                    <a:pt x="84" y="95"/>
                  </a:lnTo>
                  <a:lnTo>
                    <a:pt x="89" y="84"/>
                  </a:lnTo>
                  <a:close/>
                  <a:moveTo>
                    <a:pt x="23" y="51"/>
                  </a:moveTo>
                  <a:lnTo>
                    <a:pt x="89" y="51"/>
                  </a:lnTo>
                  <a:lnTo>
                    <a:pt x="87" y="38"/>
                  </a:lnTo>
                  <a:lnTo>
                    <a:pt x="82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3" y="18"/>
                  </a:lnTo>
                  <a:lnTo>
                    <a:pt x="33" y="26"/>
                  </a:lnTo>
                  <a:lnTo>
                    <a:pt x="25" y="36"/>
                  </a:lnTo>
                  <a:lnTo>
                    <a:pt x="23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2" name="Freeform 84"/>
            <p:cNvSpPr/>
            <p:nvPr/>
          </p:nvSpPr>
          <p:spPr bwMode="auto">
            <a:xfrm>
              <a:off x="5760084" y="940238"/>
              <a:ext cx="44773" cy="120887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7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7 w 59"/>
                <a:gd name="T47" fmla="*/ 140 h 163"/>
                <a:gd name="T48" fmla="*/ 40 w 59"/>
                <a:gd name="T49" fmla="*/ 143 h 163"/>
                <a:gd name="T50" fmla="*/ 43 w 59"/>
                <a:gd name="T51" fmla="*/ 143 h 163"/>
                <a:gd name="T52" fmla="*/ 48 w 59"/>
                <a:gd name="T53" fmla="*/ 144 h 163"/>
                <a:gd name="T54" fmla="*/ 50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 extrusionOk="0">
                  <a:moveTo>
                    <a:pt x="56" y="143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7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7" y="140"/>
                  </a:lnTo>
                  <a:lnTo>
                    <a:pt x="40" y="143"/>
                  </a:lnTo>
                  <a:lnTo>
                    <a:pt x="43" y="143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3" name="Freeform 85"/>
            <p:cNvSpPr>
              <a:spLocks noEditPoints="1"/>
            </p:cNvSpPr>
            <p:nvPr/>
          </p:nvSpPr>
          <p:spPr bwMode="auto">
            <a:xfrm>
              <a:off x="5811573" y="969341"/>
              <a:ext cx="82830" cy="94022"/>
            </a:xfrm>
            <a:custGeom>
              <a:avLst/>
              <a:gdLst>
                <a:gd name="T0" fmla="*/ 88 w 110"/>
                <a:gd name="T1" fmla="*/ 84 h 126"/>
                <a:gd name="T2" fmla="*/ 110 w 110"/>
                <a:gd name="T3" fmla="*/ 87 h 126"/>
                <a:gd name="T4" fmla="*/ 102 w 110"/>
                <a:gd name="T5" fmla="*/ 104 h 126"/>
                <a:gd name="T6" fmla="*/ 91 w 110"/>
                <a:gd name="T7" fmla="*/ 116 h 126"/>
                <a:gd name="T8" fmla="*/ 77 w 110"/>
                <a:gd name="T9" fmla="*/ 123 h 126"/>
                <a:gd name="T10" fmla="*/ 56 w 110"/>
                <a:gd name="T11" fmla="*/ 126 h 126"/>
                <a:gd name="T12" fmla="*/ 43 w 110"/>
                <a:gd name="T13" fmla="*/ 124 h 126"/>
                <a:gd name="T14" fmla="*/ 23 w 110"/>
                <a:gd name="T15" fmla="*/ 116 h 126"/>
                <a:gd name="T16" fmla="*/ 15 w 110"/>
                <a:gd name="T17" fmla="*/ 108 h 126"/>
                <a:gd name="T18" fmla="*/ 7 w 110"/>
                <a:gd name="T19" fmla="*/ 100 h 126"/>
                <a:gd name="T20" fmla="*/ 0 w 110"/>
                <a:gd name="T21" fmla="*/ 78 h 126"/>
                <a:gd name="T22" fmla="*/ 0 w 110"/>
                <a:gd name="T23" fmla="*/ 64 h 126"/>
                <a:gd name="T24" fmla="*/ 0 w 110"/>
                <a:gd name="T25" fmla="*/ 49 h 126"/>
                <a:gd name="T26" fmla="*/ 9 w 110"/>
                <a:gd name="T27" fmla="*/ 26 h 126"/>
                <a:gd name="T28" fmla="*/ 16 w 110"/>
                <a:gd name="T29" fmla="*/ 16 h 126"/>
                <a:gd name="T30" fmla="*/ 23 w 110"/>
                <a:gd name="T31" fmla="*/ 9 h 126"/>
                <a:gd name="T32" fmla="*/ 43 w 110"/>
                <a:gd name="T33" fmla="*/ 0 h 126"/>
                <a:gd name="T34" fmla="*/ 55 w 110"/>
                <a:gd name="T35" fmla="*/ 0 h 126"/>
                <a:gd name="T36" fmla="*/ 68 w 110"/>
                <a:gd name="T37" fmla="*/ 0 h 126"/>
                <a:gd name="T38" fmla="*/ 87 w 110"/>
                <a:gd name="T39" fmla="*/ 9 h 126"/>
                <a:gd name="T40" fmla="*/ 95 w 110"/>
                <a:gd name="T41" fmla="*/ 16 h 126"/>
                <a:gd name="T42" fmla="*/ 102 w 110"/>
                <a:gd name="T43" fmla="*/ 25 h 126"/>
                <a:gd name="T44" fmla="*/ 110 w 110"/>
                <a:gd name="T45" fmla="*/ 48 h 126"/>
                <a:gd name="T46" fmla="*/ 110 w 110"/>
                <a:gd name="T47" fmla="*/ 62 h 126"/>
                <a:gd name="T48" fmla="*/ 110 w 110"/>
                <a:gd name="T49" fmla="*/ 64 h 126"/>
                <a:gd name="T50" fmla="*/ 110 w 110"/>
                <a:gd name="T51" fmla="*/ 68 h 126"/>
                <a:gd name="T52" fmla="*/ 20 w 110"/>
                <a:gd name="T53" fmla="*/ 68 h 126"/>
                <a:gd name="T54" fmla="*/ 23 w 110"/>
                <a:gd name="T55" fmla="*/ 85 h 126"/>
                <a:gd name="T56" fmla="*/ 32 w 110"/>
                <a:gd name="T57" fmla="*/ 98 h 126"/>
                <a:gd name="T58" fmla="*/ 43 w 110"/>
                <a:gd name="T59" fmla="*/ 107 h 126"/>
                <a:gd name="T60" fmla="*/ 56 w 110"/>
                <a:gd name="T61" fmla="*/ 108 h 126"/>
                <a:gd name="T62" fmla="*/ 68 w 110"/>
                <a:gd name="T63" fmla="*/ 107 h 126"/>
                <a:gd name="T64" fmla="*/ 77 w 110"/>
                <a:gd name="T65" fmla="*/ 103 h 126"/>
                <a:gd name="T66" fmla="*/ 84 w 110"/>
                <a:gd name="T67" fmla="*/ 95 h 126"/>
                <a:gd name="T68" fmla="*/ 88 w 110"/>
                <a:gd name="T69" fmla="*/ 84 h 126"/>
                <a:gd name="T70" fmla="*/ 22 w 110"/>
                <a:gd name="T71" fmla="*/ 51 h 126"/>
                <a:gd name="T72" fmla="*/ 88 w 110"/>
                <a:gd name="T73" fmla="*/ 51 h 126"/>
                <a:gd name="T74" fmla="*/ 87 w 110"/>
                <a:gd name="T75" fmla="*/ 38 h 126"/>
                <a:gd name="T76" fmla="*/ 81 w 110"/>
                <a:gd name="T77" fmla="*/ 29 h 126"/>
                <a:gd name="T78" fmla="*/ 71 w 110"/>
                <a:gd name="T79" fmla="*/ 19 h 126"/>
                <a:gd name="T80" fmla="*/ 56 w 110"/>
                <a:gd name="T81" fmla="*/ 16 h 126"/>
                <a:gd name="T82" fmla="*/ 42 w 110"/>
                <a:gd name="T83" fmla="*/ 18 h 126"/>
                <a:gd name="T84" fmla="*/ 32 w 110"/>
                <a:gd name="T85" fmla="*/ 26 h 126"/>
                <a:gd name="T86" fmla="*/ 25 w 110"/>
                <a:gd name="T87" fmla="*/ 36 h 126"/>
                <a:gd name="T88" fmla="*/ 22 w 110"/>
                <a:gd name="T89" fmla="*/ 5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26" extrusionOk="0">
                  <a:moveTo>
                    <a:pt x="88" y="84"/>
                  </a:moveTo>
                  <a:lnTo>
                    <a:pt x="110" y="87"/>
                  </a:lnTo>
                  <a:lnTo>
                    <a:pt x="102" y="104"/>
                  </a:lnTo>
                  <a:lnTo>
                    <a:pt x="91" y="116"/>
                  </a:lnTo>
                  <a:lnTo>
                    <a:pt x="77" y="123"/>
                  </a:lnTo>
                  <a:lnTo>
                    <a:pt x="56" y="126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5" y="108"/>
                  </a:lnTo>
                  <a:lnTo>
                    <a:pt x="7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2" y="25"/>
                  </a:lnTo>
                  <a:lnTo>
                    <a:pt x="110" y="48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20" y="68"/>
                  </a:lnTo>
                  <a:lnTo>
                    <a:pt x="23" y="85"/>
                  </a:lnTo>
                  <a:lnTo>
                    <a:pt x="32" y="98"/>
                  </a:lnTo>
                  <a:lnTo>
                    <a:pt x="43" y="107"/>
                  </a:lnTo>
                  <a:lnTo>
                    <a:pt x="56" y="108"/>
                  </a:lnTo>
                  <a:lnTo>
                    <a:pt x="68" y="107"/>
                  </a:lnTo>
                  <a:lnTo>
                    <a:pt x="77" y="103"/>
                  </a:lnTo>
                  <a:lnTo>
                    <a:pt x="84" y="95"/>
                  </a:lnTo>
                  <a:lnTo>
                    <a:pt x="88" y="84"/>
                  </a:lnTo>
                  <a:close/>
                  <a:moveTo>
                    <a:pt x="22" y="51"/>
                  </a:moveTo>
                  <a:lnTo>
                    <a:pt x="88" y="51"/>
                  </a:lnTo>
                  <a:lnTo>
                    <a:pt x="87" y="38"/>
                  </a:lnTo>
                  <a:lnTo>
                    <a:pt x="81" y="29"/>
                  </a:lnTo>
                  <a:lnTo>
                    <a:pt x="71" y="19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5" y="36"/>
                  </a:lnTo>
                  <a:lnTo>
                    <a:pt x="22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4" name="Freeform 86"/>
            <p:cNvSpPr/>
            <p:nvPr/>
          </p:nvSpPr>
          <p:spPr bwMode="auto">
            <a:xfrm>
              <a:off x="5952609" y="969341"/>
              <a:ext cx="76114" cy="94022"/>
            </a:xfrm>
            <a:custGeom>
              <a:avLst/>
              <a:gdLst>
                <a:gd name="T0" fmla="*/ 21 w 100"/>
                <a:gd name="T1" fmla="*/ 84 h 126"/>
                <a:gd name="T2" fmla="*/ 31 w 100"/>
                <a:gd name="T3" fmla="*/ 103 h 126"/>
                <a:gd name="T4" fmla="*/ 52 w 100"/>
                <a:gd name="T5" fmla="*/ 108 h 126"/>
                <a:gd name="T6" fmla="*/ 72 w 100"/>
                <a:gd name="T7" fmla="*/ 103 h 126"/>
                <a:gd name="T8" fmla="*/ 80 w 100"/>
                <a:gd name="T9" fmla="*/ 90 h 126"/>
                <a:gd name="T10" fmla="*/ 74 w 100"/>
                <a:gd name="T11" fmla="*/ 78 h 126"/>
                <a:gd name="T12" fmla="*/ 52 w 100"/>
                <a:gd name="T13" fmla="*/ 72 h 126"/>
                <a:gd name="T14" fmla="*/ 22 w 100"/>
                <a:gd name="T15" fmla="*/ 62 h 126"/>
                <a:gd name="T16" fmla="*/ 9 w 100"/>
                <a:gd name="T17" fmla="*/ 51 h 126"/>
                <a:gd name="T18" fmla="*/ 5 w 100"/>
                <a:gd name="T19" fmla="*/ 35 h 126"/>
                <a:gd name="T20" fmla="*/ 8 w 100"/>
                <a:gd name="T21" fmla="*/ 19 h 126"/>
                <a:gd name="T22" fmla="*/ 18 w 100"/>
                <a:gd name="T23" fmla="*/ 9 h 126"/>
                <a:gd name="T24" fmla="*/ 31 w 100"/>
                <a:gd name="T25" fmla="*/ 3 h 126"/>
                <a:gd name="T26" fmla="*/ 48 w 100"/>
                <a:gd name="T27" fmla="*/ 0 h 126"/>
                <a:gd name="T28" fmla="*/ 72 w 100"/>
                <a:gd name="T29" fmla="*/ 5 h 126"/>
                <a:gd name="T30" fmla="*/ 88 w 100"/>
                <a:gd name="T31" fmla="*/ 15 h 126"/>
                <a:gd name="T32" fmla="*/ 95 w 100"/>
                <a:gd name="T33" fmla="*/ 33 h 126"/>
                <a:gd name="T34" fmla="*/ 74 w 100"/>
                <a:gd name="T35" fmla="*/ 28 h 126"/>
                <a:gd name="T36" fmla="*/ 61 w 100"/>
                <a:gd name="T37" fmla="*/ 18 h 126"/>
                <a:gd name="T38" fmla="*/ 36 w 100"/>
                <a:gd name="T39" fmla="*/ 18 h 126"/>
                <a:gd name="T40" fmla="*/ 25 w 100"/>
                <a:gd name="T41" fmla="*/ 26 h 126"/>
                <a:gd name="T42" fmla="*/ 23 w 100"/>
                <a:gd name="T43" fmla="*/ 36 h 126"/>
                <a:gd name="T44" fmla="*/ 29 w 100"/>
                <a:gd name="T45" fmla="*/ 42 h 126"/>
                <a:gd name="T46" fmla="*/ 39 w 100"/>
                <a:gd name="T47" fmla="*/ 46 h 126"/>
                <a:gd name="T48" fmla="*/ 71 w 100"/>
                <a:gd name="T49" fmla="*/ 55 h 126"/>
                <a:gd name="T50" fmla="*/ 90 w 100"/>
                <a:gd name="T51" fmla="*/ 64 h 126"/>
                <a:gd name="T52" fmla="*/ 100 w 100"/>
                <a:gd name="T53" fmla="*/ 77 h 126"/>
                <a:gd name="T54" fmla="*/ 98 w 100"/>
                <a:gd name="T55" fmla="*/ 97 h 126"/>
                <a:gd name="T56" fmla="*/ 87 w 100"/>
                <a:gd name="T57" fmla="*/ 114 h 126"/>
                <a:gd name="T58" fmla="*/ 65 w 100"/>
                <a:gd name="T59" fmla="*/ 124 h 126"/>
                <a:gd name="T60" fmla="*/ 31 w 100"/>
                <a:gd name="T61" fmla="*/ 123 h 126"/>
                <a:gd name="T62" fmla="*/ 6 w 100"/>
                <a:gd name="T63" fmla="*/ 10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" h="126" extrusionOk="0">
                  <a:moveTo>
                    <a:pt x="0" y="87"/>
                  </a:moveTo>
                  <a:lnTo>
                    <a:pt x="21" y="84"/>
                  </a:lnTo>
                  <a:lnTo>
                    <a:pt x="23" y="94"/>
                  </a:lnTo>
                  <a:lnTo>
                    <a:pt x="31" y="103"/>
                  </a:lnTo>
                  <a:lnTo>
                    <a:pt x="39" y="107"/>
                  </a:lnTo>
                  <a:lnTo>
                    <a:pt x="52" y="108"/>
                  </a:lnTo>
                  <a:lnTo>
                    <a:pt x="64" y="107"/>
                  </a:lnTo>
                  <a:lnTo>
                    <a:pt x="72" y="103"/>
                  </a:lnTo>
                  <a:lnTo>
                    <a:pt x="78" y="97"/>
                  </a:lnTo>
                  <a:lnTo>
                    <a:pt x="80" y="90"/>
                  </a:lnTo>
                  <a:lnTo>
                    <a:pt x="78" y="82"/>
                  </a:lnTo>
                  <a:lnTo>
                    <a:pt x="74" y="78"/>
                  </a:lnTo>
                  <a:lnTo>
                    <a:pt x="67" y="75"/>
                  </a:lnTo>
                  <a:lnTo>
                    <a:pt x="52" y="72"/>
                  </a:lnTo>
                  <a:lnTo>
                    <a:pt x="32" y="67"/>
                  </a:lnTo>
                  <a:lnTo>
                    <a:pt x="22" y="62"/>
                  </a:lnTo>
                  <a:lnTo>
                    <a:pt x="13" y="58"/>
                  </a:lnTo>
                  <a:lnTo>
                    <a:pt x="9" y="51"/>
                  </a:lnTo>
                  <a:lnTo>
                    <a:pt x="5" y="43"/>
                  </a:lnTo>
                  <a:lnTo>
                    <a:pt x="5" y="35"/>
                  </a:lnTo>
                  <a:lnTo>
                    <a:pt x="5" y="26"/>
                  </a:lnTo>
                  <a:lnTo>
                    <a:pt x="8" y="19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3" y="5"/>
                  </a:lnTo>
                  <a:lnTo>
                    <a:pt x="31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5"/>
                  </a:lnTo>
                  <a:lnTo>
                    <a:pt x="82" y="9"/>
                  </a:lnTo>
                  <a:lnTo>
                    <a:pt x="88" y="15"/>
                  </a:lnTo>
                  <a:lnTo>
                    <a:pt x="93" y="23"/>
                  </a:lnTo>
                  <a:lnTo>
                    <a:pt x="95" y="33"/>
                  </a:lnTo>
                  <a:lnTo>
                    <a:pt x="75" y="36"/>
                  </a:lnTo>
                  <a:lnTo>
                    <a:pt x="74" y="28"/>
                  </a:lnTo>
                  <a:lnTo>
                    <a:pt x="68" y="22"/>
                  </a:lnTo>
                  <a:lnTo>
                    <a:pt x="61" y="18"/>
                  </a:lnTo>
                  <a:lnTo>
                    <a:pt x="49" y="16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5" y="26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6" y="39"/>
                  </a:lnTo>
                  <a:lnTo>
                    <a:pt x="29" y="42"/>
                  </a:lnTo>
                  <a:lnTo>
                    <a:pt x="33" y="45"/>
                  </a:lnTo>
                  <a:lnTo>
                    <a:pt x="39" y="46"/>
                  </a:lnTo>
                  <a:lnTo>
                    <a:pt x="52" y="49"/>
                  </a:lnTo>
                  <a:lnTo>
                    <a:pt x="71" y="55"/>
                  </a:lnTo>
                  <a:lnTo>
                    <a:pt x="81" y="59"/>
                  </a:lnTo>
                  <a:lnTo>
                    <a:pt x="90" y="64"/>
                  </a:lnTo>
                  <a:lnTo>
                    <a:pt x="95" y="69"/>
                  </a:lnTo>
                  <a:lnTo>
                    <a:pt x="100" y="77"/>
                  </a:lnTo>
                  <a:lnTo>
                    <a:pt x="100" y="87"/>
                  </a:lnTo>
                  <a:lnTo>
                    <a:pt x="98" y="97"/>
                  </a:lnTo>
                  <a:lnTo>
                    <a:pt x="94" y="107"/>
                  </a:lnTo>
                  <a:lnTo>
                    <a:pt x="87" y="114"/>
                  </a:lnTo>
                  <a:lnTo>
                    <a:pt x="77" y="120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31" y="123"/>
                  </a:lnTo>
                  <a:lnTo>
                    <a:pt x="16" y="116"/>
                  </a:lnTo>
                  <a:lnTo>
                    <a:pt x="6" y="10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5" name="Freeform 87"/>
            <p:cNvSpPr/>
            <p:nvPr/>
          </p:nvSpPr>
          <p:spPr bwMode="auto">
            <a:xfrm>
              <a:off x="6037679" y="971580"/>
              <a:ext cx="80591" cy="125364"/>
            </a:xfrm>
            <a:custGeom>
              <a:avLst/>
              <a:gdLst>
                <a:gd name="T0" fmla="*/ 10 w 109"/>
                <a:gd name="T1" fmla="*/ 166 h 167"/>
                <a:gd name="T2" fmla="*/ 8 w 109"/>
                <a:gd name="T3" fmla="*/ 146 h 167"/>
                <a:gd name="T4" fmla="*/ 14 w 109"/>
                <a:gd name="T5" fmla="*/ 147 h 167"/>
                <a:gd name="T6" fmla="*/ 20 w 109"/>
                <a:gd name="T7" fmla="*/ 149 h 167"/>
                <a:gd name="T8" fmla="*/ 26 w 109"/>
                <a:gd name="T9" fmla="*/ 147 h 167"/>
                <a:gd name="T10" fmla="*/ 30 w 109"/>
                <a:gd name="T11" fmla="*/ 146 h 167"/>
                <a:gd name="T12" fmla="*/ 34 w 109"/>
                <a:gd name="T13" fmla="*/ 143 h 167"/>
                <a:gd name="T14" fmla="*/ 37 w 109"/>
                <a:gd name="T15" fmla="*/ 140 h 167"/>
                <a:gd name="T16" fmla="*/ 39 w 109"/>
                <a:gd name="T17" fmla="*/ 136 h 167"/>
                <a:gd name="T18" fmla="*/ 43 w 109"/>
                <a:gd name="T19" fmla="*/ 124 h 167"/>
                <a:gd name="T20" fmla="*/ 44 w 109"/>
                <a:gd name="T21" fmla="*/ 123 h 167"/>
                <a:gd name="T22" fmla="*/ 44 w 109"/>
                <a:gd name="T23" fmla="*/ 120 h 167"/>
                <a:gd name="T24" fmla="*/ 0 w 109"/>
                <a:gd name="T25" fmla="*/ 0 h 167"/>
                <a:gd name="T26" fmla="*/ 21 w 109"/>
                <a:gd name="T27" fmla="*/ 0 h 167"/>
                <a:gd name="T28" fmla="*/ 46 w 109"/>
                <a:gd name="T29" fmla="*/ 69 h 167"/>
                <a:gd name="T30" fmla="*/ 52 w 109"/>
                <a:gd name="T31" fmla="*/ 82 h 167"/>
                <a:gd name="T32" fmla="*/ 55 w 109"/>
                <a:gd name="T33" fmla="*/ 97 h 167"/>
                <a:gd name="T34" fmla="*/ 59 w 109"/>
                <a:gd name="T35" fmla="*/ 82 h 167"/>
                <a:gd name="T36" fmla="*/ 63 w 109"/>
                <a:gd name="T37" fmla="*/ 69 h 167"/>
                <a:gd name="T38" fmla="*/ 89 w 109"/>
                <a:gd name="T39" fmla="*/ 0 h 167"/>
                <a:gd name="T40" fmla="*/ 109 w 109"/>
                <a:gd name="T41" fmla="*/ 0 h 167"/>
                <a:gd name="T42" fmla="*/ 63 w 109"/>
                <a:gd name="T43" fmla="*/ 121 h 167"/>
                <a:gd name="T44" fmla="*/ 57 w 109"/>
                <a:gd name="T45" fmla="*/ 138 h 167"/>
                <a:gd name="T46" fmla="*/ 52 w 109"/>
                <a:gd name="T47" fmla="*/ 149 h 167"/>
                <a:gd name="T48" fmla="*/ 47 w 109"/>
                <a:gd name="T49" fmla="*/ 157 h 167"/>
                <a:gd name="T50" fmla="*/ 40 w 109"/>
                <a:gd name="T51" fmla="*/ 163 h 167"/>
                <a:gd name="T52" fmla="*/ 33 w 109"/>
                <a:gd name="T53" fmla="*/ 167 h 167"/>
                <a:gd name="T54" fmla="*/ 23 w 109"/>
                <a:gd name="T55" fmla="*/ 167 h 167"/>
                <a:gd name="T56" fmla="*/ 17 w 109"/>
                <a:gd name="T57" fmla="*/ 167 h 167"/>
                <a:gd name="T58" fmla="*/ 10 w 109"/>
                <a:gd name="T59" fmla="*/ 1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9" h="167" extrusionOk="0">
                  <a:moveTo>
                    <a:pt x="10" y="166"/>
                  </a:moveTo>
                  <a:lnTo>
                    <a:pt x="8" y="146"/>
                  </a:lnTo>
                  <a:lnTo>
                    <a:pt x="14" y="147"/>
                  </a:lnTo>
                  <a:lnTo>
                    <a:pt x="20" y="149"/>
                  </a:lnTo>
                  <a:lnTo>
                    <a:pt x="26" y="147"/>
                  </a:lnTo>
                  <a:lnTo>
                    <a:pt x="30" y="146"/>
                  </a:lnTo>
                  <a:lnTo>
                    <a:pt x="34" y="143"/>
                  </a:lnTo>
                  <a:lnTo>
                    <a:pt x="37" y="140"/>
                  </a:lnTo>
                  <a:lnTo>
                    <a:pt x="39" y="136"/>
                  </a:lnTo>
                  <a:lnTo>
                    <a:pt x="43" y="124"/>
                  </a:lnTo>
                  <a:lnTo>
                    <a:pt x="44" y="123"/>
                  </a:lnTo>
                  <a:lnTo>
                    <a:pt x="44" y="1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46" y="69"/>
                  </a:lnTo>
                  <a:lnTo>
                    <a:pt x="52" y="82"/>
                  </a:lnTo>
                  <a:lnTo>
                    <a:pt x="55" y="97"/>
                  </a:lnTo>
                  <a:lnTo>
                    <a:pt x="59" y="82"/>
                  </a:lnTo>
                  <a:lnTo>
                    <a:pt x="63" y="69"/>
                  </a:lnTo>
                  <a:lnTo>
                    <a:pt x="89" y="0"/>
                  </a:lnTo>
                  <a:lnTo>
                    <a:pt x="109" y="0"/>
                  </a:lnTo>
                  <a:lnTo>
                    <a:pt x="63" y="121"/>
                  </a:lnTo>
                  <a:lnTo>
                    <a:pt x="57" y="138"/>
                  </a:lnTo>
                  <a:lnTo>
                    <a:pt x="52" y="149"/>
                  </a:lnTo>
                  <a:lnTo>
                    <a:pt x="47" y="157"/>
                  </a:lnTo>
                  <a:lnTo>
                    <a:pt x="40" y="163"/>
                  </a:lnTo>
                  <a:lnTo>
                    <a:pt x="33" y="167"/>
                  </a:lnTo>
                  <a:lnTo>
                    <a:pt x="23" y="167"/>
                  </a:lnTo>
                  <a:lnTo>
                    <a:pt x="17" y="167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6" name="Freeform 88"/>
            <p:cNvSpPr/>
            <p:nvPr/>
          </p:nvSpPr>
          <p:spPr bwMode="auto">
            <a:xfrm>
              <a:off x="6131702" y="969341"/>
              <a:ext cx="71637" cy="91784"/>
            </a:xfrm>
            <a:custGeom>
              <a:avLst/>
              <a:gdLst>
                <a:gd name="T0" fmla="*/ 0 w 96"/>
                <a:gd name="T1" fmla="*/ 123 h 123"/>
                <a:gd name="T2" fmla="*/ 0 w 96"/>
                <a:gd name="T3" fmla="*/ 3 h 123"/>
                <a:gd name="T4" fmla="*/ 18 w 96"/>
                <a:gd name="T5" fmla="*/ 3 h 123"/>
                <a:gd name="T6" fmla="*/ 18 w 96"/>
                <a:gd name="T7" fmla="*/ 19 h 123"/>
                <a:gd name="T8" fmla="*/ 24 w 96"/>
                <a:gd name="T9" fmla="*/ 10 h 123"/>
                <a:gd name="T10" fmla="*/ 44 w 96"/>
                <a:gd name="T11" fmla="*/ 0 h 123"/>
                <a:gd name="T12" fmla="*/ 56 w 96"/>
                <a:gd name="T13" fmla="*/ 0 h 123"/>
                <a:gd name="T14" fmla="*/ 66 w 96"/>
                <a:gd name="T15" fmla="*/ 0 h 123"/>
                <a:gd name="T16" fmla="*/ 76 w 96"/>
                <a:gd name="T17" fmla="*/ 5 h 123"/>
                <a:gd name="T18" fmla="*/ 83 w 96"/>
                <a:gd name="T19" fmla="*/ 9 h 123"/>
                <a:gd name="T20" fmla="*/ 89 w 96"/>
                <a:gd name="T21" fmla="*/ 15 h 123"/>
                <a:gd name="T22" fmla="*/ 93 w 96"/>
                <a:gd name="T23" fmla="*/ 20 h 123"/>
                <a:gd name="T24" fmla="*/ 96 w 96"/>
                <a:gd name="T25" fmla="*/ 29 h 123"/>
                <a:gd name="T26" fmla="*/ 96 w 96"/>
                <a:gd name="T27" fmla="*/ 36 h 123"/>
                <a:gd name="T28" fmla="*/ 96 w 96"/>
                <a:gd name="T29" fmla="*/ 49 h 123"/>
                <a:gd name="T30" fmla="*/ 96 w 96"/>
                <a:gd name="T31" fmla="*/ 123 h 123"/>
                <a:gd name="T32" fmla="*/ 76 w 96"/>
                <a:gd name="T33" fmla="*/ 123 h 123"/>
                <a:gd name="T34" fmla="*/ 76 w 96"/>
                <a:gd name="T35" fmla="*/ 49 h 123"/>
                <a:gd name="T36" fmla="*/ 76 w 96"/>
                <a:gd name="T37" fmla="*/ 38 h 123"/>
                <a:gd name="T38" fmla="*/ 74 w 96"/>
                <a:gd name="T39" fmla="*/ 31 h 123"/>
                <a:gd name="T40" fmla="*/ 72 w 96"/>
                <a:gd name="T41" fmla="*/ 25 h 123"/>
                <a:gd name="T42" fmla="*/ 66 w 96"/>
                <a:gd name="T43" fmla="*/ 22 h 123"/>
                <a:gd name="T44" fmla="*/ 59 w 96"/>
                <a:gd name="T45" fmla="*/ 18 h 123"/>
                <a:gd name="T46" fmla="*/ 51 w 96"/>
                <a:gd name="T47" fmla="*/ 18 h 123"/>
                <a:gd name="T48" fmla="*/ 38 w 96"/>
                <a:gd name="T49" fmla="*/ 19 h 123"/>
                <a:gd name="T50" fmla="*/ 28 w 96"/>
                <a:gd name="T51" fmla="*/ 26 h 123"/>
                <a:gd name="T52" fmla="*/ 21 w 96"/>
                <a:gd name="T53" fmla="*/ 36 h 123"/>
                <a:gd name="T54" fmla="*/ 20 w 96"/>
                <a:gd name="T55" fmla="*/ 56 h 123"/>
                <a:gd name="T56" fmla="*/ 20 w 96"/>
                <a:gd name="T57" fmla="*/ 123 h 123"/>
                <a:gd name="T58" fmla="*/ 0 w 96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3" extrusionOk="0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19"/>
                  </a:lnTo>
                  <a:lnTo>
                    <a:pt x="24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6" y="5"/>
                  </a:lnTo>
                  <a:lnTo>
                    <a:pt x="83" y="9"/>
                  </a:lnTo>
                  <a:lnTo>
                    <a:pt x="89" y="15"/>
                  </a:lnTo>
                  <a:lnTo>
                    <a:pt x="93" y="20"/>
                  </a:lnTo>
                  <a:lnTo>
                    <a:pt x="96" y="29"/>
                  </a:lnTo>
                  <a:lnTo>
                    <a:pt x="96" y="36"/>
                  </a:lnTo>
                  <a:lnTo>
                    <a:pt x="96" y="49"/>
                  </a:lnTo>
                  <a:lnTo>
                    <a:pt x="96" y="123"/>
                  </a:lnTo>
                  <a:lnTo>
                    <a:pt x="76" y="123"/>
                  </a:lnTo>
                  <a:lnTo>
                    <a:pt x="76" y="49"/>
                  </a:lnTo>
                  <a:lnTo>
                    <a:pt x="76" y="38"/>
                  </a:lnTo>
                  <a:lnTo>
                    <a:pt x="74" y="31"/>
                  </a:lnTo>
                  <a:lnTo>
                    <a:pt x="72" y="25"/>
                  </a:lnTo>
                  <a:lnTo>
                    <a:pt x="66" y="22"/>
                  </a:lnTo>
                  <a:lnTo>
                    <a:pt x="59" y="18"/>
                  </a:lnTo>
                  <a:lnTo>
                    <a:pt x="51" y="18"/>
                  </a:lnTo>
                  <a:lnTo>
                    <a:pt x="38" y="19"/>
                  </a:lnTo>
                  <a:lnTo>
                    <a:pt x="28" y="26"/>
                  </a:lnTo>
                  <a:lnTo>
                    <a:pt x="21" y="36"/>
                  </a:lnTo>
                  <a:lnTo>
                    <a:pt x="20" y="56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7" name="Freeform 89"/>
            <p:cNvSpPr/>
            <p:nvPr/>
          </p:nvSpPr>
          <p:spPr bwMode="auto">
            <a:xfrm>
              <a:off x="6219010" y="940238"/>
              <a:ext cx="44773" cy="120887"/>
            </a:xfrm>
            <a:custGeom>
              <a:avLst/>
              <a:gdLst>
                <a:gd name="T0" fmla="*/ 56 w 59"/>
                <a:gd name="T1" fmla="*/ 143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3 w 59"/>
                <a:gd name="T9" fmla="*/ 162 h 163"/>
                <a:gd name="T10" fmla="*/ 26 w 59"/>
                <a:gd name="T11" fmla="*/ 159 h 163"/>
                <a:gd name="T12" fmla="*/ 20 w 59"/>
                <a:gd name="T13" fmla="*/ 156 h 163"/>
                <a:gd name="T14" fmla="*/ 18 w 59"/>
                <a:gd name="T15" fmla="*/ 150 h 163"/>
                <a:gd name="T16" fmla="*/ 16 w 59"/>
                <a:gd name="T17" fmla="*/ 143 h 163"/>
                <a:gd name="T18" fmla="*/ 16 w 59"/>
                <a:gd name="T19" fmla="*/ 126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2 h 163"/>
                <a:gd name="T30" fmla="*/ 35 w 59"/>
                <a:gd name="T31" fmla="*/ 0 h 163"/>
                <a:gd name="T32" fmla="*/ 35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5 w 59"/>
                <a:gd name="T39" fmla="*/ 58 h 163"/>
                <a:gd name="T40" fmla="*/ 35 w 59"/>
                <a:gd name="T41" fmla="*/ 127 h 163"/>
                <a:gd name="T42" fmla="*/ 36 w 59"/>
                <a:gd name="T43" fmla="*/ 134 h 163"/>
                <a:gd name="T44" fmla="*/ 36 w 59"/>
                <a:gd name="T45" fmla="*/ 139 h 163"/>
                <a:gd name="T46" fmla="*/ 38 w 59"/>
                <a:gd name="T47" fmla="*/ 140 h 163"/>
                <a:gd name="T48" fmla="*/ 41 w 59"/>
                <a:gd name="T49" fmla="*/ 143 h 163"/>
                <a:gd name="T50" fmla="*/ 44 w 59"/>
                <a:gd name="T51" fmla="*/ 143 h 163"/>
                <a:gd name="T52" fmla="*/ 46 w 59"/>
                <a:gd name="T53" fmla="*/ 144 h 163"/>
                <a:gd name="T54" fmla="*/ 51 w 59"/>
                <a:gd name="T55" fmla="*/ 144 h 163"/>
                <a:gd name="T56" fmla="*/ 56 w 59"/>
                <a:gd name="T57" fmla="*/ 14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 extrusionOk="0">
                  <a:moveTo>
                    <a:pt x="56" y="143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3" y="162"/>
                  </a:lnTo>
                  <a:lnTo>
                    <a:pt x="26" y="159"/>
                  </a:lnTo>
                  <a:lnTo>
                    <a:pt x="20" y="156"/>
                  </a:lnTo>
                  <a:lnTo>
                    <a:pt x="18" y="150"/>
                  </a:lnTo>
                  <a:lnTo>
                    <a:pt x="16" y="143"/>
                  </a:lnTo>
                  <a:lnTo>
                    <a:pt x="16" y="126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2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5" y="58"/>
                  </a:lnTo>
                  <a:lnTo>
                    <a:pt x="35" y="127"/>
                  </a:lnTo>
                  <a:lnTo>
                    <a:pt x="36" y="134"/>
                  </a:lnTo>
                  <a:lnTo>
                    <a:pt x="36" y="139"/>
                  </a:lnTo>
                  <a:lnTo>
                    <a:pt x="38" y="140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6" y="144"/>
                  </a:lnTo>
                  <a:lnTo>
                    <a:pt x="51" y="144"/>
                  </a:lnTo>
                  <a:lnTo>
                    <a:pt x="56" y="1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8" name="Freeform 90"/>
            <p:cNvSpPr>
              <a:spLocks noEditPoints="1"/>
            </p:cNvSpPr>
            <p:nvPr/>
          </p:nvSpPr>
          <p:spPr bwMode="auto">
            <a:xfrm>
              <a:off x="6270500" y="969341"/>
              <a:ext cx="82830" cy="94022"/>
            </a:xfrm>
            <a:custGeom>
              <a:avLst/>
              <a:gdLst>
                <a:gd name="T0" fmla="*/ 74 w 110"/>
                <a:gd name="T1" fmla="*/ 116 h 126"/>
                <a:gd name="T2" fmla="*/ 52 w 110"/>
                <a:gd name="T3" fmla="*/ 124 h 126"/>
                <a:gd name="T4" fmla="*/ 22 w 110"/>
                <a:gd name="T5" fmla="*/ 123 h 126"/>
                <a:gd name="T6" fmla="*/ 2 w 110"/>
                <a:gd name="T7" fmla="*/ 105 h 126"/>
                <a:gd name="T8" fmla="*/ 0 w 110"/>
                <a:gd name="T9" fmla="*/ 82 h 126"/>
                <a:gd name="T10" fmla="*/ 8 w 110"/>
                <a:gd name="T11" fmla="*/ 68 h 126"/>
                <a:gd name="T12" fmla="*/ 21 w 110"/>
                <a:gd name="T13" fmla="*/ 59 h 126"/>
                <a:gd name="T14" fmla="*/ 36 w 110"/>
                <a:gd name="T15" fmla="*/ 55 h 126"/>
                <a:gd name="T16" fmla="*/ 70 w 110"/>
                <a:gd name="T17" fmla="*/ 51 h 126"/>
                <a:gd name="T18" fmla="*/ 83 w 110"/>
                <a:gd name="T19" fmla="*/ 42 h 126"/>
                <a:gd name="T20" fmla="*/ 83 w 110"/>
                <a:gd name="T21" fmla="*/ 31 h 126"/>
                <a:gd name="T22" fmla="*/ 68 w 110"/>
                <a:gd name="T23" fmla="*/ 18 h 126"/>
                <a:gd name="T24" fmla="*/ 41 w 110"/>
                <a:gd name="T25" fmla="*/ 18 h 126"/>
                <a:gd name="T26" fmla="*/ 26 w 110"/>
                <a:gd name="T27" fmla="*/ 28 h 126"/>
                <a:gd name="T28" fmla="*/ 3 w 110"/>
                <a:gd name="T29" fmla="*/ 36 h 126"/>
                <a:gd name="T30" fmla="*/ 12 w 110"/>
                <a:gd name="T31" fmla="*/ 16 h 126"/>
                <a:gd name="T32" fmla="*/ 31 w 110"/>
                <a:gd name="T33" fmla="*/ 5 h 126"/>
                <a:gd name="T34" fmla="*/ 57 w 110"/>
                <a:gd name="T35" fmla="*/ 0 h 126"/>
                <a:gd name="T36" fmla="*/ 83 w 110"/>
                <a:gd name="T37" fmla="*/ 3 h 126"/>
                <a:gd name="T38" fmla="*/ 96 w 110"/>
                <a:gd name="T39" fmla="*/ 13 h 126"/>
                <a:gd name="T40" fmla="*/ 103 w 110"/>
                <a:gd name="T41" fmla="*/ 26 h 126"/>
                <a:gd name="T42" fmla="*/ 103 w 110"/>
                <a:gd name="T43" fmla="*/ 45 h 126"/>
                <a:gd name="T44" fmla="*/ 104 w 110"/>
                <a:gd name="T45" fmla="*/ 97 h 126"/>
                <a:gd name="T46" fmla="*/ 107 w 110"/>
                <a:gd name="T47" fmla="*/ 116 h 126"/>
                <a:gd name="T48" fmla="*/ 88 w 110"/>
                <a:gd name="T49" fmla="*/ 123 h 126"/>
                <a:gd name="T50" fmla="*/ 84 w 110"/>
                <a:gd name="T51" fmla="*/ 107 h 126"/>
                <a:gd name="T52" fmla="*/ 70 w 110"/>
                <a:gd name="T53" fmla="*/ 67 h 126"/>
                <a:gd name="T54" fmla="*/ 38 w 110"/>
                <a:gd name="T55" fmla="*/ 72 h 126"/>
                <a:gd name="T56" fmla="*/ 28 w 110"/>
                <a:gd name="T57" fmla="*/ 77 h 126"/>
                <a:gd name="T58" fmla="*/ 22 w 110"/>
                <a:gd name="T59" fmla="*/ 85 h 126"/>
                <a:gd name="T60" fmla="*/ 22 w 110"/>
                <a:gd name="T61" fmla="*/ 98 h 126"/>
                <a:gd name="T62" fmla="*/ 35 w 110"/>
                <a:gd name="T63" fmla="*/ 108 h 126"/>
                <a:gd name="T64" fmla="*/ 57 w 110"/>
                <a:gd name="T65" fmla="*/ 108 h 126"/>
                <a:gd name="T66" fmla="*/ 74 w 110"/>
                <a:gd name="T67" fmla="*/ 98 h 126"/>
                <a:gd name="T68" fmla="*/ 83 w 110"/>
                <a:gd name="T69" fmla="*/ 82 h 126"/>
                <a:gd name="T70" fmla="*/ 83 w 110"/>
                <a:gd name="T71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 extrusionOk="0">
                  <a:moveTo>
                    <a:pt x="84" y="107"/>
                  </a:moveTo>
                  <a:lnTo>
                    <a:pt x="74" y="116"/>
                  </a:lnTo>
                  <a:lnTo>
                    <a:pt x="62" y="121"/>
                  </a:lnTo>
                  <a:lnTo>
                    <a:pt x="52" y="124"/>
                  </a:lnTo>
                  <a:lnTo>
                    <a:pt x="41" y="126"/>
                  </a:lnTo>
                  <a:lnTo>
                    <a:pt x="22" y="123"/>
                  </a:lnTo>
                  <a:lnTo>
                    <a:pt x="11" y="116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2"/>
                  </a:lnTo>
                  <a:lnTo>
                    <a:pt x="3" y="75"/>
                  </a:lnTo>
                  <a:lnTo>
                    <a:pt x="8" y="68"/>
                  </a:lnTo>
                  <a:lnTo>
                    <a:pt x="15" y="64"/>
                  </a:lnTo>
                  <a:lnTo>
                    <a:pt x="21" y="59"/>
                  </a:lnTo>
                  <a:lnTo>
                    <a:pt x="29" y="56"/>
                  </a:lnTo>
                  <a:lnTo>
                    <a:pt x="36" y="55"/>
                  </a:lnTo>
                  <a:lnTo>
                    <a:pt x="47" y="54"/>
                  </a:lnTo>
                  <a:lnTo>
                    <a:pt x="70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3" y="41"/>
                  </a:lnTo>
                  <a:lnTo>
                    <a:pt x="83" y="31"/>
                  </a:lnTo>
                  <a:lnTo>
                    <a:pt x="77" y="23"/>
                  </a:lnTo>
                  <a:lnTo>
                    <a:pt x="68" y="18"/>
                  </a:lnTo>
                  <a:lnTo>
                    <a:pt x="54" y="16"/>
                  </a:lnTo>
                  <a:lnTo>
                    <a:pt x="41" y="18"/>
                  </a:lnTo>
                  <a:lnTo>
                    <a:pt x="34" y="22"/>
                  </a:lnTo>
                  <a:lnTo>
                    <a:pt x="26" y="28"/>
                  </a:lnTo>
                  <a:lnTo>
                    <a:pt x="23" y="39"/>
                  </a:lnTo>
                  <a:lnTo>
                    <a:pt x="3" y="36"/>
                  </a:lnTo>
                  <a:lnTo>
                    <a:pt x="6" y="25"/>
                  </a:lnTo>
                  <a:lnTo>
                    <a:pt x="12" y="16"/>
                  </a:lnTo>
                  <a:lnTo>
                    <a:pt x="19" y="9"/>
                  </a:lnTo>
                  <a:lnTo>
                    <a:pt x="31" y="5"/>
                  </a:lnTo>
                  <a:lnTo>
                    <a:pt x="42" y="0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3" y="3"/>
                  </a:lnTo>
                  <a:lnTo>
                    <a:pt x="91" y="7"/>
                  </a:lnTo>
                  <a:lnTo>
                    <a:pt x="96" y="13"/>
                  </a:lnTo>
                  <a:lnTo>
                    <a:pt x="100" y="19"/>
                  </a:lnTo>
                  <a:lnTo>
                    <a:pt x="103" y="26"/>
                  </a:lnTo>
                  <a:lnTo>
                    <a:pt x="103" y="33"/>
                  </a:lnTo>
                  <a:lnTo>
                    <a:pt x="103" y="45"/>
                  </a:lnTo>
                  <a:lnTo>
                    <a:pt x="103" y="72"/>
                  </a:lnTo>
                  <a:lnTo>
                    <a:pt x="104" y="97"/>
                  </a:lnTo>
                  <a:lnTo>
                    <a:pt x="104" y="108"/>
                  </a:lnTo>
                  <a:lnTo>
                    <a:pt x="107" y="116"/>
                  </a:lnTo>
                  <a:lnTo>
                    <a:pt x="110" y="123"/>
                  </a:lnTo>
                  <a:lnTo>
                    <a:pt x="88" y="123"/>
                  </a:lnTo>
                  <a:lnTo>
                    <a:pt x="85" y="116"/>
                  </a:lnTo>
                  <a:lnTo>
                    <a:pt x="84" y="107"/>
                  </a:lnTo>
                  <a:close/>
                  <a:moveTo>
                    <a:pt x="83" y="62"/>
                  </a:moveTo>
                  <a:lnTo>
                    <a:pt x="70" y="67"/>
                  </a:lnTo>
                  <a:lnTo>
                    <a:pt x="49" y="69"/>
                  </a:lnTo>
                  <a:lnTo>
                    <a:pt x="38" y="72"/>
                  </a:lnTo>
                  <a:lnTo>
                    <a:pt x="32" y="74"/>
                  </a:lnTo>
                  <a:lnTo>
                    <a:pt x="28" y="77"/>
                  </a:lnTo>
                  <a:lnTo>
                    <a:pt x="23" y="81"/>
                  </a:lnTo>
                  <a:lnTo>
                    <a:pt x="22" y="85"/>
                  </a:lnTo>
                  <a:lnTo>
                    <a:pt x="22" y="90"/>
                  </a:lnTo>
                  <a:lnTo>
                    <a:pt x="22" y="98"/>
                  </a:lnTo>
                  <a:lnTo>
                    <a:pt x="28" y="104"/>
                  </a:lnTo>
                  <a:lnTo>
                    <a:pt x="35" y="108"/>
                  </a:lnTo>
                  <a:lnTo>
                    <a:pt x="45" y="110"/>
                  </a:lnTo>
                  <a:lnTo>
                    <a:pt x="57" y="108"/>
                  </a:lnTo>
                  <a:lnTo>
                    <a:pt x="67" y="104"/>
                  </a:lnTo>
                  <a:lnTo>
                    <a:pt x="74" y="98"/>
                  </a:lnTo>
                  <a:lnTo>
                    <a:pt x="80" y="90"/>
                  </a:lnTo>
                  <a:lnTo>
                    <a:pt x="83" y="82"/>
                  </a:lnTo>
                  <a:lnTo>
                    <a:pt x="83" y="69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9" name="Freeform 91"/>
            <p:cNvSpPr/>
            <p:nvPr/>
          </p:nvSpPr>
          <p:spPr bwMode="auto">
            <a:xfrm>
              <a:off x="6360046" y="971580"/>
              <a:ext cx="85069" cy="89546"/>
            </a:xfrm>
            <a:custGeom>
              <a:avLst/>
              <a:gdLst>
                <a:gd name="T0" fmla="*/ 0 w 113"/>
                <a:gd name="T1" fmla="*/ 120 h 120"/>
                <a:gd name="T2" fmla="*/ 44 w 113"/>
                <a:gd name="T3" fmla="*/ 58 h 120"/>
                <a:gd name="T4" fmla="*/ 3 w 113"/>
                <a:gd name="T5" fmla="*/ 0 h 120"/>
                <a:gd name="T6" fmla="*/ 29 w 113"/>
                <a:gd name="T7" fmla="*/ 0 h 120"/>
                <a:gd name="T8" fmla="*/ 48 w 113"/>
                <a:gd name="T9" fmla="*/ 28 h 120"/>
                <a:gd name="T10" fmla="*/ 52 w 113"/>
                <a:gd name="T11" fmla="*/ 35 h 120"/>
                <a:gd name="T12" fmla="*/ 55 w 113"/>
                <a:gd name="T13" fmla="*/ 40 h 120"/>
                <a:gd name="T14" fmla="*/ 61 w 113"/>
                <a:gd name="T15" fmla="*/ 33 h 120"/>
                <a:gd name="T16" fmla="*/ 65 w 113"/>
                <a:gd name="T17" fmla="*/ 28 h 120"/>
                <a:gd name="T18" fmla="*/ 85 w 113"/>
                <a:gd name="T19" fmla="*/ 0 h 120"/>
                <a:gd name="T20" fmla="*/ 109 w 113"/>
                <a:gd name="T21" fmla="*/ 0 h 120"/>
                <a:gd name="T22" fmla="*/ 68 w 113"/>
                <a:gd name="T23" fmla="*/ 56 h 120"/>
                <a:gd name="T24" fmla="*/ 113 w 113"/>
                <a:gd name="T25" fmla="*/ 120 h 120"/>
                <a:gd name="T26" fmla="*/ 87 w 113"/>
                <a:gd name="T27" fmla="*/ 120 h 120"/>
                <a:gd name="T28" fmla="*/ 62 w 113"/>
                <a:gd name="T29" fmla="*/ 82 h 120"/>
                <a:gd name="T30" fmla="*/ 57 w 113"/>
                <a:gd name="T31" fmla="*/ 72 h 120"/>
                <a:gd name="T32" fmla="*/ 25 w 113"/>
                <a:gd name="T33" fmla="*/ 120 h 120"/>
                <a:gd name="T34" fmla="*/ 0 w 113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20" extrusionOk="0">
                  <a:moveTo>
                    <a:pt x="0" y="120"/>
                  </a:moveTo>
                  <a:lnTo>
                    <a:pt x="44" y="58"/>
                  </a:lnTo>
                  <a:lnTo>
                    <a:pt x="3" y="0"/>
                  </a:lnTo>
                  <a:lnTo>
                    <a:pt x="29" y="0"/>
                  </a:lnTo>
                  <a:lnTo>
                    <a:pt x="48" y="28"/>
                  </a:lnTo>
                  <a:lnTo>
                    <a:pt x="52" y="35"/>
                  </a:lnTo>
                  <a:lnTo>
                    <a:pt x="55" y="40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85" y="0"/>
                  </a:lnTo>
                  <a:lnTo>
                    <a:pt x="109" y="0"/>
                  </a:lnTo>
                  <a:lnTo>
                    <a:pt x="68" y="56"/>
                  </a:lnTo>
                  <a:lnTo>
                    <a:pt x="113" y="120"/>
                  </a:lnTo>
                  <a:lnTo>
                    <a:pt x="87" y="120"/>
                  </a:lnTo>
                  <a:lnTo>
                    <a:pt x="62" y="82"/>
                  </a:lnTo>
                  <a:lnTo>
                    <a:pt x="57" y="72"/>
                  </a:lnTo>
                  <a:lnTo>
                    <a:pt x="25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0" name="Freeform 92"/>
            <p:cNvSpPr/>
            <p:nvPr/>
          </p:nvSpPr>
          <p:spPr bwMode="auto">
            <a:xfrm>
              <a:off x="6454070" y="935761"/>
              <a:ext cx="42534" cy="161183"/>
            </a:xfrm>
            <a:custGeom>
              <a:avLst/>
              <a:gdLst>
                <a:gd name="T0" fmla="*/ 14 w 55"/>
                <a:gd name="T1" fmla="*/ 216 h 216"/>
                <a:gd name="T2" fmla="*/ 0 w 55"/>
                <a:gd name="T3" fmla="*/ 216 h 216"/>
                <a:gd name="T4" fmla="*/ 16 w 55"/>
                <a:gd name="T5" fmla="*/ 190 h 216"/>
                <a:gd name="T6" fmla="*/ 33 w 55"/>
                <a:gd name="T7" fmla="*/ 136 h 216"/>
                <a:gd name="T8" fmla="*/ 34 w 55"/>
                <a:gd name="T9" fmla="*/ 108 h 216"/>
                <a:gd name="T10" fmla="*/ 33 w 55"/>
                <a:gd name="T11" fmla="*/ 88 h 216"/>
                <a:gd name="T12" fmla="*/ 29 w 55"/>
                <a:gd name="T13" fmla="*/ 66 h 216"/>
                <a:gd name="T14" fmla="*/ 24 w 55"/>
                <a:gd name="T15" fmla="*/ 51 h 216"/>
                <a:gd name="T16" fmla="*/ 19 w 55"/>
                <a:gd name="T17" fmla="*/ 35 h 216"/>
                <a:gd name="T18" fmla="*/ 13 w 55"/>
                <a:gd name="T19" fmla="*/ 22 h 216"/>
                <a:gd name="T20" fmla="*/ 0 w 55"/>
                <a:gd name="T21" fmla="*/ 0 h 216"/>
                <a:gd name="T22" fmla="*/ 14 w 55"/>
                <a:gd name="T23" fmla="*/ 0 h 216"/>
                <a:gd name="T24" fmla="*/ 34 w 55"/>
                <a:gd name="T25" fmla="*/ 29 h 216"/>
                <a:gd name="T26" fmla="*/ 46 w 55"/>
                <a:gd name="T27" fmla="*/ 58 h 216"/>
                <a:gd name="T28" fmla="*/ 53 w 55"/>
                <a:gd name="T29" fmla="*/ 82 h 216"/>
                <a:gd name="T30" fmla="*/ 55 w 55"/>
                <a:gd name="T31" fmla="*/ 108 h 216"/>
                <a:gd name="T32" fmla="*/ 53 w 55"/>
                <a:gd name="T33" fmla="*/ 138 h 216"/>
                <a:gd name="T34" fmla="*/ 43 w 55"/>
                <a:gd name="T35" fmla="*/ 167 h 216"/>
                <a:gd name="T36" fmla="*/ 30 w 55"/>
                <a:gd name="T37" fmla="*/ 195 h 216"/>
                <a:gd name="T38" fmla="*/ 14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 extrusionOk="0">
                  <a:moveTo>
                    <a:pt x="14" y="216"/>
                  </a:moveTo>
                  <a:lnTo>
                    <a:pt x="0" y="216"/>
                  </a:lnTo>
                  <a:lnTo>
                    <a:pt x="16" y="190"/>
                  </a:lnTo>
                  <a:lnTo>
                    <a:pt x="33" y="136"/>
                  </a:lnTo>
                  <a:lnTo>
                    <a:pt x="34" y="108"/>
                  </a:lnTo>
                  <a:lnTo>
                    <a:pt x="33" y="88"/>
                  </a:lnTo>
                  <a:lnTo>
                    <a:pt x="29" y="66"/>
                  </a:lnTo>
                  <a:lnTo>
                    <a:pt x="24" y="51"/>
                  </a:lnTo>
                  <a:lnTo>
                    <a:pt x="19" y="35"/>
                  </a:lnTo>
                  <a:lnTo>
                    <a:pt x="13" y="2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4" y="29"/>
                  </a:lnTo>
                  <a:lnTo>
                    <a:pt x="46" y="58"/>
                  </a:lnTo>
                  <a:lnTo>
                    <a:pt x="53" y="82"/>
                  </a:lnTo>
                  <a:lnTo>
                    <a:pt x="55" y="108"/>
                  </a:lnTo>
                  <a:lnTo>
                    <a:pt x="53" y="138"/>
                  </a:lnTo>
                  <a:lnTo>
                    <a:pt x="43" y="167"/>
                  </a:lnTo>
                  <a:lnTo>
                    <a:pt x="30" y="195"/>
                  </a:lnTo>
                  <a:lnTo>
                    <a:pt x="14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1" name="Rectangle 93"/>
            <p:cNvSpPr>
              <a:spLocks noChangeArrowheads="1"/>
            </p:cNvSpPr>
            <p:nvPr/>
          </p:nvSpPr>
          <p:spPr bwMode="auto">
            <a:xfrm>
              <a:off x="2946082" y="550711"/>
              <a:ext cx="1434984" cy="10902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2" name="Rectangle 94"/>
            <p:cNvSpPr>
              <a:spLocks noChangeArrowheads="1"/>
            </p:cNvSpPr>
            <p:nvPr/>
          </p:nvSpPr>
          <p:spPr bwMode="auto">
            <a:xfrm>
              <a:off x="2946082" y="550711"/>
              <a:ext cx="1434984" cy="109022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3" name="Freeform 95"/>
            <p:cNvSpPr>
              <a:spLocks noEditPoints="1"/>
            </p:cNvSpPr>
            <p:nvPr/>
          </p:nvSpPr>
          <p:spPr bwMode="auto">
            <a:xfrm>
              <a:off x="3152040" y="819351"/>
              <a:ext cx="1005159" cy="163422"/>
            </a:xfrm>
            <a:custGeom>
              <a:avLst/>
              <a:gdLst>
                <a:gd name="T0" fmla="*/ 121 w 1345"/>
                <a:gd name="T1" fmla="*/ 54 h 220"/>
                <a:gd name="T2" fmla="*/ 30 w 1345"/>
                <a:gd name="T3" fmla="*/ 46 h 220"/>
                <a:gd name="T4" fmla="*/ 76 w 1345"/>
                <a:gd name="T5" fmla="*/ 154 h 220"/>
                <a:gd name="T6" fmla="*/ 132 w 1345"/>
                <a:gd name="T7" fmla="*/ 144 h 220"/>
                <a:gd name="T8" fmla="*/ 13 w 1345"/>
                <a:gd name="T9" fmla="*/ 144 h 220"/>
                <a:gd name="T10" fmla="*/ 76 w 1345"/>
                <a:gd name="T11" fmla="*/ 0 h 220"/>
                <a:gd name="T12" fmla="*/ 273 w 1345"/>
                <a:gd name="T13" fmla="*/ 106 h 220"/>
                <a:gd name="T14" fmla="*/ 184 w 1345"/>
                <a:gd name="T15" fmla="*/ 165 h 220"/>
                <a:gd name="T16" fmla="*/ 186 w 1345"/>
                <a:gd name="T17" fmla="*/ 56 h 220"/>
                <a:gd name="T18" fmla="*/ 252 w 1345"/>
                <a:gd name="T19" fmla="*/ 125 h 220"/>
                <a:gd name="T20" fmla="*/ 196 w 1345"/>
                <a:gd name="T21" fmla="*/ 70 h 220"/>
                <a:gd name="T22" fmla="*/ 219 w 1345"/>
                <a:gd name="T23" fmla="*/ 157 h 220"/>
                <a:gd name="T24" fmla="*/ 357 w 1345"/>
                <a:gd name="T25" fmla="*/ 46 h 220"/>
                <a:gd name="T26" fmla="*/ 377 w 1345"/>
                <a:gd name="T27" fmla="*/ 93 h 220"/>
                <a:gd name="T28" fmla="*/ 327 w 1345"/>
                <a:gd name="T29" fmla="*/ 76 h 220"/>
                <a:gd name="T30" fmla="*/ 432 w 1345"/>
                <a:gd name="T31" fmla="*/ 31 h 220"/>
                <a:gd name="T32" fmla="*/ 472 w 1345"/>
                <a:gd name="T33" fmla="*/ 2 h 220"/>
                <a:gd name="T34" fmla="*/ 452 w 1345"/>
                <a:gd name="T35" fmla="*/ 33 h 220"/>
                <a:gd name="T36" fmla="*/ 416 w 1345"/>
                <a:gd name="T37" fmla="*/ 66 h 220"/>
                <a:gd name="T38" fmla="*/ 513 w 1345"/>
                <a:gd name="T39" fmla="*/ 27 h 220"/>
                <a:gd name="T40" fmla="*/ 598 w 1345"/>
                <a:gd name="T41" fmla="*/ 49 h 220"/>
                <a:gd name="T42" fmla="*/ 634 w 1345"/>
                <a:gd name="T43" fmla="*/ 196 h 220"/>
                <a:gd name="T44" fmla="*/ 539 w 1345"/>
                <a:gd name="T45" fmla="*/ 184 h 220"/>
                <a:gd name="T46" fmla="*/ 616 w 1345"/>
                <a:gd name="T47" fmla="*/ 187 h 220"/>
                <a:gd name="T48" fmla="*/ 556 w 1345"/>
                <a:gd name="T49" fmla="*/ 164 h 220"/>
                <a:gd name="T50" fmla="*/ 557 w 1345"/>
                <a:gd name="T51" fmla="*/ 56 h 220"/>
                <a:gd name="T52" fmla="*/ 589 w 1345"/>
                <a:gd name="T53" fmla="*/ 64 h 220"/>
                <a:gd name="T54" fmla="*/ 573 w 1345"/>
                <a:gd name="T55" fmla="*/ 152 h 220"/>
                <a:gd name="T56" fmla="*/ 691 w 1345"/>
                <a:gd name="T57" fmla="*/ 49 h 220"/>
                <a:gd name="T58" fmla="*/ 742 w 1345"/>
                <a:gd name="T59" fmla="*/ 136 h 220"/>
                <a:gd name="T60" fmla="*/ 743 w 1345"/>
                <a:gd name="T61" fmla="*/ 158 h 220"/>
                <a:gd name="T62" fmla="*/ 670 w 1345"/>
                <a:gd name="T63" fmla="*/ 131 h 220"/>
                <a:gd name="T64" fmla="*/ 840 w 1345"/>
                <a:gd name="T65" fmla="*/ 47 h 220"/>
                <a:gd name="T66" fmla="*/ 854 w 1345"/>
                <a:gd name="T67" fmla="*/ 67 h 220"/>
                <a:gd name="T68" fmla="*/ 799 w 1345"/>
                <a:gd name="T69" fmla="*/ 170 h 220"/>
                <a:gd name="T70" fmla="*/ 943 w 1345"/>
                <a:gd name="T71" fmla="*/ 67 h 220"/>
                <a:gd name="T72" fmla="*/ 877 w 1345"/>
                <a:gd name="T73" fmla="*/ 76 h 220"/>
                <a:gd name="T74" fmla="*/ 969 w 1345"/>
                <a:gd name="T75" fmla="*/ 72 h 220"/>
                <a:gd name="T76" fmla="*/ 981 w 1345"/>
                <a:gd name="T77" fmla="*/ 155 h 220"/>
                <a:gd name="T78" fmla="*/ 961 w 1345"/>
                <a:gd name="T79" fmla="*/ 171 h 220"/>
                <a:gd name="T80" fmla="*/ 892 w 1345"/>
                <a:gd name="T81" fmla="*/ 172 h 220"/>
                <a:gd name="T82" fmla="*/ 941 w 1345"/>
                <a:gd name="T83" fmla="*/ 96 h 220"/>
                <a:gd name="T84" fmla="*/ 941 w 1345"/>
                <a:gd name="T85" fmla="*/ 147 h 220"/>
                <a:gd name="T86" fmla="*/ 918 w 1345"/>
                <a:gd name="T87" fmla="*/ 116 h 220"/>
                <a:gd name="T88" fmla="*/ 1028 w 1345"/>
                <a:gd name="T89" fmla="*/ 49 h 220"/>
                <a:gd name="T90" fmla="*/ 1040 w 1345"/>
                <a:gd name="T91" fmla="*/ 154 h 220"/>
                <a:gd name="T92" fmla="*/ 1037 w 1345"/>
                <a:gd name="T93" fmla="*/ 171 h 220"/>
                <a:gd name="T94" fmla="*/ 991 w 1345"/>
                <a:gd name="T95" fmla="*/ 49 h 220"/>
                <a:gd name="T96" fmla="*/ 1067 w 1345"/>
                <a:gd name="T97" fmla="*/ 50 h 220"/>
                <a:gd name="T98" fmla="*/ 1207 w 1345"/>
                <a:gd name="T99" fmla="*/ 62 h 220"/>
                <a:gd name="T100" fmla="*/ 1178 w 1345"/>
                <a:gd name="T101" fmla="*/ 172 h 220"/>
                <a:gd name="T102" fmla="*/ 1112 w 1345"/>
                <a:gd name="T103" fmla="*/ 98 h 220"/>
                <a:gd name="T104" fmla="*/ 1175 w 1345"/>
                <a:gd name="T105" fmla="*/ 155 h 220"/>
                <a:gd name="T106" fmla="*/ 1177 w 1345"/>
                <a:gd name="T107" fmla="*/ 64 h 220"/>
                <a:gd name="T108" fmla="*/ 1139 w 1345"/>
                <a:gd name="T109" fmla="*/ 144 h 220"/>
                <a:gd name="T110" fmla="*/ 1275 w 1345"/>
                <a:gd name="T111" fmla="*/ 57 h 220"/>
                <a:gd name="T112" fmla="*/ 1345 w 1345"/>
                <a:gd name="T113" fmla="*/ 92 h 220"/>
                <a:gd name="T114" fmla="*/ 1295 w 1345"/>
                <a:gd name="T115" fmla="*/ 64 h 220"/>
                <a:gd name="T116" fmla="*/ 1268 w 1345"/>
                <a:gd name="T117" fmla="*/ 17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5" h="220" extrusionOk="0">
                  <a:moveTo>
                    <a:pt x="76" y="0"/>
                  </a:moveTo>
                  <a:lnTo>
                    <a:pt x="90" y="1"/>
                  </a:lnTo>
                  <a:lnTo>
                    <a:pt x="115" y="8"/>
                  </a:lnTo>
                  <a:lnTo>
                    <a:pt x="124" y="17"/>
                  </a:lnTo>
                  <a:lnTo>
                    <a:pt x="132" y="24"/>
                  </a:lnTo>
                  <a:lnTo>
                    <a:pt x="141" y="44"/>
                  </a:lnTo>
                  <a:lnTo>
                    <a:pt x="142" y="54"/>
                  </a:lnTo>
                  <a:lnTo>
                    <a:pt x="121" y="54"/>
                  </a:lnTo>
                  <a:lnTo>
                    <a:pt x="116" y="39"/>
                  </a:lnTo>
                  <a:lnTo>
                    <a:pt x="106" y="28"/>
                  </a:lnTo>
                  <a:lnTo>
                    <a:pt x="95" y="21"/>
                  </a:lnTo>
                  <a:lnTo>
                    <a:pt x="76" y="20"/>
                  </a:lnTo>
                  <a:lnTo>
                    <a:pt x="64" y="20"/>
                  </a:lnTo>
                  <a:lnTo>
                    <a:pt x="44" y="28"/>
                  </a:lnTo>
                  <a:lnTo>
                    <a:pt x="37" y="37"/>
                  </a:lnTo>
                  <a:lnTo>
                    <a:pt x="30" y="46"/>
                  </a:lnTo>
                  <a:lnTo>
                    <a:pt x="23" y="72"/>
                  </a:lnTo>
                  <a:lnTo>
                    <a:pt x="23" y="89"/>
                  </a:lnTo>
                  <a:lnTo>
                    <a:pt x="23" y="103"/>
                  </a:lnTo>
                  <a:lnTo>
                    <a:pt x="30" y="126"/>
                  </a:lnTo>
                  <a:lnTo>
                    <a:pt x="36" y="136"/>
                  </a:lnTo>
                  <a:lnTo>
                    <a:pt x="43" y="145"/>
                  </a:lnTo>
                  <a:lnTo>
                    <a:pt x="63" y="154"/>
                  </a:lnTo>
                  <a:lnTo>
                    <a:pt x="76" y="154"/>
                  </a:lnTo>
                  <a:lnTo>
                    <a:pt x="88" y="154"/>
                  </a:lnTo>
                  <a:lnTo>
                    <a:pt x="106" y="144"/>
                  </a:lnTo>
                  <a:lnTo>
                    <a:pt x="112" y="135"/>
                  </a:lnTo>
                  <a:lnTo>
                    <a:pt x="119" y="123"/>
                  </a:lnTo>
                  <a:lnTo>
                    <a:pt x="122" y="109"/>
                  </a:lnTo>
                  <a:lnTo>
                    <a:pt x="144" y="109"/>
                  </a:lnTo>
                  <a:lnTo>
                    <a:pt x="142" y="122"/>
                  </a:lnTo>
                  <a:lnTo>
                    <a:pt x="132" y="144"/>
                  </a:lnTo>
                  <a:lnTo>
                    <a:pt x="125" y="152"/>
                  </a:lnTo>
                  <a:lnTo>
                    <a:pt x="115" y="162"/>
                  </a:lnTo>
                  <a:lnTo>
                    <a:pt x="89" y="172"/>
                  </a:lnTo>
                  <a:lnTo>
                    <a:pt x="73" y="174"/>
                  </a:lnTo>
                  <a:lnTo>
                    <a:pt x="59" y="174"/>
                  </a:lnTo>
                  <a:lnTo>
                    <a:pt x="34" y="164"/>
                  </a:lnTo>
                  <a:lnTo>
                    <a:pt x="26" y="157"/>
                  </a:lnTo>
                  <a:lnTo>
                    <a:pt x="13" y="144"/>
                  </a:lnTo>
                  <a:lnTo>
                    <a:pt x="1" y="108"/>
                  </a:lnTo>
                  <a:lnTo>
                    <a:pt x="0" y="85"/>
                  </a:lnTo>
                  <a:lnTo>
                    <a:pt x="0" y="67"/>
                  </a:lnTo>
                  <a:lnTo>
                    <a:pt x="10" y="37"/>
                  </a:lnTo>
                  <a:lnTo>
                    <a:pt x="18" y="26"/>
                  </a:lnTo>
                  <a:lnTo>
                    <a:pt x="30" y="14"/>
                  </a:lnTo>
                  <a:lnTo>
                    <a:pt x="59" y="1"/>
                  </a:lnTo>
                  <a:lnTo>
                    <a:pt x="76" y="0"/>
                  </a:lnTo>
                  <a:lnTo>
                    <a:pt x="76" y="0"/>
                  </a:lnTo>
                  <a:close/>
                  <a:moveTo>
                    <a:pt x="219" y="46"/>
                  </a:moveTo>
                  <a:lnTo>
                    <a:pt x="230" y="46"/>
                  </a:lnTo>
                  <a:lnTo>
                    <a:pt x="250" y="54"/>
                  </a:lnTo>
                  <a:lnTo>
                    <a:pt x="258" y="62"/>
                  </a:lnTo>
                  <a:lnTo>
                    <a:pt x="265" y="69"/>
                  </a:lnTo>
                  <a:lnTo>
                    <a:pt x="273" y="92"/>
                  </a:lnTo>
                  <a:lnTo>
                    <a:pt x="273" y="106"/>
                  </a:lnTo>
                  <a:lnTo>
                    <a:pt x="273" y="121"/>
                  </a:lnTo>
                  <a:lnTo>
                    <a:pt x="266" y="145"/>
                  </a:lnTo>
                  <a:lnTo>
                    <a:pt x="260" y="155"/>
                  </a:lnTo>
                  <a:lnTo>
                    <a:pt x="252" y="164"/>
                  </a:lnTo>
                  <a:lnTo>
                    <a:pt x="230" y="172"/>
                  </a:lnTo>
                  <a:lnTo>
                    <a:pt x="216" y="174"/>
                  </a:lnTo>
                  <a:lnTo>
                    <a:pt x="204" y="172"/>
                  </a:lnTo>
                  <a:lnTo>
                    <a:pt x="184" y="165"/>
                  </a:lnTo>
                  <a:lnTo>
                    <a:pt x="177" y="157"/>
                  </a:lnTo>
                  <a:lnTo>
                    <a:pt x="170" y="148"/>
                  </a:lnTo>
                  <a:lnTo>
                    <a:pt x="162" y="125"/>
                  </a:lnTo>
                  <a:lnTo>
                    <a:pt x="162" y="112"/>
                  </a:lnTo>
                  <a:lnTo>
                    <a:pt x="162" y="98"/>
                  </a:lnTo>
                  <a:lnTo>
                    <a:pt x="171" y="73"/>
                  </a:lnTo>
                  <a:lnTo>
                    <a:pt x="178" y="63"/>
                  </a:lnTo>
                  <a:lnTo>
                    <a:pt x="186" y="56"/>
                  </a:lnTo>
                  <a:lnTo>
                    <a:pt x="206" y="46"/>
                  </a:lnTo>
                  <a:lnTo>
                    <a:pt x="219" y="46"/>
                  </a:lnTo>
                  <a:lnTo>
                    <a:pt x="219" y="46"/>
                  </a:lnTo>
                  <a:close/>
                  <a:moveTo>
                    <a:pt x="219" y="157"/>
                  </a:moveTo>
                  <a:lnTo>
                    <a:pt x="227" y="155"/>
                  </a:lnTo>
                  <a:lnTo>
                    <a:pt x="242" y="148"/>
                  </a:lnTo>
                  <a:lnTo>
                    <a:pt x="246" y="141"/>
                  </a:lnTo>
                  <a:lnTo>
                    <a:pt x="252" y="125"/>
                  </a:lnTo>
                  <a:lnTo>
                    <a:pt x="253" y="108"/>
                  </a:lnTo>
                  <a:lnTo>
                    <a:pt x="252" y="92"/>
                  </a:lnTo>
                  <a:lnTo>
                    <a:pt x="247" y="80"/>
                  </a:lnTo>
                  <a:lnTo>
                    <a:pt x="243" y="72"/>
                  </a:lnTo>
                  <a:lnTo>
                    <a:pt x="229" y="64"/>
                  </a:lnTo>
                  <a:lnTo>
                    <a:pt x="219" y="63"/>
                  </a:lnTo>
                  <a:lnTo>
                    <a:pt x="210" y="64"/>
                  </a:lnTo>
                  <a:lnTo>
                    <a:pt x="196" y="70"/>
                  </a:lnTo>
                  <a:lnTo>
                    <a:pt x="191" y="77"/>
                  </a:lnTo>
                  <a:lnTo>
                    <a:pt x="184" y="92"/>
                  </a:lnTo>
                  <a:lnTo>
                    <a:pt x="183" y="112"/>
                  </a:lnTo>
                  <a:lnTo>
                    <a:pt x="184" y="129"/>
                  </a:lnTo>
                  <a:lnTo>
                    <a:pt x="191" y="144"/>
                  </a:lnTo>
                  <a:lnTo>
                    <a:pt x="196" y="149"/>
                  </a:lnTo>
                  <a:lnTo>
                    <a:pt x="210" y="155"/>
                  </a:lnTo>
                  <a:lnTo>
                    <a:pt x="219" y="157"/>
                  </a:lnTo>
                  <a:lnTo>
                    <a:pt x="219" y="157"/>
                  </a:lnTo>
                  <a:close/>
                  <a:moveTo>
                    <a:pt x="299" y="49"/>
                  </a:moveTo>
                  <a:lnTo>
                    <a:pt x="318" y="49"/>
                  </a:lnTo>
                  <a:lnTo>
                    <a:pt x="318" y="66"/>
                  </a:lnTo>
                  <a:lnTo>
                    <a:pt x="327" y="57"/>
                  </a:lnTo>
                  <a:lnTo>
                    <a:pt x="337" y="51"/>
                  </a:lnTo>
                  <a:lnTo>
                    <a:pt x="345" y="47"/>
                  </a:lnTo>
                  <a:lnTo>
                    <a:pt x="357" y="46"/>
                  </a:lnTo>
                  <a:lnTo>
                    <a:pt x="370" y="47"/>
                  </a:lnTo>
                  <a:lnTo>
                    <a:pt x="387" y="56"/>
                  </a:lnTo>
                  <a:lnTo>
                    <a:pt x="392" y="64"/>
                  </a:lnTo>
                  <a:lnTo>
                    <a:pt x="396" y="76"/>
                  </a:lnTo>
                  <a:lnTo>
                    <a:pt x="397" y="92"/>
                  </a:lnTo>
                  <a:lnTo>
                    <a:pt x="397" y="170"/>
                  </a:lnTo>
                  <a:lnTo>
                    <a:pt x="377" y="170"/>
                  </a:lnTo>
                  <a:lnTo>
                    <a:pt x="377" y="93"/>
                  </a:lnTo>
                  <a:lnTo>
                    <a:pt x="376" y="83"/>
                  </a:lnTo>
                  <a:lnTo>
                    <a:pt x="373" y="76"/>
                  </a:lnTo>
                  <a:lnTo>
                    <a:pt x="367" y="66"/>
                  </a:lnTo>
                  <a:lnTo>
                    <a:pt x="354" y="64"/>
                  </a:lnTo>
                  <a:lnTo>
                    <a:pt x="347" y="64"/>
                  </a:lnTo>
                  <a:lnTo>
                    <a:pt x="343" y="66"/>
                  </a:lnTo>
                  <a:lnTo>
                    <a:pt x="334" y="69"/>
                  </a:lnTo>
                  <a:lnTo>
                    <a:pt x="327" y="76"/>
                  </a:lnTo>
                  <a:lnTo>
                    <a:pt x="322" y="82"/>
                  </a:lnTo>
                  <a:lnTo>
                    <a:pt x="321" y="89"/>
                  </a:lnTo>
                  <a:lnTo>
                    <a:pt x="320" y="96"/>
                  </a:lnTo>
                  <a:lnTo>
                    <a:pt x="320" y="106"/>
                  </a:lnTo>
                  <a:lnTo>
                    <a:pt x="320" y="170"/>
                  </a:lnTo>
                  <a:lnTo>
                    <a:pt x="299" y="170"/>
                  </a:lnTo>
                  <a:lnTo>
                    <a:pt x="299" y="49"/>
                  </a:lnTo>
                  <a:close/>
                  <a:moveTo>
                    <a:pt x="432" y="31"/>
                  </a:moveTo>
                  <a:lnTo>
                    <a:pt x="433" y="20"/>
                  </a:lnTo>
                  <a:lnTo>
                    <a:pt x="436" y="13"/>
                  </a:lnTo>
                  <a:lnTo>
                    <a:pt x="446" y="4"/>
                  </a:lnTo>
                  <a:lnTo>
                    <a:pt x="464" y="2"/>
                  </a:lnTo>
                  <a:lnTo>
                    <a:pt x="467" y="2"/>
                  </a:lnTo>
                  <a:lnTo>
                    <a:pt x="468" y="2"/>
                  </a:lnTo>
                  <a:lnTo>
                    <a:pt x="469" y="2"/>
                  </a:lnTo>
                  <a:lnTo>
                    <a:pt x="472" y="2"/>
                  </a:lnTo>
                  <a:lnTo>
                    <a:pt x="472" y="21"/>
                  </a:lnTo>
                  <a:lnTo>
                    <a:pt x="469" y="21"/>
                  </a:lnTo>
                  <a:lnTo>
                    <a:pt x="468" y="21"/>
                  </a:lnTo>
                  <a:lnTo>
                    <a:pt x="467" y="21"/>
                  </a:lnTo>
                  <a:lnTo>
                    <a:pt x="465" y="20"/>
                  </a:lnTo>
                  <a:lnTo>
                    <a:pt x="456" y="21"/>
                  </a:lnTo>
                  <a:lnTo>
                    <a:pt x="454" y="26"/>
                  </a:lnTo>
                  <a:lnTo>
                    <a:pt x="452" y="33"/>
                  </a:lnTo>
                  <a:lnTo>
                    <a:pt x="452" y="50"/>
                  </a:lnTo>
                  <a:lnTo>
                    <a:pt x="472" y="50"/>
                  </a:lnTo>
                  <a:lnTo>
                    <a:pt x="472" y="66"/>
                  </a:lnTo>
                  <a:lnTo>
                    <a:pt x="452" y="66"/>
                  </a:lnTo>
                  <a:lnTo>
                    <a:pt x="452" y="170"/>
                  </a:lnTo>
                  <a:lnTo>
                    <a:pt x="432" y="170"/>
                  </a:lnTo>
                  <a:lnTo>
                    <a:pt x="432" y="66"/>
                  </a:lnTo>
                  <a:lnTo>
                    <a:pt x="416" y="66"/>
                  </a:lnTo>
                  <a:lnTo>
                    <a:pt x="416" y="50"/>
                  </a:lnTo>
                  <a:lnTo>
                    <a:pt x="432" y="50"/>
                  </a:lnTo>
                  <a:lnTo>
                    <a:pt x="432" y="31"/>
                  </a:lnTo>
                  <a:lnTo>
                    <a:pt x="432" y="31"/>
                  </a:lnTo>
                  <a:close/>
                  <a:moveTo>
                    <a:pt x="492" y="27"/>
                  </a:moveTo>
                  <a:lnTo>
                    <a:pt x="492" y="4"/>
                  </a:lnTo>
                  <a:lnTo>
                    <a:pt x="513" y="4"/>
                  </a:lnTo>
                  <a:lnTo>
                    <a:pt x="513" y="27"/>
                  </a:lnTo>
                  <a:lnTo>
                    <a:pt x="492" y="27"/>
                  </a:lnTo>
                  <a:close/>
                  <a:moveTo>
                    <a:pt x="492" y="50"/>
                  </a:moveTo>
                  <a:lnTo>
                    <a:pt x="513" y="50"/>
                  </a:lnTo>
                  <a:lnTo>
                    <a:pt x="513" y="170"/>
                  </a:lnTo>
                  <a:lnTo>
                    <a:pt x="492" y="170"/>
                  </a:lnTo>
                  <a:lnTo>
                    <a:pt x="492" y="50"/>
                  </a:lnTo>
                  <a:close/>
                  <a:moveTo>
                    <a:pt x="585" y="47"/>
                  </a:moveTo>
                  <a:lnTo>
                    <a:pt x="598" y="49"/>
                  </a:lnTo>
                  <a:lnTo>
                    <a:pt x="609" y="54"/>
                  </a:lnTo>
                  <a:lnTo>
                    <a:pt x="615" y="59"/>
                  </a:lnTo>
                  <a:lnTo>
                    <a:pt x="621" y="66"/>
                  </a:lnTo>
                  <a:lnTo>
                    <a:pt x="621" y="50"/>
                  </a:lnTo>
                  <a:lnTo>
                    <a:pt x="639" y="50"/>
                  </a:lnTo>
                  <a:lnTo>
                    <a:pt x="639" y="159"/>
                  </a:lnTo>
                  <a:lnTo>
                    <a:pt x="638" y="181"/>
                  </a:lnTo>
                  <a:lnTo>
                    <a:pt x="634" y="196"/>
                  </a:lnTo>
                  <a:lnTo>
                    <a:pt x="626" y="207"/>
                  </a:lnTo>
                  <a:lnTo>
                    <a:pt x="602" y="220"/>
                  </a:lnTo>
                  <a:lnTo>
                    <a:pt x="586" y="220"/>
                  </a:lnTo>
                  <a:lnTo>
                    <a:pt x="567" y="219"/>
                  </a:lnTo>
                  <a:lnTo>
                    <a:pt x="553" y="211"/>
                  </a:lnTo>
                  <a:lnTo>
                    <a:pt x="547" y="207"/>
                  </a:lnTo>
                  <a:lnTo>
                    <a:pt x="540" y="194"/>
                  </a:lnTo>
                  <a:lnTo>
                    <a:pt x="539" y="184"/>
                  </a:lnTo>
                  <a:lnTo>
                    <a:pt x="559" y="184"/>
                  </a:lnTo>
                  <a:lnTo>
                    <a:pt x="560" y="193"/>
                  </a:lnTo>
                  <a:lnTo>
                    <a:pt x="564" y="197"/>
                  </a:lnTo>
                  <a:lnTo>
                    <a:pt x="573" y="203"/>
                  </a:lnTo>
                  <a:lnTo>
                    <a:pt x="586" y="204"/>
                  </a:lnTo>
                  <a:lnTo>
                    <a:pt x="598" y="203"/>
                  </a:lnTo>
                  <a:lnTo>
                    <a:pt x="612" y="196"/>
                  </a:lnTo>
                  <a:lnTo>
                    <a:pt x="616" y="187"/>
                  </a:lnTo>
                  <a:lnTo>
                    <a:pt x="619" y="175"/>
                  </a:lnTo>
                  <a:lnTo>
                    <a:pt x="621" y="152"/>
                  </a:lnTo>
                  <a:lnTo>
                    <a:pt x="613" y="161"/>
                  </a:lnTo>
                  <a:lnTo>
                    <a:pt x="606" y="167"/>
                  </a:lnTo>
                  <a:lnTo>
                    <a:pt x="596" y="170"/>
                  </a:lnTo>
                  <a:lnTo>
                    <a:pt x="583" y="171"/>
                  </a:lnTo>
                  <a:lnTo>
                    <a:pt x="573" y="171"/>
                  </a:lnTo>
                  <a:lnTo>
                    <a:pt x="556" y="164"/>
                  </a:lnTo>
                  <a:lnTo>
                    <a:pt x="549" y="157"/>
                  </a:lnTo>
                  <a:lnTo>
                    <a:pt x="543" y="149"/>
                  </a:lnTo>
                  <a:lnTo>
                    <a:pt x="536" y="126"/>
                  </a:lnTo>
                  <a:lnTo>
                    <a:pt x="534" y="111"/>
                  </a:lnTo>
                  <a:lnTo>
                    <a:pt x="536" y="96"/>
                  </a:lnTo>
                  <a:lnTo>
                    <a:pt x="543" y="73"/>
                  </a:lnTo>
                  <a:lnTo>
                    <a:pt x="549" y="64"/>
                  </a:lnTo>
                  <a:lnTo>
                    <a:pt x="557" y="56"/>
                  </a:lnTo>
                  <a:lnTo>
                    <a:pt x="575" y="47"/>
                  </a:lnTo>
                  <a:lnTo>
                    <a:pt x="585" y="47"/>
                  </a:lnTo>
                  <a:lnTo>
                    <a:pt x="585" y="47"/>
                  </a:lnTo>
                  <a:close/>
                  <a:moveTo>
                    <a:pt x="621" y="109"/>
                  </a:moveTo>
                  <a:lnTo>
                    <a:pt x="619" y="89"/>
                  </a:lnTo>
                  <a:lnTo>
                    <a:pt x="612" y="76"/>
                  </a:lnTo>
                  <a:lnTo>
                    <a:pt x="602" y="67"/>
                  </a:lnTo>
                  <a:lnTo>
                    <a:pt x="589" y="64"/>
                  </a:lnTo>
                  <a:lnTo>
                    <a:pt x="579" y="66"/>
                  </a:lnTo>
                  <a:lnTo>
                    <a:pt x="564" y="76"/>
                  </a:lnTo>
                  <a:lnTo>
                    <a:pt x="559" y="85"/>
                  </a:lnTo>
                  <a:lnTo>
                    <a:pt x="556" y="96"/>
                  </a:lnTo>
                  <a:lnTo>
                    <a:pt x="556" y="113"/>
                  </a:lnTo>
                  <a:lnTo>
                    <a:pt x="557" y="132"/>
                  </a:lnTo>
                  <a:lnTo>
                    <a:pt x="563" y="144"/>
                  </a:lnTo>
                  <a:lnTo>
                    <a:pt x="573" y="152"/>
                  </a:lnTo>
                  <a:lnTo>
                    <a:pt x="586" y="155"/>
                  </a:lnTo>
                  <a:lnTo>
                    <a:pt x="596" y="154"/>
                  </a:lnTo>
                  <a:lnTo>
                    <a:pt x="611" y="144"/>
                  </a:lnTo>
                  <a:lnTo>
                    <a:pt x="616" y="135"/>
                  </a:lnTo>
                  <a:lnTo>
                    <a:pt x="621" y="123"/>
                  </a:lnTo>
                  <a:lnTo>
                    <a:pt x="621" y="109"/>
                  </a:lnTo>
                  <a:lnTo>
                    <a:pt x="621" y="109"/>
                  </a:lnTo>
                  <a:close/>
                  <a:moveTo>
                    <a:pt x="691" y="49"/>
                  </a:moveTo>
                  <a:lnTo>
                    <a:pt x="691" y="129"/>
                  </a:lnTo>
                  <a:lnTo>
                    <a:pt x="691" y="138"/>
                  </a:lnTo>
                  <a:lnTo>
                    <a:pt x="694" y="144"/>
                  </a:lnTo>
                  <a:lnTo>
                    <a:pt x="700" y="154"/>
                  </a:lnTo>
                  <a:lnTo>
                    <a:pt x="713" y="155"/>
                  </a:lnTo>
                  <a:lnTo>
                    <a:pt x="723" y="154"/>
                  </a:lnTo>
                  <a:lnTo>
                    <a:pt x="737" y="145"/>
                  </a:lnTo>
                  <a:lnTo>
                    <a:pt x="742" y="136"/>
                  </a:lnTo>
                  <a:lnTo>
                    <a:pt x="745" y="125"/>
                  </a:lnTo>
                  <a:lnTo>
                    <a:pt x="746" y="108"/>
                  </a:lnTo>
                  <a:lnTo>
                    <a:pt x="746" y="49"/>
                  </a:lnTo>
                  <a:lnTo>
                    <a:pt x="766" y="49"/>
                  </a:lnTo>
                  <a:lnTo>
                    <a:pt x="766" y="170"/>
                  </a:lnTo>
                  <a:lnTo>
                    <a:pt x="746" y="170"/>
                  </a:lnTo>
                  <a:lnTo>
                    <a:pt x="747" y="152"/>
                  </a:lnTo>
                  <a:lnTo>
                    <a:pt x="743" y="158"/>
                  </a:lnTo>
                  <a:lnTo>
                    <a:pt x="737" y="164"/>
                  </a:lnTo>
                  <a:lnTo>
                    <a:pt x="724" y="171"/>
                  </a:lnTo>
                  <a:lnTo>
                    <a:pt x="710" y="172"/>
                  </a:lnTo>
                  <a:lnTo>
                    <a:pt x="697" y="172"/>
                  </a:lnTo>
                  <a:lnTo>
                    <a:pt x="680" y="164"/>
                  </a:lnTo>
                  <a:lnTo>
                    <a:pt x="675" y="155"/>
                  </a:lnTo>
                  <a:lnTo>
                    <a:pt x="671" y="145"/>
                  </a:lnTo>
                  <a:lnTo>
                    <a:pt x="670" y="131"/>
                  </a:lnTo>
                  <a:lnTo>
                    <a:pt x="670" y="49"/>
                  </a:lnTo>
                  <a:lnTo>
                    <a:pt x="691" y="49"/>
                  </a:lnTo>
                  <a:close/>
                  <a:moveTo>
                    <a:pt x="799" y="49"/>
                  </a:moveTo>
                  <a:lnTo>
                    <a:pt x="818" y="49"/>
                  </a:lnTo>
                  <a:lnTo>
                    <a:pt x="818" y="70"/>
                  </a:lnTo>
                  <a:lnTo>
                    <a:pt x="822" y="63"/>
                  </a:lnTo>
                  <a:lnTo>
                    <a:pt x="830" y="56"/>
                  </a:lnTo>
                  <a:lnTo>
                    <a:pt x="840" y="47"/>
                  </a:lnTo>
                  <a:lnTo>
                    <a:pt x="851" y="46"/>
                  </a:lnTo>
                  <a:lnTo>
                    <a:pt x="853" y="46"/>
                  </a:lnTo>
                  <a:lnTo>
                    <a:pt x="854" y="47"/>
                  </a:lnTo>
                  <a:lnTo>
                    <a:pt x="856" y="47"/>
                  </a:lnTo>
                  <a:lnTo>
                    <a:pt x="858" y="47"/>
                  </a:lnTo>
                  <a:lnTo>
                    <a:pt x="858" y="69"/>
                  </a:lnTo>
                  <a:lnTo>
                    <a:pt x="857" y="67"/>
                  </a:lnTo>
                  <a:lnTo>
                    <a:pt x="854" y="67"/>
                  </a:lnTo>
                  <a:lnTo>
                    <a:pt x="853" y="67"/>
                  </a:lnTo>
                  <a:lnTo>
                    <a:pt x="851" y="67"/>
                  </a:lnTo>
                  <a:lnTo>
                    <a:pt x="837" y="69"/>
                  </a:lnTo>
                  <a:lnTo>
                    <a:pt x="828" y="77"/>
                  </a:lnTo>
                  <a:lnTo>
                    <a:pt x="821" y="87"/>
                  </a:lnTo>
                  <a:lnTo>
                    <a:pt x="820" y="100"/>
                  </a:lnTo>
                  <a:lnTo>
                    <a:pt x="820" y="170"/>
                  </a:lnTo>
                  <a:lnTo>
                    <a:pt x="799" y="170"/>
                  </a:lnTo>
                  <a:lnTo>
                    <a:pt x="799" y="49"/>
                  </a:lnTo>
                  <a:close/>
                  <a:moveTo>
                    <a:pt x="941" y="96"/>
                  </a:moveTo>
                  <a:lnTo>
                    <a:pt x="946" y="95"/>
                  </a:lnTo>
                  <a:lnTo>
                    <a:pt x="949" y="90"/>
                  </a:lnTo>
                  <a:lnTo>
                    <a:pt x="951" y="87"/>
                  </a:lnTo>
                  <a:lnTo>
                    <a:pt x="951" y="83"/>
                  </a:lnTo>
                  <a:lnTo>
                    <a:pt x="949" y="73"/>
                  </a:lnTo>
                  <a:lnTo>
                    <a:pt x="943" y="67"/>
                  </a:lnTo>
                  <a:lnTo>
                    <a:pt x="935" y="64"/>
                  </a:lnTo>
                  <a:lnTo>
                    <a:pt x="922" y="63"/>
                  </a:lnTo>
                  <a:lnTo>
                    <a:pt x="909" y="64"/>
                  </a:lnTo>
                  <a:lnTo>
                    <a:pt x="900" y="72"/>
                  </a:lnTo>
                  <a:lnTo>
                    <a:pt x="897" y="77"/>
                  </a:lnTo>
                  <a:lnTo>
                    <a:pt x="896" y="86"/>
                  </a:lnTo>
                  <a:lnTo>
                    <a:pt x="876" y="86"/>
                  </a:lnTo>
                  <a:lnTo>
                    <a:pt x="877" y="76"/>
                  </a:lnTo>
                  <a:lnTo>
                    <a:pt x="884" y="60"/>
                  </a:lnTo>
                  <a:lnTo>
                    <a:pt x="890" y="54"/>
                  </a:lnTo>
                  <a:lnTo>
                    <a:pt x="906" y="47"/>
                  </a:lnTo>
                  <a:lnTo>
                    <a:pt x="923" y="46"/>
                  </a:lnTo>
                  <a:lnTo>
                    <a:pt x="943" y="47"/>
                  </a:lnTo>
                  <a:lnTo>
                    <a:pt x="958" y="54"/>
                  </a:lnTo>
                  <a:lnTo>
                    <a:pt x="964" y="59"/>
                  </a:lnTo>
                  <a:lnTo>
                    <a:pt x="969" y="72"/>
                  </a:lnTo>
                  <a:lnTo>
                    <a:pt x="971" y="79"/>
                  </a:lnTo>
                  <a:lnTo>
                    <a:pt x="971" y="149"/>
                  </a:lnTo>
                  <a:lnTo>
                    <a:pt x="971" y="152"/>
                  </a:lnTo>
                  <a:lnTo>
                    <a:pt x="972" y="154"/>
                  </a:lnTo>
                  <a:lnTo>
                    <a:pt x="974" y="155"/>
                  </a:lnTo>
                  <a:lnTo>
                    <a:pt x="978" y="155"/>
                  </a:lnTo>
                  <a:lnTo>
                    <a:pt x="979" y="155"/>
                  </a:lnTo>
                  <a:lnTo>
                    <a:pt x="981" y="155"/>
                  </a:lnTo>
                  <a:lnTo>
                    <a:pt x="982" y="155"/>
                  </a:lnTo>
                  <a:lnTo>
                    <a:pt x="984" y="155"/>
                  </a:lnTo>
                  <a:lnTo>
                    <a:pt x="984" y="170"/>
                  </a:lnTo>
                  <a:lnTo>
                    <a:pt x="979" y="171"/>
                  </a:lnTo>
                  <a:lnTo>
                    <a:pt x="977" y="172"/>
                  </a:lnTo>
                  <a:lnTo>
                    <a:pt x="974" y="172"/>
                  </a:lnTo>
                  <a:lnTo>
                    <a:pt x="969" y="172"/>
                  </a:lnTo>
                  <a:lnTo>
                    <a:pt x="961" y="171"/>
                  </a:lnTo>
                  <a:lnTo>
                    <a:pt x="955" y="165"/>
                  </a:lnTo>
                  <a:lnTo>
                    <a:pt x="952" y="161"/>
                  </a:lnTo>
                  <a:lnTo>
                    <a:pt x="951" y="154"/>
                  </a:lnTo>
                  <a:lnTo>
                    <a:pt x="945" y="161"/>
                  </a:lnTo>
                  <a:lnTo>
                    <a:pt x="933" y="168"/>
                  </a:lnTo>
                  <a:lnTo>
                    <a:pt x="922" y="172"/>
                  </a:lnTo>
                  <a:lnTo>
                    <a:pt x="907" y="174"/>
                  </a:lnTo>
                  <a:lnTo>
                    <a:pt x="892" y="172"/>
                  </a:lnTo>
                  <a:lnTo>
                    <a:pt x="880" y="164"/>
                  </a:lnTo>
                  <a:lnTo>
                    <a:pt x="871" y="152"/>
                  </a:lnTo>
                  <a:lnTo>
                    <a:pt x="870" y="138"/>
                  </a:lnTo>
                  <a:lnTo>
                    <a:pt x="871" y="122"/>
                  </a:lnTo>
                  <a:lnTo>
                    <a:pt x="880" y="112"/>
                  </a:lnTo>
                  <a:lnTo>
                    <a:pt x="892" y="103"/>
                  </a:lnTo>
                  <a:lnTo>
                    <a:pt x="907" y="100"/>
                  </a:lnTo>
                  <a:lnTo>
                    <a:pt x="941" y="96"/>
                  </a:lnTo>
                  <a:close/>
                  <a:moveTo>
                    <a:pt x="892" y="138"/>
                  </a:moveTo>
                  <a:lnTo>
                    <a:pt x="892" y="145"/>
                  </a:lnTo>
                  <a:lnTo>
                    <a:pt x="897" y="151"/>
                  </a:lnTo>
                  <a:lnTo>
                    <a:pt x="905" y="155"/>
                  </a:lnTo>
                  <a:lnTo>
                    <a:pt x="913" y="157"/>
                  </a:lnTo>
                  <a:lnTo>
                    <a:pt x="923" y="155"/>
                  </a:lnTo>
                  <a:lnTo>
                    <a:pt x="933" y="151"/>
                  </a:lnTo>
                  <a:lnTo>
                    <a:pt x="941" y="147"/>
                  </a:lnTo>
                  <a:lnTo>
                    <a:pt x="949" y="134"/>
                  </a:lnTo>
                  <a:lnTo>
                    <a:pt x="951" y="125"/>
                  </a:lnTo>
                  <a:lnTo>
                    <a:pt x="951" y="108"/>
                  </a:lnTo>
                  <a:lnTo>
                    <a:pt x="946" y="111"/>
                  </a:lnTo>
                  <a:lnTo>
                    <a:pt x="941" y="112"/>
                  </a:lnTo>
                  <a:lnTo>
                    <a:pt x="935" y="113"/>
                  </a:lnTo>
                  <a:lnTo>
                    <a:pt x="929" y="115"/>
                  </a:lnTo>
                  <a:lnTo>
                    <a:pt x="918" y="116"/>
                  </a:lnTo>
                  <a:lnTo>
                    <a:pt x="907" y="118"/>
                  </a:lnTo>
                  <a:lnTo>
                    <a:pt x="900" y="121"/>
                  </a:lnTo>
                  <a:lnTo>
                    <a:pt x="893" y="126"/>
                  </a:lnTo>
                  <a:lnTo>
                    <a:pt x="892" y="138"/>
                  </a:lnTo>
                  <a:lnTo>
                    <a:pt x="892" y="138"/>
                  </a:lnTo>
                  <a:close/>
                  <a:moveTo>
                    <a:pt x="1008" y="15"/>
                  </a:moveTo>
                  <a:lnTo>
                    <a:pt x="1028" y="15"/>
                  </a:lnTo>
                  <a:lnTo>
                    <a:pt x="1028" y="49"/>
                  </a:lnTo>
                  <a:lnTo>
                    <a:pt x="1047" y="49"/>
                  </a:lnTo>
                  <a:lnTo>
                    <a:pt x="1047" y="66"/>
                  </a:lnTo>
                  <a:lnTo>
                    <a:pt x="1028" y="66"/>
                  </a:lnTo>
                  <a:lnTo>
                    <a:pt x="1028" y="144"/>
                  </a:lnTo>
                  <a:lnTo>
                    <a:pt x="1028" y="149"/>
                  </a:lnTo>
                  <a:lnTo>
                    <a:pt x="1033" y="152"/>
                  </a:lnTo>
                  <a:lnTo>
                    <a:pt x="1036" y="154"/>
                  </a:lnTo>
                  <a:lnTo>
                    <a:pt x="1040" y="154"/>
                  </a:lnTo>
                  <a:lnTo>
                    <a:pt x="1041" y="154"/>
                  </a:lnTo>
                  <a:lnTo>
                    <a:pt x="1044" y="154"/>
                  </a:lnTo>
                  <a:lnTo>
                    <a:pt x="1046" y="154"/>
                  </a:lnTo>
                  <a:lnTo>
                    <a:pt x="1047" y="154"/>
                  </a:lnTo>
                  <a:lnTo>
                    <a:pt x="1047" y="170"/>
                  </a:lnTo>
                  <a:lnTo>
                    <a:pt x="1044" y="171"/>
                  </a:lnTo>
                  <a:lnTo>
                    <a:pt x="1040" y="171"/>
                  </a:lnTo>
                  <a:lnTo>
                    <a:pt x="1037" y="171"/>
                  </a:lnTo>
                  <a:lnTo>
                    <a:pt x="1033" y="171"/>
                  </a:lnTo>
                  <a:lnTo>
                    <a:pt x="1020" y="170"/>
                  </a:lnTo>
                  <a:lnTo>
                    <a:pt x="1013" y="164"/>
                  </a:lnTo>
                  <a:lnTo>
                    <a:pt x="1008" y="157"/>
                  </a:lnTo>
                  <a:lnTo>
                    <a:pt x="1008" y="145"/>
                  </a:lnTo>
                  <a:lnTo>
                    <a:pt x="1008" y="66"/>
                  </a:lnTo>
                  <a:lnTo>
                    <a:pt x="991" y="66"/>
                  </a:lnTo>
                  <a:lnTo>
                    <a:pt x="991" y="49"/>
                  </a:lnTo>
                  <a:lnTo>
                    <a:pt x="1008" y="49"/>
                  </a:lnTo>
                  <a:lnTo>
                    <a:pt x="1008" y="15"/>
                  </a:lnTo>
                  <a:close/>
                  <a:moveTo>
                    <a:pt x="1067" y="4"/>
                  </a:moveTo>
                  <a:lnTo>
                    <a:pt x="1089" y="4"/>
                  </a:lnTo>
                  <a:lnTo>
                    <a:pt x="1089" y="27"/>
                  </a:lnTo>
                  <a:lnTo>
                    <a:pt x="1067" y="27"/>
                  </a:lnTo>
                  <a:lnTo>
                    <a:pt x="1067" y="4"/>
                  </a:lnTo>
                  <a:close/>
                  <a:moveTo>
                    <a:pt x="1067" y="50"/>
                  </a:moveTo>
                  <a:lnTo>
                    <a:pt x="1089" y="50"/>
                  </a:lnTo>
                  <a:lnTo>
                    <a:pt x="1089" y="170"/>
                  </a:lnTo>
                  <a:lnTo>
                    <a:pt x="1067" y="170"/>
                  </a:lnTo>
                  <a:lnTo>
                    <a:pt x="1067" y="50"/>
                  </a:lnTo>
                  <a:close/>
                  <a:moveTo>
                    <a:pt x="1167" y="46"/>
                  </a:moveTo>
                  <a:lnTo>
                    <a:pt x="1178" y="46"/>
                  </a:lnTo>
                  <a:lnTo>
                    <a:pt x="1199" y="54"/>
                  </a:lnTo>
                  <a:lnTo>
                    <a:pt x="1207" y="62"/>
                  </a:lnTo>
                  <a:lnTo>
                    <a:pt x="1214" y="69"/>
                  </a:lnTo>
                  <a:lnTo>
                    <a:pt x="1222" y="92"/>
                  </a:lnTo>
                  <a:lnTo>
                    <a:pt x="1223" y="106"/>
                  </a:lnTo>
                  <a:lnTo>
                    <a:pt x="1222" y="121"/>
                  </a:lnTo>
                  <a:lnTo>
                    <a:pt x="1214" y="145"/>
                  </a:lnTo>
                  <a:lnTo>
                    <a:pt x="1209" y="155"/>
                  </a:lnTo>
                  <a:lnTo>
                    <a:pt x="1201" y="164"/>
                  </a:lnTo>
                  <a:lnTo>
                    <a:pt x="1178" y="172"/>
                  </a:lnTo>
                  <a:lnTo>
                    <a:pt x="1165" y="174"/>
                  </a:lnTo>
                  <a:lnTo>
                    <a:pt x="1152" y="172"/>
                  </a:lnTo>
                  <a:lnTo>
                    <a:pt x="1134" y="165"/>
                  </a:lnTo>
                  <a:lnTo>
                    <a:pt x="1125" y="157"/>
                  </a:lnTo>
                  <a:lnTo>
                    <a:pt x="1119" y="148"/>
                  </a:lnTo>
                  <a:lnTo>
                    <a:pt x="1112" y="125"/>
                  </a:lnTo>
                  <a:lnTo>
                    <a:pt x="1111" y="112"/>
                  </a:lnTo>
                  <a:lnTo>
                    <a:pt x="1112" y="98"/>
                  </a:lnTo>
                  <a:lnTo>
                    <a:pt x="1119" y="73"/>
                  </a:lnTo>
                  <a:lnTo>
                    <a:pt x="1126" y="63"/>
                  </a:lnTo>
                  <a:lnTo>
                    <a:pt x="1134" y="56"/>
                  </a:lnTo>
                  <a:lnTo>
                    <a:pt x="1155" y="46"/>
                  </a:lnTo>
                  <a:lnTo>
                    <a:pt x="1167" y="46"/>
                  </a:lnTo>
                  <a:lnTo>
                    <a:pt x="1167" y="46"/>
                  </a:lnTo>
                  <a:close/>
                  <a:moveTo>
                    <a:pt x="1167" y="157"/>
                  </a:moveTo>
                  <a:lnTo>
                    <a:pt x="1175" y="155"/>
                  </a:lnTo>
                  <a:lnTo>
                    <a:pt x="1190" y="148"/>
                  </a:lnTo>
                  <a:lnTo>
                    <a:pt x="1194" y="141"/>
                  </a:lnTo>
                  <a:lnTo>
                    <a:pt x="1200" y="125"/>
                  </a:lnTo>
                  <a:lnTo>
                    <a:pt x="1201" y="108"/>
                  </a:lnTo>
                  <a:lnTo>
                    <a:pt x="1200" y="92"/>
                  </a:lnTo>
                  <a:lnTo>
                    <a:pt x="1196" y="80"/>
                  </a:lnTo>
                  <a:lnTo>
                    <a:pt x="1191" y="72"/>
                  </a:lnTo>
                  <a:lnTo>
                    <a:pt x="1177" y="64"/>
                  </a:lnTo>
                  <a:lnTo>
                    <a:pt x="1167" y="63"/>
                  </a:lnTo>
                  <a:lnTo>
                    <a:pt x="1158" y="64"/>
                  </a:lnTo>
                  <a:lnTo>
                    <a:pt x="1145" y="70"/>
                  </a:lnTo>
                  <a:lnTo>
                    <a:pt x="1139" y="77"/>
                  </a:lnTo>
                  <a:lnTo>
                    <a:pt x="1134" y="92"/>
                  </a:lnTo>
                  <a:lnTo>
                    <a:pt x="1132" y="112"/>
                  </a:lnTo>
                  <a:lnTo>
                    <a:pt x="1134" y="129"/>
                  </a:lnTo>
                  <a:lnTo>
                    <a:pt x="1139" y="144"/>
                  </a:lnTo>
                  <a:lnTo>
                    <a:pt x="1145" y="149"/>
                  </a:lnTo>
                  <a:lnTo>
                    <a:pt x="1158" y="155"/>
                  </a:lnTo>
                  <a:lnTo>
                    <a:pt x="1167" y="157"/>
                  </a:lnTo>
                  <a:lnTo>
                    <a:pt x="1167" y="157"/>
                  </a:lnTo>
                  <a:close/>
                  <a:moveTo>
                    <a:pt x="1248" y="49"/>
                  </a:moveTo>
                  <a:lnTo>
                    <a:pt x="1266" y="49"/>
                  </a:lnTo>
                  <a:lnTo>
                    <a:pt x="1266" y="66"/>
                  </a:lnTo>
                  <a:lnTo>
                    <a:pt x="1275" y="57"/>
                  </a:lnTo>
                  <a:lnTo>
                    <a:pt x="1285" y="51"/>
                  </a:lnTo>
                  <a:lnTo>
                    <a:pt x="1295" y="47"/>
                  </a:lnTo>
                  <a:lnTo>
                    <a:pt x="1307" y="46"/>
                  </a:lnTo>
                  <a:lnTo>
                    <a:pt x="1318" y="47"/>
                  </a:lnTo>
                  <a:lnTo>
                    <a:pt x="1335" y="56"/>
                  </a:lnTo>
                  <a:lnTo>
                    <a:pt x="1341" y="64"/>
                  </a:lnTo>
                  <a:lnTo>
                    <a:pt x="1345" y="76"/>
                  </a:lnTo>
                  <a:lnTo>
                    <a:pt x="1345" y="92"/>
                  </a:lnTo>
                  <a:lnTo>
                    <a:pt x="1345" y="170"/>
                  </a:lnTo>
                  <a:lnTo>
                    <a:pt x="1325" y="170"/>
                  </a:lnTo>
                  <a:lnTo>
                    <a:pt x="1325" y="93"/>
                  </a:lnTo>
                  <a:lnTo>
                    <a:pt x="1324" y="83"/>
                  </a:lnTo>
                  <a:lnTo>
                    <a:pt x="1322" y="76"/>
                  </a:lnTo>
                  <a:lnTo>
                    <a:pt x="1315" y="66"/>
                  </a:lnTo>
                  <a:lnTo>
                    <a:pt x="1302" y="64"/>
                  </a:lnTo>
                  <a:lnTo>
                    <a:pt x="1295" y="64"/>
                  </a:lnTo>
                  <a:lnTo>
                    <a:pt x="1291" y="66"/>
                  </a:lnTo>
                  <a:lnTo>
                    <a:pt x="1282" y="69"/>
                  </a:lnTo>
                  <a:lnTo>
                    <a:pt x="1276" y="76"/>
                  </a:lnTo>
                  <a:lnTo>
                    <a:pt x="1271" y="82"/>
                  </a:lnTo>
                  <a:lnTo>
                    <a:pt x="1269" y="89"/>
                  </a:lnTo>
                  <a:lnTo>
                    <a:pt x="1268" y="96"/>
                  </a:lnTo>
                  <a:lnTo>
                    <a:pt x="1268" y="106"/>
                  </a:lnTo>
                  <a:lnTo>
                    <a:pt x="1268" y="170"/>
                  </a:lnTo>
                  <a:lnTo>
                    <a:pt x="1248" y="170"/>
                  </a:lnTo>
                  <a:lnTo>
                    <a:pt x="1248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4" name="Freeform 96"/>
            <p:cNvSpPr/>
            <p:nvPr/>
          </p:nvSpPr>
          <p:spPr bwMode="auto">
            <a:xfrm>
              <a:off x="3436350" y="1023069"/>
              <a:ext cx="116410" cy="123126"/>
            </a:xfrm>
            <a:custGeom>
              <a:avLst/>
              <a:gdLst>
                <a:gd name="T0" fmla="*/ 0 w 157"/>
                <a:gd name="T1" fmla="*/ 166 h 166"/>
                <a:gd name="T2" fmla="*/ 0 w 157"/>
                <a:gd name="T3" fmla="*/ 0 h 166"/>
                <a:gd name="T4" fmla="*/ 31 w 157"/>
                <a:gd name="T5" fmla="*/ 0 h 166"/>
                <a:gd name="T6" fmla="*/ 72 w 157"/>
                <a:gd name="T7" fmla="*/ 117 h 166"/>
                <a:gd name="T8" fmla="*/ 76 w 157"/>
                <a:gd name="T9" fmla="*/ 133 h 166"/>
                <a:gd name="T10" fmla="*/ 79 w 157"/>
                <a:gd name="T11" fmla="*/ 141 h 166"/>
                <a:gd name="T12" fmla="*/ 82 w 157"/>
                <a:gd name="T13" fmla="*/ 131 h 166"/>
                <a:gd name="T14" fmla="*/ 88 w 157"/>
                <a:gd name="T15" fmla="*/ 116 h 166"/>
                <a:gd name="T16" fmla="*/ 128 w 157"/>
                <a:gd name="T17" fmla="*/ 0 h 166"/>
                <a:gd name="T18" fmla="*/ 157 w 157"/>
                <a:gd name="T19" fmla="*/ 0 h 166"/>
                <a:gd name="T20" fmla="*/ 157 w 157"/>
                <a:gd name="T21" fmla="*/ 166 h 166"/>
                <a:gd name="T22" fmla="*/ 135 w 157"/>
                <a:gd name="T23" fmla="*/ 166 h 166"/>
                <a:gd name="T24" fmla="*/ 135 w 157"/>
                <a:gd name="T25" fmla="*/ 28 h 166"/>
                <a:gd name="T26" fmla="*/ 88 w 157"/>
                <a:gd name="T27" fmla="*/ 166 h 166"/>
                <a:gd name="T28" fmla="*/ 67 w 157"/>
                <a:gd name="T29" fmla="*/ 166 h 166"/>
                <a:gd name="T30" fmla="*/ 20 w 157"/>
                <a:gd name="T31" fmla="*/ 25 h 166"/>
                <a:gd name="T32" fmla="*/ 20 w 157"/>
                <a:gd name="T33" fmla="*/ 166 h 166"/>
                <a:gd name="T34" fmla="*/ 0 w 157"/>
                <a:gd name="T3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6" extrusionOk="0">
                  <a:moveTo>
                    <a:pt x="0" y="166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72" y="117"/>
                  </a:lnTo>
                  <a:lnTo>
                    <a:pt x="76" y="133"/>
                  </a:lnTo>
                  <a:lnTo>
                    <a:pt x="79" y="141"/>
                  </a:lnTo>
                  <a:lnTo>
                    <a:pt x="82" y="131"/>
                  </a:lnTo>
                  <a:lnTo>
                    <a:pt x="88" y="116"/>
                  </a:lnTo>
                  <a:lnTo>
                    <a:pt x="128" y="0"/>
                  </a:lnTo>
                  <a:lnTo>
                    <a:pt x="157" y="0"/>
                  </a:lnTo>
                  <a:lnTo>
                    <a:pt x="157" y="166"/>
                  </a:lnTo>
                  <a:lnTo>
                    <a:pt x="135" y="166"/>
                  </a:lnTo>
                  <a:lnTo>
                    <a:pt x="135" y="28"/>
                  </a:lnTo>
                  <a:lnTo>
                    <a:pt x="88" y="166"/>
                  </a:lnTo>
                  <a:lnTo>
                    <a:pt x="67" y="166"/>
                  </a:lnTo>
                  <a:lnTo>
                    <a:pt x="20" y="25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5" name="Freeform 97"/>
            <p:cNvSpPr>
              <a:spLocks noEditPoints="1"/>
            </p:cNvSpPr>
            <p:nvPr/>
          </p:nvSpPr>
          <p:spPr bwMode="auto">
            <a:xfrm>
              <a:off x="3572908" y="1056649"/>
              <a:ext cx="82830" cy="91784"/>
            </a:xfrm>
            <a:custGeom>
              <a:avLst/>
              <a:gdLst>
                <a:gd name="T0" fmla="*/ 0 w 111"/>
                <a:gd name="T1" fmla="*/ 61 h 125"/>
                <a:gd name="T2" fmla="*/ 0 w 111"/>
                <a:gd name="T3" fmla="*/ 46 h 125"/>
                <a:gd name="T4" fmla="*/ 8 w 111"/>
                <a:gd name="T5" fmla="*/ 21 h 125"/>
                <a:gd name="T6" fmla="*/ 17 w 111"/>
                <a:gd name="T7" fmla="*/ 12 h 125"/>
                <a:gd name="T8" fmla="*/ 26 w 111"/>
                <a:gd name="T9" fmla="*/ 7 h 125"/>
                <a:gd name="T10" fmla="*/ 44 w 111"/>
                <a:gd name="T11" fmla="*/ 0 h 125"/>
                <a:gd name="T12" fmla="*/ 54 w 111"/>
                <a:gd name="T13" fmla="*/ 0 h 125"/>
                <a:gd name="T14" fmla="*/ 67 w 111"/>
                <a:gd name="T15" fmla="*/ 0 h 125"/>
                <a:gd name="T16" fmla="*/ 88 w 111"/>
                <a:gd name="T17" fmla="*/ 8 h 125"/>
                <a:gd name="T18" fmla="*/ 95 w 111"/>
                <a:gd name="T19" fmla="*/ 15 h 125"/>
                <a:gd name="T20" fmla="*/ 102 w 111"/>
                <a:gd name="T21" fmla="*/ 24 h 125"/>
                <a:gd name="T22" fmla="*/ 111 w 111"/>
                <a:gd name="T23" fmla="*/ 46 h 125"/>
                <a:gd name="T24" fmla="*/ 111 w 111"/>
                <a:gd name="T25" fmla="*/ 60 h 125"/>
                <a:gd name="T26" fmla="*/ 109 w 111"/>
                <a:gd name="T27" fmla="*/ 82 h 125"/>
                <a:gd name="T28" fmla="*/ 103 w 111"/>
                <a:gd name="T29" fmla="*/ 96 h 125"/>
                <a:gd name="T30" fmla="*/ 96 w 111"/>
                <a:gd name="T31" fmla="*/ 109 h 125"/>
                <a:gd name="T32" fmla="*/ 83 w 111"/>
                <a:gd name="T33" fmla="*/ 116 h 125"/>
                <a:gd name="T34" fmla="*/ 70 w 111"/>
                <a:gd name="T35" fmla="*/ 123 h 125"/>
                <a:gd name="T36" fmla="*/ 54 w 111"/>
                <a:gd name="T37" fmla="*/ 125 h 125"/>
                <a:gd name="T38" fmla="*/ 43 w 111"/>
                <a:gd name="T39" fmla="*/ 123 h 125"/>
                <a:gd name="T40" fmla="*/ 23 w 111"/>
                <a:gd name="T41" fmla="*/ 115 h 125"/>
                <a:gd name="T42" fmla="*/ 14 w 111"/>
                <a:gd name="T43" fmla="*/ 108 h 125"/>
                <a:gd name="T44" fmla="*/ 7 w 111"/>
                <a:gd name="T45" fmla="*/ 99 h 125"/>
                <a:gd name="T46" fmla="*/ 0 w 111"/>
                <a:gd name="T47" fmla="*/ 76 h 125"/>
                <a:gd name="T48" fmla="*/ 0 w 111"/>
                <a:gd name="T49" fmla="*/ 61 h 125"/>
                <a:gd name="T50" fmla="*/ 20 w 111"/>
                <a:gd name="T51" fmla="*/ 61 h 125"/>
                <a:gd name="T52" fmla="*/ 21 w 111"/>
                <a:gd name="T53" fmla="*/ 83 h 125"/>
                <a:gd name="T54" fmla="*/ 30 w 111"/>
                <a:gd name="T55" fmla="*/ 96 h 125"/>
                <a:gd name="T56" fmla="*/ 40 w 111"/>
                <a:gd name="T57" fmla="*/ 106 h 125"/>
                <a:gd name="T58" fmla="*/ 54 w 111"/>
                <a:gd name="T59" fmla="*/ 108 h 125"/>
                <a:gd name="T60" fmla="*/ 69 w 111"/>
                <a:gd name="T61" fmla="*/ 106 h 125"/>
                <a:gd name="T62" fmla="*/ 80 w 111"/>
                <a:gd name="T63" fmla="*/ 96 h 125"/>
                <a:gd name="T64" fmla="*/ 89 w 111"/>
                <a:gd name="T65" fmla="*/ 83 h 125"/>
                <a:gd name="T66" fmla="*/ 90 w 111"/>
                <a:gd name="T67" fmla="*/ 61 h 125"/>
                <a:gd name="T68" fmla="*/ 89 w 111"/>
                <a:gd name="T69" fmla="*/ 41 h 125"/>
                <a:gd name="T70" fmla="*/ 80 w 111"/>
                <a:gd name="T71" fmla="*/ 27 h 125"/>
                <a:gd name="T72" fmla="*/ 69 w 111"/>
                <a:gd name="T73" fmla="*/ 18 h 125"/>
                <a:gd name="T74" fmla="*/ 54 w 111"/>
                <a:gd name="T75" fmla="*/ 15 h 125"/>
                <a:gd name="T76" fmla="*/ 40 w 111"/>
                <a:gd name="T77" fmla="*/ 18 h 125"/>
                <a:gd name="T78" fmla="*/ 30 w 111"/>
                <a:gd name="T79" fmla="*/ 27 h 125"/>
                <a:gd name="T80" fmla="*/ 21 w 111"/>
                <a:gd name="T81" fmla="*/ 41 h 125"/>
                <a:gd name="T82" fmla="*/ 20 w 111"/>
                <a:gd name="T83" fmla="*/ 6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125" extrusionOk="0">
                  <a:moveTo>
                    <a:pt x="0" y="61"/>
                  </a:moveTo>
                  <a:lnTo>
                    <a:pt x="0" y="46"/>
                  </a:lnTo>
                  <a:lnTo>
                    <a:pt x="8" y="21"/>
                  </a:lnTo>
                  <a:lnTo>
                    <a:pt x="17" y="12"/>
                  </a:lnTo>
                  <a:lnTo>
                    <a:pt x="26" y="7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1" y="46"/>
                  </a:lnTo>
                  <a:lnTo>
                    <a:pt x="111" y="60"/>
                  </a:lnTo>
                  <a:lnTo>
                    <a:pt x="109" y="82"/>
                  </a:lnTo>
                  <a:lnTo>
                    <a:pt x="103" y="96"/>
                  </a:lnTo>
                  <a:lnTo>
                    <a:pt x="96" y="109"/>
                  </a:lnTo>
                  <a:lnTo>
                    <a:pt x="83" y="116"/>
                  </a:lnTo>
                  <a:lnTo>
                    <a:pt x="70" y="123"/>
                  </a:lnTo>
                  <a:lnTo>
                    <a:pt x="54" y="125"/>
                  </a:lnTo>
                  <a:lnTo>
                    <a:pt x="43" y="123"/>
                  </a:lnTo>
                  <a:lnTo>
                    <a:pt x="23" y="115"/>
                  </a:lnTo>
                  <a:lnTo>
                    <a:pt x="14" y="108"/>
                  </a:lnTo>
                  <a:lnTo>
                    <a:pt x="7" y="99"/>
                  </a:lnTo>
                  <a:lnTo>
                    <a:pt x="0" y="76"/>
                  </a:lnTo>
                  <a:lnTo>
                    <a:pt x="0" y="61"/>
                  </a:lnTo>
                  <a:close/>
                  <a:moveTo>
                    <a:pt x="20" y="61"/>
                  </a:moveTo>
                  <a:lnTo>
                    <a:pt x="21" y="83"/>
                  </a:lnTo>
                  <a:lnTo>
                    <a:pt x="30" y="96"/>
                  </a:lnTo>
                  <a:lnTo>
                    <a:pt x="40" y="106"/>
                  </a:lnTo>
                  <a:lnTo>
                    <a:pt x="54" y="108"/>
                  </a:lnTo>
                  <a:lnTo>
                    <a:pt x="69" y="106"/>
                  </a:lnTo>
                  <a:lnTo>
                    <a:pt x="80" y="96"/>
                  </a:lnTo>
                  <a:lnTo>
                    <a:pt x="89" y="83"/>
                  </a:lnTo>
                  <a:lnTo>
                    <a:pt x="90" y="61"/>
                  </a:lnTo>
                  <a:lnTo>
                    <a:pt x="89" y="41"/>
                  </a:lnTo>
                  <a:lnTo>
                    <a:pt x="80" y="27"/>
                  </a:lnTo>
                  <a:lnTo>
                    <a:pt x="69" y="18"/>
                  </a:lnTo>
                  <a:lnTo>
                    <a:pt x="54" y="15"/>
                  </a:lnTo>
                  <a:lnTo>
                    <a:pt x="40" y="18"/>
                  </a:lnTo>
                  <a:lnTo>
                    <a:pt x="30" y="27"/>
                  </a:lnTo>
                  <a:lnTo>
                    <a:pt x="21" y="41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6" name="Freeform 98"/>
            <p:cNvSpPr>
              <a:spLocks noEditPoints="1"/>
            </p:cNvSpPr>
            <p:nvPr/>
          </p:nvSpPr>
          <p:spPr bwMode="auto">
            <a:xfrm>
              <a:off x="3666933" y="1023069"/>
              <a:ext cx="78352" cy="125364"/>
            </a:xfrm>
            <a:custGeom>
              <a:avLst/>
              <a:gdLst>
                <a:gd name="T0" fmla="*/ 85 w 104"/>
                <a:gd name="T1" fmla="*/ 166 h 169"/>
                <a:gd name="T2" fmla="*/ 85 w 104"/>
                <a:gd name="T3" fmla="*/ 150 h 169"/>
                <a:gd name="T4" fmla="*/ 78 w 104"/>
                <a:gd name="T5" fmla="*/ 159 h 169"/>
                <a:gd name="T6" fmla="*/ 62 w 104"/>
                <a:gd name="T7" fmla="*/ 167 h 169"/>
                <a:gd name="T8" fmla="*/ 50 w 104"/>
                <a:gd name="T9" fmla="*/ 169 h 169"/>
                <a:gd name="T10" fmla="*/ 37 w 104"/>
                <a:gd name="T11" fmla="*/ 167 h 169"/>
                <a:gd name="T12" fmla="*/ 24 w 104"/>
                <a:gd name="T13" fmla="*/ 160 h 169"/>
                <a:gd name="T14" fmla="*/ 13 w 104"/>
                <a:gd name="T15" fmla="*/ 152 h 169"/>
                <a:gd name="T16" fmla="*/ 6 w 104"/>
                <a:gd name="T17" fmla="*/ 139 h 169"/>
                <a:gd name="T18" fmla="*/ 0 w 104"/>
                <a:gd name="T19" fmla="*/ 124 h 169"/>
                <a:gd name="T20" fmla="*/ 0 w 104"/>
                <a:gd name="T21" fmla="*/ 105 h 169"/>
                <a:gd name="T22" fmla="*/ 0 w 104"/>
                <a:gd name="T23" fmla="*/ 88 h 169"/>
                <a:gd name="T24" fmla="*/ 6 w 104"/>
                <a:gd name="T25" fmla="*/ 74 h 169"/>
                <a:gd name="T26" fmla="*/ 13 w 104"/>
                <a:gd name="T27" fmla="*/ 59 h 169"/>
                <a:gd name="T28" fmla="*/ 23 w 104"/>
                <a:gd name="T29" fmla="*/ 51 h 169"/>
                <a:gd name="T30" fmla="*/ 36 w 104"/>
                <a:gd name="T31" fmla="*/ 45 h 169"/>
                <a:gd name="T32" fmla="*/ 50 w 104"/>
                <a:gd name="T33" fmla="*/ 44 h 169"/>
                <a:gd name="T34" fmla="*/ 60 w 104"/>
                <a:gd name="T35" fmla="*/ 44 h 169"/>
                <a:gd name="T36" fmla="*/ 69 w 104"/>
                <a:gd name="T37" fmla="*/ 48 h 169"/>
                <a:gd name="T38" fmla="*/ 78 w 104"/>
                <a:gd name="T39" fmla="*/ 52 h 169"/>
                <a:gd name="T40" fmla="*/ 83 w 104"/>
                <a:gd name="T41" fmla="*/ 59 h 169"/>
                <a:gd name="T42" fmla="*/ 83 w 104"/>
                <a:gd name="T43" fmla="*/ 0 h 169"/>
                <a:gd name="T44" fmla="*/ 104 w 104"/>
                <a:gd name="T45" fmla="*/ 0 h 169"/>
                <a:gd name="T46" fmla="*/ 104 w 104"/>
                <a:gd name="T47" fmla="*/ 166 h 169"/>
                <a:gd name="T48" fmla="*/ 85 w 104"/>
                <a:gd name="T49" fmla="*/ 166 h 169"/>
                <a:gd name="T50" fmla="*/ 20 w 104"/>
                <a:gd name="T51" fmla="*/ 105 h 169"/>
                <a:gd name="T52" fmla="*/ 21 w 104"/>
                <a:gd name="T53" fmla="*/ 127 h 169"/>
                <a:gd name="T54" fmla="*/ 30 w 104"/>
                <a:gd name="T55" fmla="*/ 140 h 169"/>
                <a:gd name="T56" fmla="*/ 40 w 104"/>
                <a:gd name="T57" fmla="*/ 150 h 169"/>
                <a:gd name="T58" fmla="*/ 53 w 104"/>
                <a:gd name="T59" fmla="*/ 152 h 169"/>
                <a:gd name="T60" fmla="*/ 66 w 104"/>
                <a:gd name="T61" fmla="*/ 150 h 169"/>
                <a:gd name="T62" fmla="*/ 75 w 104"/>
                <a:gd name="T63" fmla="*/ 140 h 169"/>
                <a:gd name="T64" fmla="*/ 83 w 104"/>
                <a:gd name="T65" fmla="*/ 128 h 169"/>
                <a:gd name="T66" fmla="*/ 85 w 104"/>
                <a:gd name="T67" fmla="*/ 107 h 169"/>
                <a:gd name="T68" fmla="*/ 83 w 104"/>
                <a:gd name="T69" fmla="*/ 85 h 169"/>
                <a:gd name="T70" fmla="*/ 75 w 104"/>
                <a:gd name="T71" fmla="*/ 71 h 169"/>
                <a:gd name="T72" fmla="*/ 65 w 104"/>
                <a:gd name="T73" fmla="*/ 62 h 169"/>
                <a:gd name="T74" fmla="*/ 52 w 104"/>
                <a:gd name="T75" fmla="*/ 59 h 169"/>
                <a:gd name="T76" fmla="*/ 39 w 104"/>
                <a:gd name="T77" fmla="*/ 62 h 169"/>
                <a:gd name="T78" fmla="*/ 29 w 104"/>
                <a:gd name="T79" fmla="*/ 71 h 169"/>
                <a:gd name="T80" fmla="*/ 21 w 104"/>
                <a:gd name="T81" fmla="*/ 84 h 169"/>
                <a:gd name="T82" fmla="*/ 20 w 104"/>
                <a:gd name="T83" fmla="*/ 10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4" h="169" extrusionOk="0">
                  <a:moveTo>
                    <a:pt x="85" y="166"/>
                  </a:moveTo>
                  <a:lnTo>
                    <a:pt x="85" y="150"/>
                  </a:lnTo>
                  <a:lnTo>
                    <a:pt x="78" y="159"/>
                  </a:lnTo>
                  <a:lnTo>
                    <a:pt x="62" y="167"/>
                  </a:lnTo>
                  <a:lnTo>
                    <a:pt x="50" y="169"/>
                  </a:lnTo>
                  <a:lnTo>
                    <a:pt x="37" y="167"/>
                  </a:lnTo>
                  <a:lnTo>
                    <a:pt x="24" y="160"/>
                  </a:lnTo>
                  <a:lnTo>
                    <a:pt x="13" y="152"/>
                  </a:lnTo>
                  <a:lnTo>
                    <a:pt x="6" y="139"/>
                  </a:lnTo>
                  <a:lnTo>
                    <a:pt x="0" y="124"/>
                  </a:lnTo>
                  <a:lnTo>
                    <a:pt x="0" y="105"/>
                  </a:lnTo>
                  <a:lnTo>
                    <a:pt x="0" y="88"/>
                  </a:lnTo>
                  <a:lnTo>
                    <a:pt x="6" y="74"/>
                  </a:lnTo>
                  <a:lnTo>
                    <a:pt x="13" y="59"/>
                  </a:lnTo>
                  <a:lnTo>
                    <a:pt x="23" y="51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4"/>
                  </a:lnTo>
                  <a:lnTo>
                    <a:pt x="69" y="48"/>
                  </a:lnTo>
                  <a:lnTo>
                    <a:pt x="78" y="52"/>
                  </a:lnTo>
                  <a:lnTo>
                    <a:pt x="83" y="59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6"/>
                  </a:lnTo>
                  <a:lnTo>
                    <a:pt x="85" y="166"/>
                  </a:lnTo>
                  <a:close/>
                  <a:moveTo>
                    <a:pt x="20" y="105"/>
                  </a:moveTo>
                  <a:lnTo>
                    <a:pt x="21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5" y="140"/>
                  </a:lnTo>
                  <a:lnTo>
                    <a:pt x="83" y="128"/>
                  </a:lnTo>
                  <a:lnTo>
                    <a:pt x="85" y="107"/>
                  </a:lnTo>
                  <a:lnTo>
                    <a:pt x="83" y="85"/>
                  </a:lnTo>
                  <a:lnTo>
                    <a:pt x="75" y="71"/>
                  </a:lnTo>
                  <a:lnTo>
                    <a:pt x="65" y="62"/>
                  </a:lnTo>
                  <a:lnTo>
                    <a:pt x="52" y="59"/>
                  </a:lnTo>
                  <a:lnTo>
                    <a:pt x="39" y="62"/>
                  </a:lnTo>
                  <a:lnTo>
                    <a:pt x="29" y="71"/>
                  </a:lnTo>
                  <a:lnTo>
                    <a:pt x="21" y="84"/>
                  </a:lnTo>
                  <a:lnTo>
                    <a:pt x="20" y="1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7" name="Freeform 99"/>
            <p:cNvSpPr>
              <a:spLocks noEditPoints="1"/>
            </p:cNvSpPr>
            <p:nvPr/>
          </p:nvSpPr>
          <p:spPr bwMode="auto">
            <a:xfrm>
              <a:off x="3763195" y="1056649"/>
              <a:ext cx="82830" cy="91784"/>
            </a:xfrm>
            <a:custGeom>
              <a:avLst/>
              <a:gdLst>
                <a:gd name="T0" fmla="*/ 89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1 w 111"/>
                <a:gd name="T7" fmla="*/ 115 h 125"/>
                <a:gd name="T8" fmla="*/ 76 w 111"/>
                <a:gd name="T9" fmla="*/ 122 h 125"/>
                <a:gd name="T10" fmla="*/ 58 w 111"/>
                <a:gd name="T11" fmla="*/ 125 h 125"/>
                <a:gd name="T12" fmla="*/ 45 w 111"/>
                <a:gd name="T13" fmla="*/ 123 h 125"/>
                <a:gd name="T14" fmla="*/ 23 w 111"/>
                <a:gd name="T15" fmla="*/ 115 h 125"/>
                <a:gd name="T16" fmla="*/ 16 w 111"/>
                <a:gd name="T17" fmla="*/ 108 h 125"/>
                <a:gd name="T18" fmla="*/ 9 w 111"/>
                <a:gd name="T19" fmla="*/ 99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8 h 125"/>
                <a:gd name="T26" fmla="*/ 9 w 111"/>
                <a:gd name="T27" fmla="*/ 25 h 125"/>
                <a:gd name="T28" fmla="*/ 16 w 111"/>
                <a:gd name="T29" fmla="*/ 15 h 125"/>
                <a:gd name="T30" fmla="*/ 25 w 111"/>
                <a:gd name="T31" fmla="*/ 8 h 125"/>
                <a:gd name="T32" fmla="*/ 45 w 111"/>
                <a:gd name="T33" fmla="*/ 0 h 125"/>
                <a:gd name="T34" fmla="*/ 56 w 111"/>
                <a:gd name="T35" fmla="*/ 0 h 125"/>
                <a:gd name="T36" fmla="*/ 68 w 111"/>
                <a:gd name="T37" fmla="*/ 0 h 125"/>
                <a:gd name="T38" fmla="*/ 88 w 111"/>
                <a:gd name="T39" fmla="*/ 8 h 125"/>
                <a:gd name="T40" fmla="*/ 95 w 111"/>
                <a:gd name="T41" fmla="*/ 15 h 125"/>
                <a:gd name="T42" fmla="*/ 102 w 111"/>
                <a:gd name="T43" fmla="*/ 24 h 125"/>
                <a:gd name="T44" fmla="*/ 110 w 111"/>
                <a:gd name="T45" fmla="*/ 47 h 125"/>
                <a:gd name="T46" fmla="*/ 111 w 111"/>
                <a:gd name="T47" fmla="*/ 61 h 125"/>
                <a:gd name="T48" fmla="*/ 111 w 111"/>
                <a:gd name="T49" fmla="*/ 63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4 h 125"/>
                <a:gd name="T56" fmla="*/ 32 w 111"/>
                <a:gd name="T57" fmla="*/ 97 h 125"/>
                <a:gd name="T58" fmla="*/ 43 w 111"/>
                <a:gd name="T59" fmla="*/ 106 h 125"/>
                <a:gd name="T60" fmla="*/ 58 w 111"/>
                <a:gd name="T61" fmla="*/ 108 h 125"/>
                <a:gd name="T62" fmla="*/ 68 w 111"/>
                <a:gd name="T63" fmla="*/ 106 h 125"/>
                <a:gd name="T64" fmla="*/ 76 w 111"/>
                <a:gd name="T65" fmla="*/ 102 h 125"/>
                <a:gd name="T66" fmla="*/ 84 w 111"/>
                <a:gd name="T67" fmla="*/ 95 h 125"/>
                <a:gd name="T68" fmla="*/ 89 w 111"/>
                <a:gd name="T69" fmla="*/ 83 h 125"/>
                <a:gd name="T70" fmla="*/ 23 w 111"/>
                <a:gd name="T71" fmla="*/ 50 h 125"/>
                <a:gd name="T72" fmla="*/ 89 w 111"/>
                <a:gd name="T73" fmla="*/ 50 h 125"/>
                <a:gd name="T74" fmla="*/ 87 w 111"/>
                <a:gd name="T75" fmla="*/ 37 h 125"/>
                <a:gd name="T76" fmla="*/ 82 w 111"/>
                <a:gd name="T77" fmla="*/ 28 h 125"/>
                <a:gd name="T78" fmla="*/ 71 w 111"/>
                <a:gd name="T79" fmla="*/ 18 h 125"/>
                <a:gd name="T80" fmla="*/ 56 w 111"/>
                <a:gd name="T81" fmla="*/ 15 h 125"/>
                <a:gd name="T82" fmla="*/ 43 w 111"/>
                <a:gd name="T83" fmla="*/ 17 h 125"/>
                <a:gd name="T84" fmla="*/ 33 w 111"/>
                <a:gd name="T85" fmla="*/ 25 h 125"/>
                <a:gd name="T86" fmla="*/ 25 w 111"/>
                <a:gd name="T87" fmla="*/ 36 h 125"/>
                <a:gd name="T88" fmla="*/ 23 w 111"/>
                <a:gd name="T89" fmla="*/ 5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 extrusionOk="0">
                  <a:moveTo>
                    <a:pt x="89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1" y="115"/>
                  </a:lnTo>
                  <a:lnTo>
                    <a:pt x="76" y="122"/>
                  </a:lnTo>
                  <a:lnTo>
                    <a:pt x="58" y="125"/>
                  </a:lnTo>
                  <a:lnTo>
                    <a:pt x="45" y="123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8"/>
                  </a:lnTo>
                  <a:lnTo>
                    <a:pt x="9" y="25"/>
                  </a:lnTo>
                  <a:lnTo>
                    <a:pt x="16" y="15"/>
                  </a:lnTo>
                  <a:lnTo>
                    <a:pt x="25" y="8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2" y="24"/>
                  </a:lnTo>
                  <a:lnTo>
                    <a:pt x="110" y="47"/>
                  </a:lnTo>
                  <a:lnTo>
                    <a:pt x="111" y="61"/>
                  </a:lnTo>
                  <a:lnTo>
                    <a:pt x="111" y="63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4"/>
                  </a:lnTo>
                  <a:lnTo>
                    <a:pt x="32" y="97"/>
                  </a:lnTo>
                  <a:lnTo>
                    <a:pt x="43" y="106"/>
                  </a:lnTo>
                  <a:lnTo>
                    <a:pt x="58" y="108"/>
                  </a:lnTo>
                  <a:lnTo>
                    <a:pt x="68" y="106"/>
                  </a:lnTo>
                  <a:lnTo>
                    <a:pt x="76" y="102"/>
                  </a:lnTo>
                  <a:lnTo>
                    <a:pt x="84" y="95"/>
                  </a:lnTo>
                  <a:lnTo>
                    <a:pt x="89" y="83"/>
                  </a:lnTo>
                  <a:close/>
                  <a:moveTo>
                    <a:pt x="23" y="50"/>
                  </a:moveTo>
                  <a:lnTo>
                    <a:pt x="89" y="50"/>
                  </a:lnTo>
                  <a:lnTo>
                    <a:pt x="87" y="37"/>
                  </a:lnTo>
                  <a:lnTo>
                    <a:pt x="82" y="28"/>
                  </a:lnTo>
                  <a:lnTo>
                    <a:pt x="71" y="18"/>
                  </a:lnTo>
                  <a:lnTo>
                    <a:pt x="56" y="15"/>
                  </a:lnTo>
                  <a:lnTo>
                    <a:pt x="43" y="17"/>
                  </a:lnTo>
                  <a:lnTo>
                    <a:pt x="33" y="25"/>
                  </a:lnTo>
                  <a:lnTo>
                    <a:pt x="25" y="36"/>
                  </a:lnTo>
                  <a:lnTo>
                    <a:pt x="23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8" name="Rectangle 100"/>
            <p:cNvSpPr>
              <a:spLocks noChangeArrowheads="1"/>
            </p:cNvSpPr>
            <p:nvPr/>
          </p:nvSpPr>
          <p:spPr bwMode="auto">
            <a:xfrm>
              <a:off x="3863935" y="1023069"/>
              <a:ext cx="15670" cy="12312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3279643" y="1222310"/>
              <a:ext cx="40295" cy="161183"/>
            </a:xfrm>
            <a:custGeom>
              <a:avLst/>
              <a:gdLst>
                <a:gd name="T0" fmla="*/ 40 w 54"/>
                <a:gd name="T1" fmla="*/ 216 h 216"/>
                <a:gd name="T2" fmla="*/ 24 w 54"/>
                <a:gd name="T3" fmla="*/ 193 h 216"/>
                <a:gd name="T4" fmla="*/ 11 w 54"/>
                <a:gd name="T5" fmla="*/ 167 h 216"/>
                <a:gd name="T6" fmla="*/ 3 w 54"/>
                <a:gd name="T7" fmla="*/ 138 h 216"/>
                <a:gd name="T8" fmla="*/ 0 w 54"/>
                <a:gd name="T9" fmla="*/ 108 h 216"/>
                <a:gd name="T10" fmla="*/ 1 w 54"/>
                <a:gd name="T11" fmla="*/ 82 h 216"/>
                <a:gd name="T12" fmla="*/ 8 w 54"/>
                <a:gd name="T13" fmla="*/ 56 h 216"/>
                <a:gd name="T14" fmla="*/ 21 w 54"/>
                <a:gd name="T15" fmla="*/ 27 h 216"/>
                <a:gd name="T16" fmla="*/ 40 w 54"/>
                <a:gd name="T17" fmla="*/ 0 h 216"/>
                <a:gd name="T18" fmla="*/ 54 w 54"/>
                <a:gd name="T19" fmla="*/ 0 h 216"/>
                <a:gd name="T20" fmla="*/ 43 w 54"/>
                <a:gd name="T21" fmla="*/ 21 h 216"/>
                <a:gd name="T22" fmla="*/ 37 w 54"/>
                <a:gd name="T23" fmla="*/ 33 h 216"/>
                <a:gd name="T24" fmla="*/ 30 w 54"/>
                <a:gd name="T25" fmla="*/ 49 h 216"/>
                <a:gd name="T26" fmla="*/ 26 w 54"/>
                <a:gd name="T27" fmla="*/ 66 h 216"/>
                <a:gd name="T28" fmla="*/ 21 w 54"/>
                <a:gd name="T29" fmla="*/ 86 h 216"/>
                <a:gd name="T30" fmla="*/ 21 w 54"/>
                <a:gd name="T31" fmla="*/ 108 h 216"/>
                <a:gd name="T32" fmla="*/ 23 w 54"/>
                <a:gd name="T33" fmla="*/ 135 h 216"/>
                <a:gd name="T34" fmla="*/ 39 w 54"/>
                <a:gd name="T35" fmla="*/ 188 h 216"/>
                <a:gd name="T36" fmla="*/ 54 w 54"/>
                <a:gd name="T37" fmla="*/ 216 h 216"/>
                <a:gd name="T38" fmla="*/ 40 w 54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16" extrusionOk="0">
                  <a:moveTo>
                    <a:pt x="40" y="216"/>
                  </a:moveTo>
                  <a:lnTo>
                    <a:pt x="24" y="193"/>
                  </a:lnTo>
                  <a:lnTo>
                    <a:pt x="11" y="167"/>
                  </a:lnTo>
                  <a:lnTo>
                    <a:pt x="3" y="138"/>
                  </a:lnTo>
                  <a:lnTo>
                    <a:pt x="0" y="108"/>
                  </a:lnTo>
                  <a:lnTo>
                    <a:pt x="1" y="82"/>
                  </a:lnTo>
                  <a:lnTo>
                    <a:pt x="8" y="56"/>
                  </a:lnTo>
                  <a:lnTo>
                    <a:pt x="21" y="27"/>
                  </a:lnTo>
                  <a:lnTo>
                    <a:pt x="40" y="0"/>
                  </a:lnTo>
                  <a:lnTo>
                    <a:pt x="54" y="0"/>
                  </a:lnTo>
                  <a:lnTo>
                    <a:pt x="43" y="21"/>
                  </a:lnTo>
                  <a:lnTo>
                    <a:pt x="37" y="33"/>
                  </a:lnTo>
                  <a:lnTo>
                    <a:pt x="30" y="49"/>
                  </a:lnTo>
                  <a:lnTo>
                    <a:pt x="26" y="66"/>
                  </a:lnTo>
                  <a:lnTo>
                    <a:pt x="21" y="86"/>
                  </a:lnTo>
                  <a:lnTo>
                    <a:pt x="21" y="108"/>
                  </a:lnTo>
                  <a:lnTo>
                    <a:pt x="23" y="135"/>
                  </a:lnTo>
                  <a:lnTo>
                    <a:pt x="39" y="188"/>
                  </a:lnTo>
                  <a:lnTo>
                    <a:pt x="54" y="216"/>
                  </a:lnTo>
                  <a:lnTo>
                    <a:pt x="4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0" name="Freeform 102"/>
            <p:cNvSpPr/>
            <p:nvPr/>
          </p:nvSpPr>
          <p:spPr bwMode="auto">
            <a:xfrm>
              <a:off x="3337849" y="1255890"/>
              <a:ext cx="120887" cy="91784"/>
            </a:xfrm>
            <a:custGeom>
              <a:avLst/>
              <a:gdLst>
                <a:gd name="T0" fmla="*/ 0 w 163"/>
                <a:gd name="T1" fmla="*/ 123 h 123"/>
                <a:gd name="T2" fmla="*/ 0 w 163"/>
                <a:gd name="T3" fmla="*/ 3 h 123"/>
                <a:gd name="T4" fmla="*/ 19 w 163"/>
                <a:gd name="T5" fmla="*/ 3 h 123"/>
                <a:gd name="T6" fmla="*/ 19 w 163"/>
                <a:gd name="T7" fmla="*/ 21 h 123"/>
                <a:gd name="T8" fmla="*/ 25 w 163"/>
                <a:gd name="T9" fmla="*/ 12 h 123"/>
                <a:gd name="T10" fmla="*/ 34 w 163"/>
                <a:gd name="T11" fmla="*/ 6 h 123"/>
                <a:gd name="T12" fmla="*/ 44 w 163"/>
                <a:gd name="T13" fmla="*/ 2 h 123"/>
                <a:gd name="T14" fmla="*/ 55 w 163"/>
                <a:gd name="T15" fmla="*/ 0 h 123"/>
                <a:gd name="T16" fmla="*/ 68 w 163"/>
                <a:gd name="T17" fmla="*/ 2 h 123"/>
                <a:gd name="T18" fmla="*/ 77 w 163"/>
                <a:gd name="T19" fmla="*/ 6 h 123"/>
                <a:gd name="T20" fmla="*/ 85 w 163"/>
                <a:gd name="T21" fmla="*/ 13 h 123"/>
                <a:gd name="T22" fmla="*/ 90 w 163"/>
                <a:gd name="T23" fmla="*/ 22 h 123"/>
                <a:gd name="T24" fmla="*/ 97 w 163"/>
                <a:gd name="T25" fmla="*/ 12 h 123"/>
                <a:gd name="T26" fmla="*/ 116 w 163"/>
                <a:gd name="T27" fmla="*/ 2 h 123"/>
                <a:gd name="T28" fmla="*/ 126 w 163"/>
                <a:gd name="T29" fmla="*/ 0 h 123"/>
                <a:gd name="T30" fmla="*/ 143 w 163"/>
                <a:gd name="T31" fmla="*/ 3 h 123"/>
                <a:gd name="T32" fmla="*/ 153 w 163"/>
                <a:gd name="T33" fmla="*/ 11 h 123"/>
                <a:gd name="T34" fmla="*/ 162 w 163"/>
                <a:gd name="T35" fmla="*/ 22 h 123"/>
                <a:gd name="T36" fmla="*/ 163 w 163"/>
                <a:gd name="T37" fmla="*/ 41 h 123"/>
                <a:gd name="T38" fmla="*/ 163 w 163"/>
                <a:gd name="T39" fmla="*/ 123 h 123"/>
                <a:gd name="T40" fmla="*/ 143 w 163"/>
                <a:gd name="T41" fmla="*/ 123 h 123"/>
                <a:gd name="T42" fmla="*/ 143 w 163"/>
                <a:gd name="T43" fmla="*/ 48 h 123"/>
                <a:gd name="T44" fmla="*/ 143 w 163"/>
                <a:gd name="T45" fmla="*/ 36 h 123"/>
                <a:gd name="T46" fmla="*/ 142 w 163"/>
                <a:gd name="T47" fmla="*/ 31 h 123"/>
                <a:gd name="T48" fmla="*/ 139 w 163"/>
                <a:gd name="T49" fmla="*/ 25 h 123"/>
                <a:gd name="T50" fmla="*/ 134 w 163"/>
                <a:gd name="T51" fmla="*/ 22 h 123"/>
                <a:gd name="T52" fmla="*/ 129 w 163"/>
                <a:gd name="T53" fmla="*/ 19 h 123"/>
                <a:gd name="T54" fmla="*/ 122 w 163"/>
                <a:gd name="T55" fmla="*/ 19 h 123"/>
                <a:gd name="T56" fmla="*/ 110 w 163"/>
                <a:gd name="T57" fmla="*/ 21 h 123"/>
                <a:gd name="T58" fmla="*/ 101 w 163"/>
                <a:gd name="T59" fmla="*/ 28 h 123"/>
                <a:gd name="T60" fmla="*/ 94 w 163"/>
                <a:gd name="T61" fmla="*/ 36 h 123"/>
                <a:gd name="T62" fmla="*/ 93 w 163"/>
                <a:gd name="T63" fmla="*/ 54 h 123"/>
                <a:gd name="T64" fmla="*/ 93 w 163"/>
                <a:gd name="T65" fmla="*/ 123 h 123"/>
                <a:gd name="T66" fmla="*/ 73 w 163"/>
                <a:gd name="T67" fmla="*/ 123 h 123"/>
                <a:gd name="T68" fmla="*/ 73 w 163"/>
                <a:gd name="T69" fmla="*/ 45 h 123"/>
                <a:gd name="T70" fmla="*/ 71 w 163"/>
                <a:gd name="T71" fmla="*/ 34 h 123"/>
                <a:gd name="T72" fmla="*/ 67 w 163"/>
                <a:gd name="T73" fmla="*/ 25 h 123"/>
                <a:gd name="T74" fmla="*/ 61 w 163"/>
                <a:gd name="T75" fmla="*/ 19 h 123"/>
                <a:gd name="T76" fmla="*/ 51 w 163"/>
                <a:gd name="T77" fmla="*/ 19 h 123"/>
                <a:gd name="T78" fmla="*/ 42 w 163"/>
                <a:gd name="T79" fmla="*/ 19 h 123"/>
                <a:gd name="T80" fmla="*/ 35 w 163"/>
                <a:gd name="T81" fmla="*/ 23 h 123"/>
                <a:gd name="T82" fmla="*/ 29 w 163"/>
                <a:gd name="T83" fmla="*/ 28 h 123"/>
                <a:gd name="T84" fmla="*/ 25 w 163"/>
                <a:gd name="T85" fmla="*/ 36 h 123"/>
                <a:gd name="T86" fmla="*/ 22 w 163"/>
                <a:gd name="T87" fmla="*/ 47 h 123"/>
                <a:gd name="T88" fmla="*/ 22 w 163"/>
                <a:gd name="T89" fmla="*/ 61 h 123"/>
                <a:gd name="T90" fmla="*/ 22 w 163"/>
                <a:gd name="T91" fmla="*/ 123 h 123"/>
                <a:gd name="T92" fmla="*/ 0 w 163"/>
                <a:gd name="T9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3" h="123" extrusionOk="0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5" y="12"/>
                  </a:lnTo>
                  <a:lnTo>
                    <a:pt x="34" y="6"/>
                  </a:lnTo>
                  <a:lnTo>
                    <a:pt x="44" y="2"/>
                  </a:lnTo>
                  <a:lnTo>
                    <a:pt x="55" y="0"/>
                  </a:lnTo>
                  <a:lnTo>
                    <a:pt x="68" y="2"/>
                  </a:lnTo>
                  <a:lnTo>
                    <a:pt x="77" y="6"/>
                  </a:lnTo>
                  <a:lnTo>
                    <a:pt x="85" y="13"/>
                  </a:lnTo>
                  <a:lnTo>
                    <a:pt x="90" y="22"/>
                  </a:lnTo>
                  <a:lnTo>
                    <a:pt x="97" y="12"/>
                  </a:lnTo>
                  <a:lnTo>
                    <a:pt x="116" y="2"/>
                  </a:lnTo>
                  <a:lnTo>
                    <a:pt x="126" y="0"/>
                  </a:lnTo>
                  <a:lnTo>
                    <a:pt x="143" y="3"/>
                  </a:lnTo>
                  <a:lnTo>
                    <a:pt x="153" y="11"/>
                  </a:lnTo>
                  <a:lnTo>
                    <a:pt x="162" y="22"/>
                  </a:lnTo>
                  <a:lnTo>
                    <a:pt x="163" y="41"/>
                  </a:lnTo>
                  <a:lnTo>
                    <a:pt x="163" y="123"/>
                  </a:lnTo>
                  <a:lnTo>
                    <a:pt x="143" y="123"/>
                  </a:lnTo>
                  <a:lnTo>
                    <a:pt x="143" y="48"/>
                  </a:lnTo>
                  <a:lnTo>
                    <a:pt x="143" y="36"/>
                  </a:lnTo>
                  <a:lnTo>
                    <a:pt x="142" y="31"/>
                  </a:lnTo>
                  <a:lnTo>
                    <a:pt x="139" y="25"/>
                  </a:lnTo>
                  <a:lnTo>
                    <a:pt x="134" y="22"/>
                  </a:lnTo>
                  <a:lnTo>
                    <a:pt x="129" y="19"/>
                  </a:lnTo>
                  <a:lnTo>
                    <a:pt x="122" y="19"/>
                  </a:lnTo>
                  <a:lnTo>
                    <a:pt x="110" y="21"/>
                  </a:lnTo>
                  <a:lnTo>
                    <a:pt x="101" y="28"/>
                  </a:lnTo>
                  <a:lnTo>
                    <a:pt x="94" y="36"/>
                  </a:lnTo>
                  <a:lnTo>
                    <a:pt x="93" y="54"/>
                  </a:lnTo>
                  <a:lnTo>
                    <a:pt x="93" y="123"/>
                  </a:lnTo>
                  <a:lnTo>
                    <a:pt x="73" y="123"/>
                  </a:lnTo>
                  <a:lnTo>
                    <a:pt x="73" y="45"/>
                  </a:lnTo>
                  <a:lnTo>
                    <a:pt x="71" y="34"/>
                  </a:lnTo>
                  <a:lnTo>
                    <a:pt x="67" y="25"/>
                  </a:lnTo>
                  <a:lnTo>
                    <a:pt x="61" y="19"/>
                  </a:lnTo>
                  <a:lnTo>
                    <a:pt x="51" y="19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9" y="28"/>
                  </a:lnTo>
                  <a:lnTo>
                    <a:pt x="25" y="36"/>
                  </a:lnTo>
                  <a:lnTo>
                    <a:pt x="22" y="47"/>
                  </a:lnTo>
                  <a:lnTo>
                    <a:pt x="22" y="61"/>
                  </a:lnTo>
                  <a:lnTo>
                    <a:pt x="22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1" name="Freeform 103"/>
            <p:cNvSpPr>
              <a:spLocks noEditPoints="1"/>
            </p:cNvSpPr>
            <p:nvPr/>
          </p:nvSpPr>
          <p:spPr bwMode="auto">
            <a:xfrm>
              <a:off x="3476646" y="1255890"/>
              <a:ext cx="82830" cy="94022"/>
            </a:xfrm>
            <a:custGeom>
              <a:avLst/>
              <a:gdLst>
                <a:gd name="T0" fmla="*/ 75 w 111"/>
                <a:gd name="T1" fmla="*/ 117 h 126"/>
                <a:gd name="T2" fmla="*/ 54 w 111"/>
                <a:gd name="T3" fmla="*/ 126 h 126"/>
                <a:gd name="T4" fmla="*/ 23 w 111"/>
                <a:gd name="T5" fmla="*/ 124 h 126"/>
                <a:gd name="T6" fmla="*/ 3 w 111"/>
                <a:gd name="T7" fmla="*/ 106 h 126"/>
                <a:gd name="T8" fmla="*/ 2 w 111"/>
                <a:gd name="T9" fmla="*/ 84 h 126"/>
                <a:gd name="T10" fmla="*/ 9 w 111"/>
                <a:gd name="T11" fmla="*/ 70 h 126"/>
                <a:gd name="T12" fmla="*/ 22 w 111"/>
                <a:gd name="T13" fmla="*/ 59 h 126"/>
                <a:gd name="T14" fmla="*/ 36 w 111"/>
                <a:gd name="T15" fmla="*/ 57 h 126"/>
                <a:gd name="T16" fmla="*/ 71 w 111"/>
                <a:gd name="T17" fmla="*/ 51 h 126"/>
                <a:gd name="T18" fmla="*/ 84 w 111"/>
                <a:gd name="T19" fmla="*/ 44 h 126"/>
                <a:gd name="T20" fmla="*/ 84 w 111"/>
                <a:gd name="T21" fmla="*/ 31 h 126"/>
                <a:gd name="T22" fmla="*/ 70 w 111"/>
                <a:gd name="T23" fmla="*/ 19 h 126"/>
                <a:gd name="T24" fmla="*/ 42 w 111"/>
                <a:gd name="T25" fmla="*/ 19 h 126"/>
                <a:gd name="T26" fmla="*/ 28 w 111"/>
                <a:gd name="T27" fmla="*/ 29 h 126"/>
                <a:gd name="T28" fmla="*/ 5 w 111"/>
                <a:gd name="T29" fmla="*/ 38 h 126"/>
                <a:gd name="T30" fmla="*/ 13 w 111"/>
                <a:gd name="T31" fmla="*/ 18 h 126"/>
                <a:gd name="T32" fmla="*/ 31 w 111"/>
                <a:gd name="T33" fmla="*/ 5 h 126"/>
                <a:gd name="T34" fmla="*/ 58 w 111"/>
                <a:gd name="T35" fmla="*/ 0 h 126"/>
                <a:gd name="T36" fmla="*/ 84 w 111"/>
                <a:gd name="T37" fmla="*/ 5 h 126"/>
                <a:gd name="T38" fmla="*/ 97 w 111"/>
                <a:gd name="T39" fmla="*/ 13 h 126"/>
                <a:gd name="T40" fmla="*/ 104 w 111"/>
                <a:gd name="T41" fmla="*/ 28 h 126"/>
                <a:gd name="T42" fmla="*/ 104 w 111"/>
                <a:gd name="T43" fmla="*/ 47 h 126"/>
                <a:gd name="T44" fmla="*/ 106 w 111"/>
                <a:gd name="T45" fmla="*/ 98 h 126"/>
                <a:gd name="T46" fmla="*/ 108 w 111"/>
                <a:gd name="T47" fmla="*/ 117 h 126"/>
                <a:gd name="T48" fmla="*/ 90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9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6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4 w 111"/>
                <a:gd name="T69" fmla="*/ 83 h 126"/>
                <a:gd name="T70" fmla="*/ 84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 extrusionOk="0">
                  <a:moveTo>
                    <a:pt x="85" y="108"/>
                  </a:moveTo>
                  <a:lnTo>
                    <a:pt x="75" y="117"/>
                  </a:lnTo>
                  <a:lnTo>
                    <a:pt x="64" y="121"/>
                  </a:lnTo>
                  <a:lnTo>
                    <a:pt x="54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2" y="117"/>
                  </a:lnTo>
                  <a:lnTo>
                    <a:pt x="3" y="106"/>
                  </a:lnTo>
                  <a:lnTo>
                    <a:pt x="0" y="91"/>
                  </a:lnTo>
                  <a:lnTo>
                    <a:pt x="2" y="84"/>
                  </a:lnTo>
                  <a:lnTo>
                    <a:pt x="5" y="75"/>
                  </a:lnTo>
                  <a:lnTo>
                    <a:pt x="9" y="70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31" y="58"/>
                  </a:lnTo>
                  <a:lnTo>
                    <a:pt x="36" y="57"/>
                  </a:lnTo>
                  <a:lnTo>
                    <a:pt x="48" y="55"/>
                  </a:lnTo>
                  <a:lnTo>
                    <a:pt x="71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4" y="31"/>
                  </a:lnTo>
                  <a:lnTo>
                    <a:pt x="78" y="25"/>
                  </a:lnTo>
                  <a:lnTo>
                    <a:pt x="70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5" y="23"/>
                  </a:lnTo>
                  <a:lnTo>
                    <a:pt x="28" y="29"/>
                  </a:lnTo>
                  <a:lnTo>
                    <a:pt x="25" y="41"/>
                  </a:lnTo>
                  <a:lnTo>
                    <a:pt x="5" y="38"/>
                  </a:lnTo>
                  <a:lnTo>
                    <a:pt x="8" y="26"/>
                  </a:lnTo>
                  <a:lnTo>
                    <a:pt x="13" y="18"/>
                  </a:lnTo>
                  <a:lnTo>
                    <a:pt x="21" y="11"/>
                  </a:lnTo>
                  <a:lnTo>
                    <a:pt x="31" y="5"/>
                  </a:lnTo>
                  <a:lnTo>
                    <a:pt x="44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4" y="5"/>
                  </a:lnTo>
                  <a:lnTo>
                    <a:pt x="93" y="9"/>
                  </a:lnTo>
                  <a:lnTo>
                    <a:pt x="97" y="13"/>
                  </a:lnTo>
                  <a:lnTo>
                    <a:pt x="101" y="19"/>
                  </a:lnTo>
                  <a:lnTo>
                    <a:pt x="104" y="28"/>
                  </a:lnTo>
                  <a:lnTo>
                    <a:pt x="104" y="34"/>
                  </a:lnTo>
                  <a:lnTo>
                    <a:pt x="104" y="47"/>
                  </a:lnTo>
                  <a:lnTo>
                    <a:pt x="104" y="74"/>
                  </a:lnTo>
                  <a:lnTo>
                    <a:pt x="106" y="98"/>
                  </a:lnTo>
                  <a:lnTo>
                    <a:pt x="106" y="108"/>
                  </a:lnTo>
                  <a:lnTo>
                    <a:pt x="108" y="117"/>
                  </a:lnTo>
                  <a:lnTo>
                    <a:pt x="111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4" y="75"/>
                  </a:lnTo>
                  <a:lnTo>
                    <a:pt x="29" y="78"/>
                  </a:lnTo>
                  <a:lnTo>
                    <a:pt x="25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9" y="104"/>
                  </a:lnTo>
                  <a:lnTo>
                    <a:pt x="36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8" y="106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4" y="83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2" name="Freeform 104"/>
            <p:cNvSpPr>
              <a:spLocks noEditPoints="1"/>
            </p:cNvSpPr>
            <p:nvPr/>
          </p:nvSpPr>
          <p:spPr bwMode="auto">
            <a:xfrm>
              <a:off x="3577386" y="1255890"/>
              <a:ext cx="78352" cy="125364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2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89 w 104"/>
                <a:gd name="T33" fmla="*/ 110 h 169"/>
                <a:gd name="T34" fmla="*/ 78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7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3 w 104"/>
                <a:gd name="T65" fmla="*/ 98 h 169"/>
                <a:gd name="T66" fmla="*/ 82 w 104"/>
                <a:gd name="T67" fmla="*/ 84 h 169"/>
                <a:gd name="T68" fmla="*/ 83 w 104"/>
                <a:gd name="T69" fmla="*/ 62 h 169"/>
                <a:gd name="T70" fmla="*/ 82 w 104"/>
                <a:gd name="T71" fmla="*/ 42 h 169"/>
                <a:gd name="T72" fmla="*/ 73 w 104"/>
                <a:gd name="T73" fmla="*/ 28 h 169"/>
                <a:gd name="T74" fmla="*/ 63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 extrusionOk="0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89" y="110"/>
                  </a:lnTo>
                  <a:lnTo>
                    <a:pt x="78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7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3" y="98"/>
                  </a:lnTo>
                  <a:lnTo>
                    <a:pt x="82" y="84"/>
                  </a:lnTo>
                  <a:lnTo>
                    <a:pt x="83" y="62"/>
                  </a:lnTo>
                  <a:lnTo>
                    <a:pt x="82" y="42"/>
                  </a:lnTo>
                  <a:lnTo>
                    <a:pt x="73" y="28"/>
                  </a:lnTo>
                  <a:lnTo>
                    <a:pt x="63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3" name="Freeform 105"/>
            <p:cNvSpPr>
              <a:spLocks noEditPoints="1"/>
            </p:cNvSpPr>
            <p:nvPr/>
          </p:nvSpPr>
          <p:spPr bwMode="auto">
            <a:xfrm>
              <a:off x="3673648" y="1255890"/>
              <a:ext cx="76114" cy="125364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1 h 169"/>
                <a:gd name="T10" fmla="*/ 33 w 104"/>
                <a:gd name="T11" fmla="*/ 6 h 169"/>
                <a:gd name="T12" fmla="*/ 43 w 104"/>
                <a:gd name="T13" fmla="*/ 2 h 169"/>
                <a:gd name="T14" fmla="*/ 53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4 w 104"/>
                <a:gd name="T25" fmla="*/ 47 h 169"/>
                <a:gd name="T26" fmla="*/ 104 w 104"/>
                <a:gd name="T27" fmla="*/ 62 h 169"/>
                <a:gd name="T28" fmla="*/ 104 w 104"/>
                <a:gd name="T29" fmla="*/ 81 h 169"/>
                <a:gd name="T30" fmla="*/ 98 w 104"/>
                <a:gd name="T31" fmla="*/ 95 h 169"/>
                <a:gd name="T32" fmla="*/ 91 w 104"/>
                <a:gd name="T33" fmla="*/ 110 h 169"/>
                <a:gd name="T34" fmla="*/ 79 w 104"/>
                <a:gd name="T35" fmla="*/ 119 h 169"/>
                <a:gd name="T36" fmla="*/ 66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5 w 104"/>
                <a:gd name="T43" fmla="*/ 121 h 169"/>
                <a:gd name="T44" fmla="*/ 26 w 104"/>
                <a:gd name="T45" fmla="*/ 117 h 169"/>
                <a:gd name="T46" fmla="*/ 20 w 104"/>
                <a:gd name="T47" fmla="*/ 111 h 169"/>
                <a:gd name="T48" fmla="*/ 20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0 w 104"/>
                <a:gd name="T55" fmla="*/ 85 h 169"/>
                <a:gd name="T56" fmla="*/ 29 w 104"/>
                <a:gd name="T57" fmla="*/ 98 h 169"/>
                <a:gd name="T58" fmla="*/ 39 w 104"/>
                <a:gd name="T59" fmla="*/ 107 h 169"/>
                <a:gd name="T60" fmla="*/ 50 w 104"/>
                <a:gd name="T61" fmla="*/ 110 h 169"/>
                <a:gd name="T62" fmla="*/ 63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5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0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 extrusionOk="0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3" y="6"/>
                  </a:lnTo>
                  <a:lnTo>
                    <a:pt x="43" y="2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4" y="47"/>
                  </a:lnTo>
                  <a:lnTo>
                    <a:pt x="104" y="62"/>
                  </a:lnTo>
                  <a:lnTo>
                    <a:pt x="104" y="81"/>
                  </a:lnTo>
                  <a:lnTo>
                    <a:pt x="98" y="95"/>
                  </a:lnTo>
                  <a:lnTo>
                    <a:pt x="91" y="110"/>
                  </a:lnTo>
                  <a:lnTo>
                    <a:pt x="79" y="119"/>
                  </a:lnTo>
                  <a:lnTo>
                    <a:pt x="66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5" y="121"/>
                  </a:lnTo>
                  <a:lnTo>
                    <a:pt x="26" y="117"/>
                  </a:lnTo>
                  <a:lnTo>
                    <a:pt x="20" y="111"/>
                  </a:lnTo>
                  <a:lnTo>
                    <a:pt x="20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0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0" y="110"/>
                  </a:lnTo>
                  <a:lnTo>
                    <a:pt x="63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5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0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4" name="Freeform 106"/>
            <p:cNvSpPr>
              <a:spLocks noEditPoints="1"/>
            </p:cNvSpPr>
            <p:nvPr/>
          </p:nvSpPr>
          <p:spPr bwMode="auto">
            <a:xfrm>
              <a:off x="3769911" y="1224549"/>
              <a:ext cx="15670" cy="123126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 extrusionOk="0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5" name="Freeform 107"/>
            <p:cNvSpPr/>
            <p:nvPr/>
          </p:nvSpPr>
          <p:spPr bwMode="auto">
            <a:xfrm>
              <a:off x="3807968" y="1255890"/>
              <a:ext cx="71637" cy="91784"/>
            </a:xfrm>
            <a:custGeom>
              <a:avLst/>
              <a:gdLst>
                <a:gd name="T0" fmla="*/ 0 w 97"/>
                <a:gd name="T1" fmla="*/ 123 h 123"/>
                <a:gd name="T2" fmla="*/ 0 w 97"/>
                <a:gd name="T3" fmla="*/ 3 h 123"/>
                <a:gd name="T4" fmla="*/ 19 w 97"/>
                <a:gd name="T5" fmla="*/ 3 h 123"/>
                <a:gd name="T6" fmla="*/ 19 w 97"/>
                <a:gd name="T7" fmla="*/ 21 h 123"/>
                <a:gd name="T8" fmla="*/ 26 w 97"/>
                <a:gd name="T9" fmla="*/ 12 h 123"/>
                <a:gd name="T10" fmla="*/ 45 w 97"/>
                <a:gd name="T11" fmla="*/ 2 h 123"/>
                <a:gd name="T12" fmla="*/ 56 w 97"/>
                <a:gd name="T13" fmla="*/ 0 h 123"/>
                <a:gd name="T14" fmla="*/ 66 w 97"/>
                <a:gd name="T15" fmla="*/ 2 h 123"/>
                <a:gd name="T16" fmla="*/ 77 w 97"/>
                <a:gd name="T17" fmla="*/ 5 h 123"/>
                <a:gd name="T18" fmla="*/ 85 w 97"/>
                <a:gd name="T19" fmla="*/ 9 h 123"/>
                <a:gd name="T20" fmla="*/ 90 w 97"/>
                <a:gd name="T21" fmla="*/ 15 h 123"/>
                <a:gd name="T22" fmla="*/ 94 w 97"/>
                <a:gd name="T23" fmla="*/ 22 h 123"/>
                <a:gd name="T24" fmla="*/ 97 w 97"/>
                <a:gd name="T25" fmla="*/ 31 h 123"/>
                <a:gd name="T26" fmla="*/ 97 w 97"/>
                <a:gd name="T27" fmla="*/ 38 h 123"/>
                <a:gd name="T28" fmla="*/ 97 w 97"/>
                <a:gd name="T29" fmla="*/ 49 h 123"/>
                <a:gd name="T30" fmla="*/ 97 w 97"/>
                <a:gd name="T31" fmla="*/ 123 h 123"/>
                <a:gd name="T32" fmla="*/ 77 w 97"/>
                <a:gd name="T33" fmla="*/ 123 h 123"/>
                <a:gd name="T34" fmla="*/ 77 w 97"/>
                <a:gd name="T35" fmla="*/ 51 h 123"/>
                <a:gd name="T36" fmla="*/ 77 w 97"/>
                <a:gd name="T37" fmla="*/ 39 h 123"/>
                <a:gd name="T38" fmla="*/ 75 w 97"/>
                <a:gd name="T39" fmla="*/ 32 h 123"/>
                <a:gd name="T40" fmla="*/ 72 w 97"/>
                <a:gd name="T41" fmla="*/ 26 h 123"/>
                <a:gd name="T42" fmla="*/ 66 w 97"/>
                <a:gd name="T43" fmla="*/ 22 h 123"/>
                <a:gd name="T44" fmla="*/ 61 w 97"/>
                <a:gd name="T45" fmla="*/ 19 h 123"/>
                <a:gd name="T46" fmla="*/ 52 w 97"/>
                <a:gd name="T47" fmla="*/ 19 h 123"/>
                <a:gd name="T48" fmla="*/ 41 w 97"/>
                <a:gd name="T49" fmla="*/ 21 h 123"/>
                <a:gd name="T50" fmla="*/ 30 w 97"/>
                <a:gd name="T51" fmla="*/ 26 h 123"/>
                <a:gd name="T52" fmla="*/ 22 w 97"/>
                <a:gd name="T53" fmla="*/ 38 h 123"/>
                <a:gd name="T54" fmla="*/ 20 w 97"/>
                <a:gd name="T55" fmla="*/ 58 h 123"/>
                <a:gd name="T56" fmla="*/ 20 w 97"/>
                <a:gd name="T57" fmla="*/ 123 h 123"/>
                <a:gd name="T58" fmla="*/ 0 w 97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123" extrusionOk="0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1"/>
                  </a:lnTo>
                  <a:lnTo>
                    <a:pt x="26" y="12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6" y="2"/>
                  </a:lnTo>
                  <a:lnTo>
                    <a:pt x="77" y="5"/>
                  </a:lnTo>
                  <a:lnTo>
                    <a:pt x="85" y="9"/>
                  </a:lnTo>
                  <a:lnTo>
                    <a:pt x="90" y="15"/>
                  </a:lnTo>
                  <a:lnTo>
                    <a:pt x="94" y="22"/>
                  </a:lnTo>
                  <a:lnTo>
                    <a:pt x="97" y="31"/>
                  </a:lnTo>
                  <a:lnTo>
                    <a:pt x="97" y="38"/>
                  </a:lnTo>
                  <a:lnTo>
                    <a:pt x="97" y="49"/>
                  </a:lnTo>
                  <a:lnTo>
                    <a:pt x="97" y="123"/>
                  </a:lnTo>
                  <a:lnTo>
                    <a:pt x="77" y="123"/>
                  </a:lnTo>
                  <a:lnTo>
                    <a:pt x="77" y="51"/>
                  </a:lnTo>
                  <a:lnTo>
                    <a:pt x="77" y="39"/>
                  </a:lnTo>
                  <a:lnTo>
                    <a:pt x="75" y="32"/>
                  </a:lnTo>
                  <a:lnTo>
                    <a:pt x="72" y="26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2" y="19"/>
                  </a:lnTo>
                  <a:lnTo>
                    <a:pt x="41" y="21"/>
                  </a:lnTo>
                  <a:lnTo>
                    <a:pt x="30" y="26"/>
                  </a:lnTo>
                  <a:lnTo>
                    <a:pt x="22" y="38"/>
                  </a:lnTo>
                  <a:lnTo>
                    <a:pt x="20" y="58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6" name="Freeform 108"/>
            <p:cNvSpPr>
              <a:spLocks noEditPoints="1"/>
            </p:cNvSpPr>
            <p:nvPr/>
          </p:nvSpPr>
          <p:spPr bwMode="auto">
            <a:xfrm>
              <a:off x="3897515" y="1255890"/>
              <a:ext cx="78352" cy="127603"/>
            </a:xfrm>
            <a:custGeom>
              <a:avLst/>
              <a:gdLst>
                <a:gd name="T0" fmla="*/ 5 w 105"/>
                <a:gd name="T1" fmla="*/ 133 h 172"/>
                <a:gd name="T2" fmla="*/ 23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5 h 172"/>
                <a:gd name="T10" fmla="*/ 51 w 105"/>
                <a:gd name="T11" fmla="*/ 155 h 172"/>
                <a:gd name="T12" fmla="*/ 64 w 105"/>
                <a:gd name="T13" fmla="*/ 155 h 172"/>
                <a:gd name="T14" fmla="*/ 72 w 105"/>
                <a:gd name="T15" fmla="*/ 149 h 172"/>
                <a:gd name="T16" fmla="*/ 79 w 105"/>
                <a:gd name="T17" fmla="*/ 143 h 172"/>
                <a:gd name="T18" fmla="*/ 84 w 105"/>
                <a:gd name="T19" fmla="*/ 134 h 172"/>
                <a:gd name="T20" fmla="*/ 84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1 w 105"/>
                <a:gd name="T27" fmla="*/ 123 h 172"/>
                <a:gd name="T28" fmla="*/ 52 w 105"/>
                <a:gd name="T29" fmla="*/ 123 h 172"/>
                <a:gd name="T30" fmla="*/ 39 w 105"/>
                <a:gd name="T31" fmla="*/ 123 h 172"/>
                <a:gd name="T32" fmla="*/ 20 w 105"/>
                <a:gd name="T33" fmla="*/ 114 h 172"/>
                <a:gd name="T34" fmla="*/ 13 w 105"/>
                <a:gd name="T35" fmla="*/ 106 h 172"/>
                <a:gd name="T36" fmla="*/ 7 w 105"/>
                <a:gd name="T37" fmla="*/ 97 h 172"/>
                <a:gd name="T38" fmla="*/ 0 w 105"/>
                <a:gd name="T39" fmla="*/ 75 h 172"/>
                <a:gd name="T40" fmla="*/ 0 w 105"/>
                <a:gd name="T41" fmla="*/ 62 h 172"/>
                <a:gd name="T42" fmla="*/ 0 w 105"/>
                <a:gd name="T43" fmla="*/ 47 h 172"/>
                <a:gd name="T44" fmla="*/ 6 w 105"/>
                <a:gd name="T45" fmla="*/ 32 h 172"/>
                <a:gd name="T46" fmla="*/ 13 w 105"/>
                <a:gd name="T47" fmla="*/ 18 h 172"/>
                <a:gd name="T48" fmla="*/ 23 w 105"/>
                <a:gd name="T49" fmla="*/ 9 h 172"/>
                <a:gd name="T50" fmla="*/ 36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1 h 172"/>
                <a:gd name="T58" fmla="*/ 87 w 105"/>
                <a:gd name="T59" fmla="*/ 18 h 172"/>
                <a:gd name="T60" fmla="*/ 87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4 w 105"/>
                <a:gd name="T67" fmla="*/ 133 h 172"/>
                <a:gd name="T68" fmla="*/ 100 w 105"/>
                <a:gd name="T69" fmla="*/ 147 h 172"/>
                <a:gd name="T70" fmla="*/ 92 w 105"/>
                <a:gd name="T71" fmla="*/ 157 h 172"/>
                <a:gd name="T72" fmla="*/ 81 w 105"/>
                <a:gd name="T73" fmla="*/ 165 h 172"/>
                <a:gd name="T74" fmla="*/ 68 w 105"/>
                <a:gd name="T75" fmla="*/ 170 h 172"/>
                <a:gd name="T76" fmla="*/ 51 w 105"/>
                <a:gd name="T77" fmla="*/ 172 h 172"/>
                <a:gd name="T78" fmla="*/ 30 w 105"/>
                <a:gd name="T79" fmla="*/ 170 h 172"/>
                <a:gd name="T80" fmla="*/ 16 w 105"/>
                <a:gd name="T81" fmla="*/ 162 h 172"/>
                <a:gd name="T82" fmla="*/ 10 w 105"/>
                <a:gd name="T83" fmla="*/ 157 h 172"/>
                <a:gd name="T84" fmla="*/ 5 w 105"/>
                <a:gd name="T85" fmla="*/ 143 h 172"/>
                <a:gd name="T86" fmla="*/ 5 w 105"/>
                <a:gd name="T87" fmla="*/ 133 h 172"/>
                <a:gd name="T88" fmla="*/ 20 w 105"/>
                <a:gd name="T89" fmla="*/ 61 h 172"/>
                <a:gd name="T90" fmla="*/ 22 w 105"/>
                <a:gd name="T91" fmla="*/ 83 h 172"/>
                <a:gd name="T92" fmla="*/ 30 w 105"/>
                <a:gd name="T93" fmla="*/ 95 h 172"/>
                <a:gd name="T94" fmla="*/ 41 w 105"/>
                <a:gd name="T95" fmla="*/ 104 h 172"/>
                <a:gd name="T96" fmla="*/ 54 w 105"/>
                <a:gd name="T97" fmla="*/ 107 h 172"/>
                <a:gd name="T98" fmla="*/ 67 w 105"/>
                <a:gd name="T99" fmla="*/ 104 h 172"/>
                <a:gd name="T100" fmla="*/ 77 w 105"/>
                <a:gd name="T101" fmla="*/ 95 h 172"/>
                <a:gd name="T102" fmla="*/ 85 w 105"/>
                <a:gd name="T103" fmla="*/ 83 h 172"/>
                <a:gd name="T104" fmla="*/ 87 w 105"/>
                <a:gd name="T105" fmla="*/ 62 h 172"/>
                <a:gd name="T106" fmla="*/ 85 w 105"/>
                <a:gd name="T107" fmla="*/ 42 h 172"/>
                <a:gd name="T108" fmla="*/ 77 w 105"/>
                <a:gd name="T109" fmla="*/ 29 h 172"/>
                <a:gd name="T110" fmla="*/ 67 w 105"/>
                <a:gd name="T111" fmla="*/ 19 h 172"/>
                <a:gd name="T112" fmla="*/ 54 w 105"/>
                <a:gd name="T113" fmla="*/ 18 h 172"/>
                <a:gd name="T114" fmla="*/ 41 w 105"/>
                <a:gd name="T115" fmla="*/ 19 h 172"/>
                <a:gd name="T116" fmla="*/ 30 w 105"/>
                <a:gd name="T117" fmla="*/ 29 h 172"/>
                <a:gd name="T118" fmla="*/ 22 w 105"/>
                <a:gd name="T119" fmla="*/ 42 h 172"/>
                <a:gd name="T120" fmla="*/ 20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 extrusionOk="0">
                  <a:moveTo>
                    <a:pt x="5" y="133"/>
                  </a:moveTo>
                  <a:lnTo>
                    <a:pt x="23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5"/>
                  </a:lnTo>
                  <a:lnTo>
                    <a:pt x="51" y="155"/>
                  </a:lnTo>
                  <a:lnTo>
                    <a:pt x="64" y="155"/>
                  </a:lnTo>
                  <a:lnTo>
                    <a:pt x="72" y="149"/>
                  </a:lnTo>
                  <a:lnTo>
                    <a:pt x="79" y="143"/>
                  </a:lnTo>
                  <a:lnTo>
                    <a:pt x="84" y="134"/>
                  </a:lnTo>
                  <a:lnTo>
                    <a:pt x="84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1" y="123"/>
                  </a:lnTo>
                  <a:lnTo>
                    <a:pt x="52" y="123"/>
                  </a:lnTo>
                  <a:lnTo>
                    <a:pt x="39" y="123"/>
                  </a:lnTo>
                  <a:lnTo>
                    <a:pt x="20" y="114"/>
                  </a:lnTo>
                  <a:lnTo>
                    <a:pt x="13" y="106"/>
                  </a:lnTo>
                  <a:lnTo>
                    <a:pt x="7" y="97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0" y="47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3" y="9"/>
                  </a:lnTo>
                  <a:lnTo>
                    <a:pt x="36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1"/>
                  </a:lnTo>
                  <a:lnTo>
                    <a:pt x="87" y="18"/>
                  </a:lnTo>
                  <a:lnTo>
                    <a:pt x="87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4" y="133"/>
                  </a:lnTo>
                  <a:lnTo>
                    <a:pt x="100" y="147"/>
                  </a:lnTo>
                  <a:lnTo>
                    <a:pt x="92" y="157"/>
                  </a:lnTo>
                  <a:lnTo>
                    <a:pt x="81" y="165"/>
                  </a:lnTo>
                  <a:lnTo>
                    <a:pt x="68" y="170"/>
                  </a:lnTo>
                  <a:lnTo>
                    <a:pt x="51" y="172"/>
                  </a:lnTo>
                  <a:lnTo>
                    <a:pt x="30" y="170"/>
                  </a:lnTo>
                  <a:lnTo>
                    <a:pt x="16" y="162"/>
                  </a:lnTo>
                  <a:lnTo>
                    <a:pt x="10" y="157"/>
                  </a:lnTo>
                  <a:lnTo>
                    <a:pt x="5" y="143"/>
                  </a:lnTo>
                  <a:lnTo>
                    <a:pt x="5" y="133"/>
                  </a:lnTo>
                  <a:close/>
                  <a:moveTo>
                    <a:pt x="20" y="61"/>
                  </a:moveTo>
                  <a:lnTo>
                    <a:pt x="22" y="83"/>
                  </a:lnTo>
                  <a:lnTo>
                    <a:pt x="30" y="95"/>
                  </a:lnTo>
                  <a:lnTo>
                    <a:pt x="41" y="104"/>
                  </a:lnTo>
                  <a:lnTo>
                    <a:pt x="54" y="107"/>
                  </a:lnTo>
                  <a:lnTo>
                    <a:pt x="67" y="104"/>
                  </a:lnTo>
                  <a:lnTo>
                    <a:pt x="77" y="95"/>
                  </a:lnTo>
                  <a:lnTo>
                    <a:pt x="85" y="83"/>
                  </a:lnTo>
                  <a:lnTo>
                    <a:pt x="87" y="62"/>
                  </a:lnTo>
                  <a:lnTo>
                    <a:pt x="85" y="42"/>
                  </a:lnTo>
                  <a:lnTo>
                    <a:pt x="77" y="29"/>
                  </a:lnTo>
                  <a:lnTo>
                    <a:pt x="67" y="19"/>
                  </a:lnTo>
                  <a:lnTo>
                    <a:pt x="54" y="18"/>
                  </a:lnTo>
                  <a:lnTo>
                    <a:pt x="41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7" name="Freeform 109"/>
            <p:cNvSpPr/>
            <p:nvPr/>
          </p:nvSpPr>
          <p:spPr bwMode="auto">
            <a:xfrm>
              <a:off x="3998255" y="1222310"/>
              <a:ext cx="40295" cy="161183"/>
            </a:xfrm>
            <a:custGeom>
              <a:avLst/>
              <a:gdLst>
                <a:gd name="T0" fmla="*/ 15 w 55"/>
                <a:gd name="T1" fmla="*/ 216 h 216"/>
                <a:gd name="T2" fmla="*/ 0 w 55"/>
                <a:gd name="T3" fmla="*/ 216 h 216"/>
                <a:gd name="T4" fmla="*/ 16 w 55"/>
                <a:gd name="T5" fmla="*/ 188 h 216"/>
                <a:gd name="T6" fmla="*/ 33 w 55"/>
                <a:gd name="T7" fmla="*/ 135 h 216"/>
                <a:gd name="T8" fmla="*/ 35 w 55"/>
                <a:gd name="T9" fmla="*/ 108 h 216"/>
                <a:gd name="T10" fmla="*/ 33 w 55"/>
                <a:gd name="T11" fmla="*/ 86 h 216"/>
                <a:gd name="T12" fmla="*/ 29 w 55"/>
                <a:gd name="T13" fmla="*/ 66 h 216"/>
                <a:gd name="T14" fmla="*/ 25 w 55"/>
                <a:gd name="T15" fmla="*/ 49 h 216"/>
                <a:gd name="T16" fmla="*/ 19 w 55"/>
                <a:gd name="T17" fmla="*/ 33 h 216"/>
                <a:gd name="T18" fmla="*/ 13 w 55"/>
                <a:gd name="T19" fmla="*/ 21 h 216"/>
                <a:gd name="T20" fmla="*/ 0 w 55"/>
                <a:gd name="T21" fmla="*/ 0 h 216"/>
                <a:gd name="T22" fmla="*/ 15 w 55"/>
                <a:gd name="T23" fmla="*/ 0 h 216"/>
                <a:gd name="T24" fmla="*/ 35 w 55"/>
                <a:gd name="T25" fmla="*/ 27 h 216"/>
                <a:gd name="T26" fmla="*/ 46 w 55"/>
                <a:gd name="T27" fmla="*/ 56 h 216"/>
                <a:gd name="T28" fmla="*/ 54 w 55"/>
                <a:gd name="T29" fmla="*/ 82 h 216"/>
                <a:gd name="T30" fmla="*/ 55 w 55"/>
                <a:gd name="T31" fmla="*/ 108 h 216"/>
                <a:gd name="T32" fmla="*/ 54 w 55"/>
                <a:gd name="T33" fmla="*/ 138 h 216"/>
                <a:gd name="T34" fmla="*/ 43 w 55"/>
                <a:gd name="T35" fmla="*/ 167 h 216"/>
                <a:gd name="T36" fmla="*/ 30 w 55"/>
                <a:gd name="T37" fmla="*/ 193 h 216"/>
                <a:gd name="T38" fmla="*/ 15 w 55"/>
                <a:gd name="T3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216" extrusionOk="0">
                  <a:moveTo>
                    <a:pt x="15" y="216"/>
                  </a:moveTo>
                  <a:lnTo>
                    <a:pt x="0" y="216"/>
                  </a:lnTo>
                  <a:lnTo>
                    <a:pt x="16" y="188"/>
                  </a:lnTo>
                  <a:lnTo>
                    <a:pt x="33" y="135"/>
                  </a:lnTo>
                  <a:lnTo>
                    <a:pt x="35" y="108"/>
                  </a:lnTo>
                  <a:lnTo>
                    <a:pt x="33" y="86"/>
                  </a:lnTo>
                  <a:lnTo>
                    <a:pt x="29" y="66"/>
                  </a:lnTo>
                  <a:lnTo>
                    <a:pt x="25" y="49"/>
                  </a:lnTo>
                  <a:lnTo>
                    <a:pt x="19" y="33"/>
                  </a:lnTo>
                  <a:lnTo>
                    <a:pt x="13" y="2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35" y="27"/>
                  </a:lnTo>
                  <a:lnTo>
                    <a:pt x="46" y="56"/>
                  </a:lnTo>
                  <a:lnTo>
                    <a:pt x="54" y="82"/>
                  </a:lnTo>
                  <a:lnTo>
                    <a:pt x="55" y="108"/>
                  </a:lnTo>
                  <a:lnTo>
                    <a:pt x="54" y="138"/>
                  </a:lnTo>
                  <a:lnTo>
                    <a:pt x="43" y="167"/>
                  </a:lnTo>
                  <a:lnTo>
                    <a:pt x="30" y="193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8" name="Line 110"/>
            <p:cNvSpPr>
              <a:spLocks noChangeShapeType="1"/>
            </p:cNvSpPr>
            <p:nvPr/>
          </p:nvSpPr>
          <p:spPr bwMode="auto">
            <a:xfrm flipV="1">
              <a:off x="4381067" y="774577"/>
              <a:ext cx="626825" cy="3223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09" name="Freeform 111"/>
            <p:cNvSpPr/>
            <p:nvPr/>
          </p:nvSpPr>
          <p:spPr bwMode="auto">
            <a:xfrm>
              <a:off x="4987745" y="723088"/>
              <a:ext cx="120887" cy="89546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 extrusionOk="0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0" name="Freeform 112"/>
            <p:cNvSpPr/>
            <p:nvPr/>
          </p:nvSpPr>
          <p:spPr bwMode="auto">
            <a:xfrm>
              <a:off x="4987745" y="723088"/>
              <a:ext cx="120887" cy="89546"/>
            </a:xfrm>
            <a:custGeom>
              <a:avLst/>
              <a:gdLst>
                <a:gd name="T0" fmla="*/ 53 w 163"/>
                <a:gd name="T1" fmla="*/ 121 h 121"/>
                <a:gd name="T2" fmla="*/ 163 w 163"/>
                <a:gd name="T3" fmla="*/ 0 h 121"/>
                <a:gd name="T4" fmla="*/ 0 w 163"/>
                <a:gd name="T5" fmla="*/ 19 h 121"/>
                <a:gd name="T6" fmla="*/ 53 w 163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 extrusionOk="0">
                  <a:moveTo>
                    <a:pt x="53" y="121"/>
                  </a:moveTo>
                  <a:lnTo>
                    <a:pt x="163" y="0"/>
                  </a:lnTo>
                  <a:lnTo>
                    <a:pt x="0" y="19"/>
                  </a:lnTo>
                  <a:lnTo>
                    <a:pt x="53" y="12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1" name="Line 113"/>
            <p:cNvSpPr>
              <a:spLocks noChangeShapeType="1"/>
            </p:cNvSpPr>
            <p:nvPr/>
          </p:nvSpPr>
          <p:spPr bwMode="auto">
            <a:xfrm flipH="1" flipV="1">
              <a:off x="2319256" y="774577"/>
              <a:ext cx="626825" cy="3223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ash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2" name="Freeform 114"/>
            <p:cNvSpPr/>
            <p:nvPr/>
          </p:nvSpPr>
          <p:spPr bwMode="auto">
            <a:xfrm>
              <a:off x="2218516" y="723088"/>
              <a:ext cx="120887" cy="89546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 extrusionOk="0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3" name="Freeform 115"/>
            <p:cNvSpPr/>
            <p:nvPr/>
          </p:nvSpPr>
          <p:spPr bwMode="auto">
            <a:xfrm>
              <a:off x="2218516" y="723088"/>
              <a:ext cx="120887" cy="89546"/>
            </a:xfrm>
            <a:custGeom>
              <a:avLst/>
              <a:gdLst>
                <a:gd name="T0" fmla="*/ 163 w 163"/>
                <a:gd name="T1" fmla="*/ 19 h 121"/>
                <a:gd name="T2" fmla="*/ 0 w 163"/>
                <a:gd name="T3" fmla="*/ 0 h 121"/>
                <a:gd name="T4" fmla="*/ 111 w 163"/>
                <a:gd name="T5" fmla="*/ 121 h 121"/>
                <a:gd name="T6" fmla="*/ 163 w 163"/>
                <a:gd name="T7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21" extrusionOk="0">
                  <a:moveTo>
                    <a:pt x="163" y="19"/>
                  </a:moveTo>
                  <a:lnTo>
                    <a:pt x="0" y="0"/>
                  </a:lnTo>
                  <a:lnTo>
                    <a:pt x="111" y="121"/>
                  </a:lnTo>
                  <a:lnTo>
                    <a:pt x="163" y="19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4" name="Freeform 116"/>
            <p:cNvSpPr/>
            <p:nvPr/>
          </p:nvSpPr>
          <p:spPr bwMode="auto">
            <a:xfrm>
              <a:off x="2478201" y="2489394"/>
              <a:ext cx="73875" cy="100739"/>
            </a:xfrm>
            <a:custGeom>
              <a:avLst/>
              <a:gdLst>
                <a:gd name="T0" fmla="*/ 101 w 101"/>
                <a:gd name="T1" fmla="*/ 9 h 133"/>
                <a:gd name="T2" fmla="*/ 101 w 101"/>
                <a:gd name="T3" fmla="*/ 28 h 133"/>
                <a:gd name="T4" fmla="*/ 91 w 101"/>
                <a:gd name="T5" fmla="*/ 24 h 133"/>
                <a:gd name="T6" fmla="*/ 82 w 101"/>
                <a:gd name="T7" fmla="*/ 21 h 133"/>
                <a:gd name="T8" fmla="*/ 73 w 101"/>
                <a:gd name="T9" fmla="*/ 19 h 133"/>
                <a:gd name="T10" fmla="*/ 65 w 101"/>
                <a:gd name="T11" fmla="*/ 18 h 133"/>
                <a:gd name="T12" fmla="*/ 55 w 101"/>
                <a:gd name="T13" fmla="*/ 19 h 133"/>
                <a:gd name="T14" fmla="*/ 39 w 101"/>
                <a:gd name="T15" fmla="*/ 25 h 133"/>
                <a:gd name="T16" fmla="*/ 33 w 101"/>
                <a:gd name="T17" fmla="*/ 31 h 133"/>
                <a:gd name="T18" fmla="*/ 24 w 101"/>
                <a:gd name="T19" fmla="*/ 45 h 133"/>
                <a:gd name="T20" fmla="*/ 23 w 101"/>
                <a:gd name="T21" fmla="*/ 67 h 133"/>
                <a:gd name="T22" fmla="*/ 24 w 101"/>
                <a:gd name="T23" fmla="*/ 88 h 133"/>
                <a:gd name="T24" fmla="*/ 33 w 101"/>
                <a:gd name="T25" fmla="*/ 103 h 133"/>
                <a:gd name="T26" fmla="*/ 39 w 101"/>
                <a:gd name="T27" fmla="*/ 109 h 133"/>
                <a:gd name="T28" fmla="*/ 55 w 101"/>
                <a:gd name="T29" fmla="*/ 114 h 133"/>
                <a:gd name="T30" fmla="*/ 65 w 101"/>
                <a:gd name="T31" fmla="*/ 116 h 133"/>
                <a:gd name="T32" fmla="*/ 73 w 101"/>
                <a:gd name="T33" fmla="*/ 114 h 133"/>
                <a:gd name="T34" fmla="*/ 82 w 101"/>
                <a:gd name="T35" fmla="*/ 113 h 133"/>
                <a:gd name="T36" fmla="*/ 91 w 101"/>
                <a:gd name="T37" fmla="*/ 110 h 133"/>
                <a:gd name="T38" fmla="*/ 101 w 101"/>
                <a:gd name="T39" fmla="*/ 106 h 133"/>
                <a:gd name="T40" fmla="*/ 101 w 101"/>
                <a:gd name="T41" fmla="*/ 124 h 133"/>
                <a:gd name="T42" fmla="*/ 91 w 101"/>
                <a:gd name="T43" fmla="*/ 129 h 133"/>
                <a:gd name="T44" fmla="*/ 82 w 101"/>
                <a:gd name="T45" fmla="*/ 132 h 133"/>
                <a:gd name="T46" fmla="*/ 73 w 101"/>
                <a:gd name="T47" fmla="*/ 133 h 133"/>
                <a:gd name="T48" fmla="*/ 62 w 101"/>
                <a:gd name="T49" fmla="*/ 133 h 133"/>
                <a:gd name="T50" fmla="*/ 49 w 101"/>
                <a:gd name="T51" fmla="*/ 132 h 133"/>
                <a:gd name="T52" fmla="*/ 26 w 101"/>
                <a:gd name="T53" fmla="*/ 123 h 133"/>
                <a:gd name="T54" fmla="*/ 17 w 101"/>
                <a:gd name="T55" fmla="*/ 116 h 133"/>
                <a:gd name="T56" fmla="*/ 10 w 101"/>
                <a:gd name="T57" fmla="*/ 106 h 133"/>
                <a:gd name="T58" fmla="*/ 1 w 101"/>
                <a:gd name="T59" fmla="*/ 81 h 133"/>
                <a:gd name="T60" fmla="*/ 0 w 101"/>
                <a:gd name="T61" fmla="*/ 67 h 133"/>
                <a:gd name="T62" fmla="*/ 1 w 101"/>
                <a:gd name="T63" fmla="*/ 52 h 133"/>
                <a:gd name="T64" fmla="*/ 10 w 101"/>
                <a:gd name="T65" fmla="*/ 28 h 133"/>
                <a:gd name="T66" fmla="*/ 17 w 101"/>
                <a:gd name="T67" fmla="*/ 18 h 133"/>
                <a:gd name="T68" fmla="*/ 26 w 101"/>
                <a:gd name="T69" fmla="*/ 11 h 133"/>
                <a:gd name="T70" fmla="*/ 49 w 101"/>
                <a:gd name="T71" fmla="*/ 2 h 133"/>
                <a:gd name="T72" fmla="*/ 63 w 101"/>
                <a:gd name="T73" fmla="*/ 0 h 133"/>
                <a:gd name="T74" fmla="*/ 73 w 101"/>
                <a:gd name="T75" fmla="*/ 0 h 133"/>
                <a:gd name="T76" fmla="*/ 82 w 101"/>
                <a:gd name="T77" fmla="*/ 2 h 133"/>
                <a:gd name="T78" fmla="*/ 92 w 101"/>
                <a:gd name="T79" fmla="*/ 5 h 133"/>
                <a:gd name="T80" fmla="*/ 101 w 101"/>
                <a:gd name="T81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33" extrusionOk="0">
                  <a:moveTo>
                    <a:pt x="101" y="9"/>
                  </a:moveTo>
                  <a:lnTo>
                    <a:pt x="101" y="28"/>
                  </a:lnTo>
                  <a:lnTo>
                    <a:pt x="91" y="24"/>
                  </a:lnTo>
                  <a:lnTo>
                    <a:pt x="82" y="21"/>
                  </a:lnTo>
                  <a:lnTo>
                    <a:pt x="73" y="19"/>
                  </a:lnTo>
                  <a:lnTo>
                    <a:pt x="65" y="18"/>
                  </a:lnTo>
                  <a:lnTo>
                    <a:pt x="55" y="19"/>
                  </a:lnTo>
                  <a:lnTo>
                    <a:pt x="39" y="25"/>
                  </a:lnTo>
                  <a:lnTo>
                    <a:pt x="33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3" y="103"/>
                  </a:lnTo>
                  <a:lnTo>
                    <a:pt x="39" y="109"/>
                  </a:lnTo>
                  <a:lnTo>
                    <a:pt x="55" y="114"/>
                  </a:lnTo>
                  <a:lnTo>
                    <a:pt x="65" y="116"/>
                  </a:lnTo>
                  <a:lnTo>
                    <a:pt x="73" y="114"/>
                  </a:lnTo>
                  <a:lnTo>
                    <a:pt x="82" y="113"/>
                  </a:lnTo>
                  <a:lnTo>
                    <a:pt x="91" y="110"/>
                  </a:lnTo>
                  <a:lnTo>
                    <a:pt x="101" y="106"/>
                  </a:lnTo>
                  <a:lnTo>
                    <a:pt x="101" y="124"/>
                  </a:lnTo>
                  <a:lnTo>
                    <a:pt x="91" y="129"/>
                  </a:lnTo>
                  <a:lnTo>
                    <a:pt x="82" y="132"/>
                  </a:lnTo>
                  <a:lnTo>
                    <a:pt x="73" y="133"/>
                  </a:lnTo>
                  <a:lnTo>
                    <a:pt x="62" y="133"/>
                  </a:lnTo>
                  <a:lnTo>
                    <a:pt x="49" y="132"/>
                  </a:lnTo>
                  <a:lnTo>
                    <a:pt x="26" y="123"/>
                  </a:lnTo>
                  <a:lnTo>
                    <a:pt x="17" y="116"/>
                  </a:lnTo>
                  <a:lnTo>
                    <a:pt x="10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10" y="28"/>
                  </a:lnTo>
                  <a:lnTo>
                    <a:pt x="17" y="18"/>
                  </a:lnTo>
                  <a:lnTo>
                    <a:pt x="26" y="11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73" y="0"/>
                  </a:lnTo>
                  <a:lnTo>
                    <a:pt x="82" y="2"/>
                  </a:lnTo>
                  <a:lnTo>
                    <a:pt x="92" y="5"/>
                  </a:lnTo>
                  <a:lnTo>
                    <a:pt x="10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5" name="Freeform 117"/>
            <p:cNvSpPr>
              <a:spLocks noEditPoints="1"/>
            </p:cNvSpPr>
            <p:nvPr/>
          </p:nvSpPr>
          <p:spPr bwMode="auto">
            <a:xfrm>
              <a:off x="2572225" y="2489394"/>
              <a:ext cx="87307" cy="100739"/>
            </a:xfrm>
            <a:custGeom>
              <a:avLst/>
              <a:gdLst>
                <a:gd name="T0" fmla="*/ 59 w 117"/>
                <a:gd name="T1" fmla="*/ 18 h 133"/>
                <a:gd name="T2" fmla="*/ 50 w 117"/>
                <a:gd name="T3" fmla="*/ 19 h 133"/>
                <a:gd name="T4" fmla="*/ 37 w 117"/>
                <a:gd name="T5" fmla="*/ 25 h 133"/>
                <a:gd name="T6" fmla="*/ 32 w 117"/>
                <a:gd name="T7" fmla="*/ 31 h 133"/>
                <a:gd name="T8" fmla="*/ 24 w 117"/>
                <a:gd name="T9" fmla="*/ 45 h 133"/>
                <a:gd name="T10" fmla="*/ 23 w 117"/>
                <a:gd name="T11" fmla="*/ 67 h 133"/>
                <a:gd name="T12" fmla="*/ 24 w 117"/>
                <a:gd name="T13" fmla="*/ 88 h 133"/>
                <a:gd name="T14" fmla="*/ 32 w 117"/>
                <a:gd name="T15" fmla="*/ 103 h 133"/>
                <a:gd name="T16" fmla="*/ 37 w 117"/>
                <a:gd name="T17" fmla="*/ 109 h 133"/>
                <a:gd name="T18" fmla="*/ 50 w 117"/>
                <a:gd name="T19" fmla="*/ 114 h 133"/>
                <a:gd name="T20" fmla="*/ 59 w 117"/>
                <a:gd name="T21" fmla="*/ 116 h 133"/>
                <a:gd name="T22" fmla="*/ 66 w 117"/>
                <a:gd name="T23" fmla="*/ 114 h 133"/>
                <a:gd name="T24" fmla="*/ 79 w 117"/>
                <a:gd name="T25" fmla="*/ 109 h 133"/>
                <a:gd name="T26" fmla="*/ 85 w 117"/>
                <a:gd name="T27" fmla="*/ 103 h 133"/>
                <a:gd name="T28" fmla="*/ 92 w 117"/>
                <a:gd name="T29" fmla="*/ 88 h 133"/>
                <a:gd name="T30" fmla="*/ 95 w 117"/>
                <a:gd name="T31" fmla="*/ 67 h 133"/>
                <a:gd name="T32" fmla="*/ 92 w 117"/>
                <a:gd name="T33" fmla="*/ 47 h 133"/>
                <a:gd name="T34" fmla="*/ 85 w 117"/>
                <a:gd name="T35" fmla="*/ 31 h 133"/>
                <a:gd name="T36" fmla="*/ 79 w 117"/>
                <a:gd name="T37" fmla="*/ 25 h 133"/>
                <a:gd name="T38" fmla="*/ 66 w 117"/>
                <a:gd name="T39" fmla="*/ 19 h 133"/>
                <a:gd name="T40" fmla="*/ 59 w 117"/>
                <a:gd name="T41" fmla="*/ 18 h 133"/>
                <a:gd name="T42" fmla="*/ 59 w 117"/>
                <a:gd name="T43" fmla="*/ 0 h 133"/>
                <a:gd name="T44" fmla="*/ 72 w 117"/>
                <a:gd name="T45" fmla="*/ 2 h 133"/>
                <a:gd name="T46" fmla="*/ 92 w 117"/>
                <a:gd name="T47" fmla="*/ 11 h 133"/>
                <a:gd name="T48" fmla="*/ 101 w 117"/>
                <a:gd name="T49" fmla="*/ 18 h 133"/>
                <a:gd name="T50" fmla="*/ 108 w 117"/>
                <a:gd name="T51" fmla="*/ 28 h 133"/>
                <a:gd name="T52" fmla="*/ 115 w 117"/>
                <a:gd name="T53" fmla="*/ 52 h 133"/>
                <a:gd name="T54" fmla="*/ 117 w 117"/>
                <a:gd name="T55" fmla="*/ 67 h 133"/>
                <a:gd name="T56" fmla="*/ 115 w 117"/>
                <a:gd name="T57" fmla="*/ 81 h 133"/>
                <a:gd name="T58" fmla="*/ 108 w 117"/>
                <a:gd name="T59" fmla="*/ 106 h 133"/>
                <a:gd name="T60" fmla="*/ 101 w 117"/>
                <a:gd name="T61" fmla="*/ 116 h 133"/>
                <a:gd name="T62" fmla="*/ 92 w 117"/>
                <a:gd name="T63" fmla="*/ 123 h 133"/>
                <a:gd name="T64" fmla="*/ 72 w 117"/>
                <a:gd name="T65" fmla="*/ 132 h 133"/>
                <a:gd name="T66" fmla="*/ 59 w 117"/>
                <a:gd name="T67" fmla="*/ 133 h 133"/>
                <a:gd name="T68" fmla="*/ 46 w 117"/>
                <a:gd name="T69" fmla="*/ 132 h 133"/>
                <a:gd name="T70" fmla="*/ 24 w 117"/>
                <a:gd name="T71" fmla="*/ 123 h 133"/>
                <a:gd name="T72" fmla="*/ 16 w 117"/>
                <a:gd name="T73" fmla="*/ 116 h 133"/>
                <a:gd name="T74" fmla="*/ 8 w 117"/>
                <a:gd name="T75" fmla="*/ 106 h 133"/>
                <a:gd name="T76" fmla="*/ 1 w 117"/>
                <a:gd name="T77" fmla="*/ 81 h 133"/>
                <a:gd name="T78" fmla="*/ 0 w 117"/>
                <a:gd name="T79" fmla="*/ 67 h 133"/>
                <a:gd name="T80" fmla="*/ 1 w 117"/>
                <a:gd name="T81" fmla="*/ 52 h 133"/>
                <a:gd name="T82" fmla="*/ 8 w 117"/>
                <a:gd name="T83" fmla="*/ 28 h 133"/>
                <a:gd name="T84" fmla="*/ 16 w 117"/>
                <a:gd name="T85" fmla="*/ 18 h 133"/>
                <a:gd name="T86" fmla="*/ 24 w 117"/>
                <a:gd name="T87" fmla="*/ 11 h 133"/>
                <a:gd name="T88" fmla="*/ 46 w 117"/>
                <a:gd name="T89" fmla="*/ 2 h 133"/>
                <a:gd name="T90" fmla="*/ 59 w 117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7" h="133" extrusionOk="0">
                  <a:moveTo>
                    <a:pt x="59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2" y="31"/>
                  </a:lnTo>
                  <a:lnTo>
                    <a:pt x="24" y="45"/>
                  </a:lnTo>
                  <a:lnTo>
                    <a:pt x="23" y="67"/>
                  </a:lnTo>
                  <a:lnTo>
                    <a:pt x="24" y="88"/>
                  </a:lnTo>
                  <a:lnTo>
                    <a:pt x="32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9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5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9" y="18"/>
                  </a:lnTo>
                  <a:close/>
                  <a:moveTo>
                    <a:pt x="59" y="0"/>
                  </a:moveTo>
                  <a:lnTo>
                    <a:pt x="72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7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2" y="132"/>
                  </a:lnTo>
                  <a:lnTo>
                    <a:pt x="59" y="133"/>
                  </a:lnTo>
                  <a:lnTo>
                    <a:pt x="46" y="132"/>
                  </a:lnTo>
                  <a:lnTo>
                    <a:pt x="24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4" y="11"/>
                  </a:lnTo>
                  <a:lnTo>
                    <a:pt x="46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6" name="Freeform 118"/>
            <p:cNvSpPr/>
            <p:nvPr/>
          </p:nvSpPr>
          <p:spPr bwMode="auto">
            <a:xfrm>
              <a:off x="2684158" y="2489394"/>
              <a:ext cx="136558" cy="98500"/>
            </a:xfrm>
            <a:custGeom>
              <a:avLst/>
              <a:gdLst>
                <a:gd name="T0" fmla="*/ 99 w 184"/>
                <a:gd name="T1" fmla="*/ 28 h 130"/>
                <a:gd name="T2" fmla="*/ 106 w 184"/>
                <a:gd name="T3" fmla="*/ 15 h 130"/>
                <a:gd name="T4" fmla="*/ 118 w 184"/>
                <a:gd name="T5" fmla="*/ 8 h 130"/>
                <a:gd name="T6" fmla="*/ 129 w 184"/>
                <a:gd name="T7" fmla="*/ 2 h 130"/>
                <a:gd name="T8" fmla="*/ 142 w 184"/>
                <a:gd name="T9" fmla="*/ 0 h 130"/>
                <a:gd name="T10" fmla="*/ 152 w 184"/>
                <a:gd name="T11" fmla="*/ 0 h 130"/>
                <a:gd name="T12" fmla="*/ 167 w 184"/>
                <a:gd name="T13" fmla="*/ 8 h 130"/>
                <a:gd name="T14" fmla="*/ 173 w 184"/>
                <a:gd name="T15" fmla="*/ 15 h 130"/>
                <a:gd name="T16" fmla="*/ 181 w 184"/>
                <a:gd name="T17" fmla="*/ 31 h 130"/>
                <a:gd name="T18" fmla="*/ 184 w 184"/>
                <a:gd name="T19" fmla="*/ 54 h 130"/>
                <a:gd name="T20" fmla="*/ 184 w 184"/>
                <a:gd name="T21" fmla="*/ 130 h 130"/>
                <a:gd name="T22" fmla="*/ 162 w 184"/>
                <a:gd name="T23" fmla="*/ 130 h 130"/>
                <a:gd name="T24" fmla="*/ 162 w 184"/>
                <a:gd name="T25" fmla="*/ 54 h 130"/>
                <a:gd name="T26" fmla="*/ 162 w 184"/>
                <a:gd name="T27" fmla="*/ 38 h 130"/>
                <a:gd name="T28" fmla="*/ 157 w 184"/>
                <a:gd name="T29" fmla="*/ 28 h 130"/>
                <a:gd name="T30" fmla="*/ 150 w 184"/>
                <a:gd name="T31" fmla="*/ 21 h 130"/>
                <a:gd name="T32" fmla="*/ 137 w 184"/>
                <a:gd name="T33" fmla="*/ 19 h 130"/>
                <a:gd name="T34" fmla="*/ 122 w 184"/>
                <a:gd name="T35" fmla="*/ 21 h 130"/>
                <a:gd name="T36" fmla="*/ 112 w 184"/>
                <a:gd name="T37" fmla="*/ 29 h 130"/>
                <a:gd name="T38" fmla="*/ 103 w 184"/>
                <a:gd name="T39" fmla="*/ 41 h 130"/>
                <a:gd name="T40" fmla="*/ 102 w 184"/>
                <a:gd name="T41" fmla="*/ 58 h 130"/>
                <a:gd name="T42" fmla="*/ 102 w 184"/>
                <a:gd name="T43" fmla="*/ 130 h 130"/>
                <a:gd name="T44" fmla="*/ 82 w 184"/>
                <a:gd name="T45" fmla="*/ 130 h 130"/>
                <a:gd name="T46" fmla="*/ 82 w 184"/>
                <a:gd name="T47" fmla="*/ 54 h 130"/>
                <a:gd name="T48" fmla="*/ 80 w 184"/>
                <a:gd name="T49" fmla="*/ 38 h 130"/>
                <a:gd name="T50" fmla="*/ 75 w 184"/>
                <a:gd name="T51" fmla="*/ 28 h 130"/>
                <a:gd name="T52" fmla="*/ 67 w 184"/>
                <a:gd name="T53" fmla="*/ 21 h 130"/>
                <a:gd name="T54" fmla="*/ 54 w 184"/>
                <a:gd name="T55" fmla="*/ 19 h 130"/>
                <a:gd name="T56" fmla="*/ 40 w 184"/>
                <a:gd name="T57" fmla="*/ 21 h 130"/>
                <a:gd name="T58" fmla="*/ 30 w 184"/>
                <a:gd name="T59" fmla="*/ 29 h 130"/>
                <a:gd name="T60" fmla="*/ 23 w 184"/>
                <a:gd name="T61" fmla="*/ 41 h 130"/>
                <a:gd name="T62" fmla="*/ 20 w 184"/>
                <a:gd name="T63" fmla="*/ 58 h 130"/>
                <a:gd name="T64" fmla="*/ 20 w 184"/>
                <a:gd name="T65" fmla="*/ 130 h 130"/>
                <a:gd name="T66" fmla="*/ 0 w 184"/>
                <a:gd name="T67" fmla="*/ 130 h 130"/>
                <a:gd name="T68" fmla="*/ 0 w 184"/>
                <a:gd name="T69" fmla="*/ 3 h 130"/>
                <a:gd name="T70" fmla="*/ 20 w 184"/>
                <a:gd name="T71" fmla="*/ 3 h 130"/>
                <a:gd name="T72" fmla="*/ 20 w 184"/>
                <a:gd name="T73" fmla="*/ 24 h 130"/>
                <a:gd name="T74" fmla="*/ 28 w 184"/>
                <a:gd name="T75" fmla="*/ 12 h 130"/>
                <a:gd name="T76" fmla="*/ 37 w 184"/>
                <a:gd name="T77" fmla="*/ 6 h 130"/>
                <a:gd name="T78" fmla="*/ 49 w 184"/>
                <a:gd name="T79" fmla="*/ 2 h 130"/>
                <a:gd name="T80" fmla="*/ 62 w 184"/>
                <a:gd name="T81" fmla="*/ 0 h 130"/>
                <a:gd name="T82" fmla="*/ 75 w 184"/>
                <a:gd name="T83" fmla="*/ 2 h 130"/>
                <a:gd name="T84" fmla="*/ 85 w 184"/>
                <a:gd name="T85" fmla="*/ 8 h 130"/>
                <a:gd name="T86" fmla="*/ 93 w 184"/>
                <a:gd name="T87" fmla="*/ 15 h 130"/>
                <a:gd name="T88" fmla="*/ 99 w 184"/>
                <a:gd name="T89" fmla="*/ 2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4" h="130" extrusionOk="0">
                  <a:moveTo>
                    <a:pt x="99" y="28"/>
                  </a:moveTo>
                  <a:lnTo>
                    <a:pt x="106" y="15"/>
                  </a:lnTo>
                  <a:lnTo>
                    <a:pt x="118" y="8"/>
                  </a:lnTo>
                  <a:lnTo>
                    <a:pt x="129" y="2"/>
                  </a:lnTo>
                  <a:lnTo>
                    <a:pt x="142" y="0"/>
                  </a:lnTo>
                  <a:lnTo>
                    <a:pt x="152" y="0"/>
                  </a:lnTo>
                  <a:lnTo>
                    <a:pt x="167" y="8"/>
                  </a:lnTo>
                  <a:lnTo>
                    <a:pt x="173" y="15"/>
                  </a:lnTo>
                  <a:lnTo>
                    <a:pt x="181" y="31"/>
                  </a:lnTo>
                  <a:lnTo>
                    <a:pt x="184" y="54"/>
                  </a:lnTo>
                  <a:lnTo>
                    <a:pt x="184" y="130"/>
                  </a:lnTo>
                  <a:lnTo>
                    <a:pt x="162" y="130"/>
                  </a:lnTo>
                  <a:lnTo>
                    <a:pt x="162" y="54"/>
                  </a:lnTo>
                  <a:lnTo>
                    <a:pt x="162" y="38"/>
                  </a:lnTo>
                  <a:lnTo>
                    <a:pt x="157" y="28"/>
                  </a:lnTo>
                  <a:lnTo>
                    <a:pt x="150" y="21"/>
                  </a:lnTo>
                  <a:lnTo>
                    <a:pt x="137" y="19"/>
                  </a:lnTo>
                  <a:lnTo>
                    <a:pt x="122" y="21"/>
                  </a:lnTo>
                  <a:lnTo>
                    <a:pt x="112" y="29"/>
                  </a:lnTo>
                  <a:lnTo>
                    <a:pt x="103" y="41"/>
                  </a:lnTo>
                  <a:lnTo>
                    <a:pt x="102" y="58"/>
                  </a:lnTo>
                  <a:lnTo>
                    <a:pt x="102" y="130"/>
                  </a:lnTo>
                  <a:lnTo>
                    <a:pt x="82" y="130"/>
                  </a:lnTo>
                  <a:lnTo>
                    <a:pt x="82" y="54"/>
                  </a:lnTo>
                  <a:lnTo>
                    <a:pt x="80" y="38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4" y="19"/>
                  </a:lnTo>
                  <a:lnTo>
                    <a:pt x="40" y="21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58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8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5" y="2"/>
                  </a:lnTo>
                  <a:lnTo>
                    <a:pt x="85" y="8"/>
                  </a:lnTo>
                  <a:lnTo>
                    <a:pt x="93" y="15"/>
                  </a:lnTo>
                  <a:lnTo>
                    <a:pt x="99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7" name="Freeform 119"/>
            <p:cNvSpPr>
              <a:spLocks noEditPoints="1"/>
            </p:cNvSpPr>
            <p:nvPr/>
          </p:nvSpPr>
          <p:spPr bwMode="auto">
            <a:xfrm>
              <a:off x="2852058" y="2489394"/>
              <a:ext cx="82830" cy="134319"/>
            </a:xfrm>
            <a:custGeom>
              <a:avLst/>
              <a:gdLst>
                <a:gd name="T0" fmla="*/ 21 w 113"/>
                <a:gd name="T1" fmla="*/ 111 h 178"/>
                <a:gd name="T2" fmla="*/ 21 w 113"/>
                <a:gd name="T3" fmla="*/ 178 h 178"/>
                <a:gd name="T4" fmla="*/ 0 w 113"/>
                <a:gd name="T5" fmla="*/ 178 h 178"/>
                <a:gd name="T6" fmla="*/ 0 w 113"/>
                <a:gd name="T7" fmla="*/ 3 h 178"/>
                <a:gd name="T8" fmla="*/ 21 w 113"/>
                <a:gd name="T9" fmla="*/ 3 h 178"/>
                <a:gd name="T10" fmla="*/ 21 w 113"/>
                <a:gd name="T11" fmla="*/ 22 h 178"/>
                <a:gd name="T12" fmla="*/ 28 w 113"/>
                <a:gd name="T13" fmla="*/ 12 h 178"/>
                <a:gd name="T14" fmla="*/ 38 w 113"/>
                <a:gd name="T15" fmla="*/ 6 h 178"/>
                <a:gd name="T16" fmla="*/ 48 w 113"/>
                <a:gd name="T17" fmla="*/ 2 h 178"/>
                <a:gd name="T18" fmla="*/ 61 w 113"/>
                <a:gd name="T19" fmla="*/ 0 h 178"/>
                <a:gd name="T20" fmla="*/ 73 w 113"/>
                <a:gd name="T21" fmla="*/ 2 h 178"/>
                <a:gd name="T22" fmla="*/ 91 w 113"/>
                <a:gd name="T23" fmla="*/ 11 h 178"/>
                <a:gd name="T24" fmla="*/ 98 w 113"/>
                <a:gd name="T25" fmla="*/ 19 h 178"/>
                <a:gd name="T26" fmla="*/ 106 w 113"/>
                <a:gd name="T27" fmla="*/ 28 h 178"/>
                <a:gd name="T28" fmla="*/ 113 w 113"/>
                <a:gd name="T29" fmla="*/ 52 h 178"/>
                <a:gd name="T30" fmla="*/ 113 w 113"/>
                <a:gd name="T31" fmla="*/ 67 h 178"/>
                <a:gd name="T32" fmla="*/ 113 w 113"/>
                <a:gd name="T33" fmla="*/ 81 h 178"/>
                <a:gd name="T34" fmla="*/ 106 w 113"/>
                <a:gd name="T35" fmla="*/ 106 h 178"/>
                <a:gd name="T36" fmla="*/ 98 w 113"/>
                <a:gd name="T37" fmla="*/ 114 h 178"/>
                <a:gd name="T38" fmla="*/ 91 w 113"/>
                <a:gd name="T39" fmla="*/ 123 h 178"/>
                <a:gd name="T40" fmla="*/ 73 w 113"/>
                <a:gd name="T41" fmla="*/ 132 h 178"/>
                <a:gd name="T42" fmla="*/ 61 w 113"/>
                <a:gd name="T43" fmla="*/ 133 h 178"/>
                <a:gd name="T44" fmla="*/ 48 w 113"/>
                <a:gd name="T45" fmla="*/ 132 h 178"/>
                <a:gd name="T46" fmla="*/ 38 w 113"/>
                <a:gd name="T47" fmla="*/ 127 h 178"/>
                <a:gd name="T48" fmla="*/ 28 w 113"/>
                <a:gd name="T49" fmla="*/ 121 h 178"/>
                <a:gd name="T50" fmla="*/ 21 w 113"/>
                <a:gd name="T51" fmla="*/ 111 h 178"/>
                <a:gd name="T52" fmla="*/ 91 w 113"/>
                <a:gd name="T53" fmla="*/ 67 h 178"/>
                <a:gd name="T54" fmla="*/ 90 w 113"/>
                <a:gd name="T55" fmla="*/ 45 h 178"/>
                <a:gd name="T56" fmla="*/ 83 w 113"/>
                <a:gd name="T57" fmla="*/ 31 h 178"/>
                <a:gd name="T58" fmla="*/ 77 w 113"/>
                <a:gd name="T59" fmla="*/ 25 h 178"/>
                <a:gd name="T60" fmla="*/ 64 w 113"/>
                <a:gd name="T61" fmla="*/ 18 h 178"/>
                <a:gd name="T62" fmla="*/ 57 w 113"/>
                <a:gd name="T63" fmla="*/ 18 h 178"/>
                <a:gd name="T64" fmla="*/ 48 w 113"/>
                <a:gd name="T65" fmla="*/ 18 h 178"/>
                <a:gd name="T66" fmla="*/ 35 w 113"/>
                <a:gd name="T67" fmla="*/ 25 h 178"/>
                <a:gd name="T68" fmla="*/ 31 w 113"/>
                <a:gd name="T69" fmla="*/ 31 h 178"/>
                <a:gd name="T70" fmla="*/ 22 w 113"/>
                <a:gd name="T71" fmla="*/ 45 h 178"/>
                <a:gd name="T72" fmla="*/ 21 w 113"/>
                <a:gd name="T73" fmla="*/ 67 h 178"/>
                <a:gd name="T74" fmla="*/ 22 w 113"/>
                <a:gd name="T75" fmla="*/ 88 h 178"/>
                <a:gd name="T76" fmla="*/ 31 w 113"/>
                <a:gd name="T77" fmla="*/ 103 h 178"/>
                <a:gd name="T78" fmla="*/ 35 w 113"/>
                <a:gd name="T79" fmla="*/ 109 h 178"/>
                <a:gd name="T80" fmla="*/ 48 w 113"/>
                <a:gd name="T81" fmla="*/ 116 h 178"/>
                <a:gd name="T82" fmla="*/ 57 w 113"/>
                <a:gd name="T83" fmla="*/ 116 h 178"/>
                <a:gd name="T84" fmla="*/ 64 w 113"/>
                <a:gd name="T85" fmla="*/ 116 h 178"/>
                <a:gd name="T86" fmla="*/ 77 w 113"/>
                <a:gd name="T87" fmla="*/ 109 h 178"/>
                <a:gd name="T88" fmla="*/ 83 w 113"/>
                <a:gd name="T89" fmla="*/ 103 h 178"/>
                <a:gd name="T90" fmla="*/ 90 w 113"/>
                <a:gd name="T91" fmla="*/ 88 h 178"/>
                <a:gd name="T92" fmla="*/ 91 w 113"/>
                <a:gd name="T9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" h="178" extrusionOk="0">
                  <a:moveTo>
                    <a:pt x="21" y="111"/>
                  </a:moveTo>
                  <a:lnTo>
                    <a:pt x="21" y="178"/>
                  </a:lnTo>
                  <a:lnTo>
                    <a:pt x="0" y="17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2"/>
                  </a:lnTo>
                  <a:lnTo>
                    <a:pt x="28" y="12"/>
                  </a:lnTo>
                  <a:lnTo>
                    <a:pt x="38" y="6"/>
                  </a:lnTo>
                  <a:lnTo>
                    <a:pt x="48" y="2"/>
                  </a:lnTo>
                  <a:lnTo>
                    <a:pt x="61" y="0"/>
                  </a:lnTo>
                  <a:lnTo>
                    <a:pt x="73" y="2"/>
                  </a:lnTo>
                  <a:lnTo>
                    <a:pt x="91" y="11"/>
                  </a:lnTo>
                  <a:lnTo>
                    <a:pt x="98" y="19"/>
                  </a:lnTo>
                  <a:lnTo>
                    <a:pt x="106" y="28"/>
                  </a:lnTo>
                  <a:lnTo>
                    <a:pt x="113" y="52"/>
                  </a:lnTo>
                  <a:lnTo>
                    <a:pt x="113" y="67"/>
                  </a:lnTo>
                  <a:lnTo>
                    <a:pt x="113" y="81"/>
                  </a:lnTo>
                  <a:lnTo>
                    <a:pt x="106" y="106"/>
                  </a:lnTo>
                  <a:lnTo>
                    <a:pt x="98" y="114"/>
                  </a:lnTo>
                  <a:lnTo>
                    <a:pt x="91" y="123"/>
                  </a:lnTo>
                  <a:lnTo>
                    <a:pt x="73" y="132"/>
                  </a:lnTo>
                  <a:lnTo>
                    <a:pt x="61" y="133"/>
                  </a:lnTo>
                  <a:lnTo>
                    <a:pt x="48" y="132"/>
                  </a:lnTo>
                  <a:lnTo>
                    <a:pt x="38" y="127"/>
                  </a:lnTo>
                  <a:lnTo>
                    <a:pt x="28" y="121"/>
                  </a:lnTo>
                  <a:lnTo>
                    <a:pt x="21" y="111"/>
                  </a:lnTo>
                  <a:close/>
                  <a:moveTo>
                    <a:pt x="91" y="67"/>
                  </a:moveTo>
                  <a:lnTo>
                    <a:pt x="90" y="45"/>
                  </a:lnTo>
                  <a:lnTo>
                    <a:pt x="83" y="31"/>
                  </a:lnTo>
                  <a:lnTo>
                    <a:pt x="77" y="25"/>
                  </a:lnTo>
                  <a:lnTo>
                    <a:pt x="64" y="18"/>
                  </a:lnTo>
                  <a:lnTo>
                    <a:pt x="57" y="18"/>
                  </a:lnTo>
                  <a:lnTo>
                    <a:pt x="48" y="18"/>
                  </a:lnTo>
                  <a:lnTo>
                    <a:pt x="35" y="25"/>
                  </a:lnTo>
                  <a:lnTo>
                    <a:pt x="31" y="31"/>
                  </a:lnTo>
                  <a:lnTo>
                    <a:pt x="22" y="45"/>
                  </a:lnTo>
                  <a:lnTo>
                    <a:pt x="21" y="67"/>
                  </a:lnTo>
                  <a:lnTo>
                    <a:pt x="22" y="88"/>
                  </a:lnTo>
                  <a:lnTo>
                    <a:pt x="31" y="103"/>
                  </a:lnTo>
                  <a:lnTo>
                    <a:pt x="35" y="109"/>
                  </a:lnTo>
                  <a:lnTo>
                    <a:pt x="48" y="116"/>
                  </a:lnTo>
                  <a:lnTo>
                    <a:pt x="57" y="116"/>
                  </a:lnTo>
                  <a:lnTo>
                    <a:pt x="64" y="116"/>
                  </a:lnTo>
                  <a:lnTo>
                    <a:pt x="77" y="109"/>
                  </a:lnTo>
                  <a:lnTo>
                    <a:pt x="83" y="103"/>
                  </a:lnTo>
                  <a:lnTo>
                    <a:pt x="90" y="88"/>
                  </a:lnTo>
                  <a:lnTo>
                    <a:pt x="91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8" name="Freeform 120"/>
            <p:cNvSpPr>
              <a:spLocks noEditPoints="1"/>
            </p:cNvSpPr>
            <p:nvPr/>
          </p:nvSpPr>
          <p:spPr bwMode="auto">
            <a:xfrm>
              <a:off x="2961753" y="2455814"/>
              <a:ext cx="15670" cy="132081"/>
            </a:xfrm>
            <a:custGeom>
              <a:avLst/>
              <a:gdLst>
                <a:gd name="T0" fmla="*/ 0 w 21"/>
                <a:gd name="T1" fmla="*/ 49 h 176"/>
                <a:gd name="T2" fmla="*/ 21 w 21"/>
                <a:gd name="T3" fmla="*/ 49 h 176"/>
                <a:gd name="T4" fmla="*/ 21 w 21"/>
                <a:gd name="T5" fmla="*/ 176 h 176"/>
                <a:gd name="T6" fmla="*/ 0 w 21"/>
                <a:gd name="T7" fmla="*/ 176 h 176"/>
                <a:gd name="T8" fmla="*/ 0 w 21"/>
                <a:gd name="T9" fmla="*/ 49 h 176"/>
                <a:gd name="T10" fmla="*/ 0 w 21"/>
                <a:gd name="T11" fmla="*/ 0 h 176"/>
                <a:gd name="T12" fmla="*/ 21 w 21"/>
                <a:gd name="T13" fmla="*/ 0 h 176"/>
                <a:gd name="T14" fmla="*/ 21 w 21"/>
                <a:gd name="T15" fmla="*/ 26 h 176"/>
                <a:gd name="T16" fmla="*/ 0 w 21"/>
                <a:gd name="T17" fmla="*/ 26 h 176"/>
                <a:gd name="T18" fmla="*/ 0 w 21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6" extrusionOk="0">
                  <a:moveTo>
                    <a:pt x="0" y="49"/>
                  </a:moveTo>
                  <a:lnTo>
                    <a:pt x="21" y="49"/>
                  </a:lnTo>
                  <a:lnTo>
                    <a:pt x="21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19" name="Rectangle 121"/>
            <p:cNvSpPr>
              <a:spLocks noChangeArrowheads="1"/>
            </p:cNvSpPr>
            <p:nvPr/>
          </p:nvSpPr>
          <p:spPr bwMode="auto">
            <a:xfrm>
              <a:off x="3008765" y="2455814"/>
              <a:ext cx="15670" cy="13208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0" name="Freeform 122"/>
            <p:cNvSpPr>
              <a:spLocks noEditPoints="1"/>
            </p:cNvSpPr>
            <p:nvPr/>
          </p:nvSpPr>
          <p:spPr bwMode="auto">
            <a:xfrm>
              <a:off x="3051299" y="2489394"/>
              <a:ext cx="78352" cy="100739"/>
            </a:xfrm>
            <a:custGeom>
              <a:avLst/>
              <a:gdLst>
                <a:gd name="T0" fmla="*/ 66 w 107"/>
                <a:gd name="T1" fmla="*/ 67 h 133"/>
                <a:gd name="T2" fmla="*/ 43 w 107"/>
                <a:gd name="T3" fmla="*/ 67 h 133"/>
                <a:gd name="T4" fmla="*/ 30 w 107"/>
                <a:gd name="T5" fmla="*/ 73 h 133"/>
                <a:gd name="T6" fmla="*/ 23 w 107"/>
                <a:gd name="T7" fmla="*/ 80 h 133"/>
                <a:gd name="T8" fmla="*/ 22 w 107"/>
                <a:gd name="T9" fmla="*/ 91 h 133"/>
                <a:gd name="T10" fmla="*/ 23 w 107"/>
                <a:gd name="T11" fmla="*/ 101 h 133"/>
                <a:gd name="T12" fmla="*/ 29 w 107"/>
                <a:gd name="T13" fmla="*/ 109 h 133"/>
                <a:gd name="T14" fmla="*/ 36 w 107"/>
                <a:gd name="T15" fmla="*/ 114 h 133"/>
                <a:gd name="T16" fmla="*/ 48 w 107"/>
                <a:gd name="T17" fmla="*/ 116 h 133"/>
                <a:gd name="T18" fmla="*/ 65 w 107"/>
                <a:gd name="T19" fmla="*/ 113 h 133"/>
                <a:gd name="T20" fmla="*/ 76 w 107"/>
                <a:gd name="T21" fmla="*/ 103 h 133"/>
                <a:gd name="T22" fmla="*/ 85 w 107"/>
                <a:gd name="T23" fmla="*/ 90 h 133"/>
                <a:gd name="T24" fmla="*/ 86 w 107"/>
                <a:gd name="T25" fmla="*/ 71 h 133"/>
                <a:gd name="T26" fmla="*/ 86 w 107"/>
                <a:gd name="T27" fmla="*/ 67 h 133"/>
                <a:gd name="T28" fmla="*/ 66 w 107"/>
                <a:gd name="T29" fmla="*/ 67 h 133"/>
                <a:gd name="T30" fmla="*/ 107 w 107"/>
                <a:gd name="T31" fmla="*/ 58 h 133"/>
                <a:gd name="T32" fmla="*/ 107 w 107"/>
                <a:gd name="T33" fmla="*/ 130 h 133"/>
                <a:gd name="T34" fmla="*/ 86 w 107"/>
                <a:gd name="T35" fmla="*/ 130 h 133"/>
                <a:gd name="T36" fmla="*/ 86 w 107"/>
                <a:gd name="T37" fmla="*/ 110 h 133"/>
                <a:gd name="T38" fmla="*/ 79 w 107"/>
                <a:gd name="T39" fmla="*/ 121 h 133"/>
                <a:gd name="T40" fmla="*/ 69 w 107"/>
                <a:gd name="T41" fmla="*/ 127 h 133"/>
                <a:gd name="T42" fmla="*/ 58 w 107"/>
                <a:gd name="T43" fmla="*/ 132 h 133"/>
                <a:gd name="T44" fmla="*/ 43 w 107"/>
                <a:gd name="T45" fmla="*/ 133 h 133"/>
                <a:gd name="T46" fmla="*/ 25 w 107"/>
                <a:gd name="T47" fmla="*/ 132 h 133"/>
                <a:gd name="T48" fmla="*/ 12 w 107"/>
                <a:gd name="T49" fmla="*/ 121 h 133"/>
                <a:gd name="T50" fmla="*/ 3 w 107"/>
                <a:gd name="T51" fmla="*/ 110 h 133"/>
                <a:gd name="T52" fmla="*/ 0 w 107"/>
                <a:gd name="T53" fmla="*/ 93 h 133"/>
                <a:gd name="T54" fmla="*/ 1 w 107"/>
                <a:gd name="T55" fmla="*/ 83 h 133"/>
                <a:gd name="T56" fmla="*/ 9 w 107"/>
                <a:gd name="T57" fmla="*/ 67 h 133"/>
                <a:gd name="T58" fmla="*/ 14 w 107"/>
                <a:gd name="T59" fmla="*/ 61 h 133"/>
                <a:gd name="T60" fmla="*/ 32 w 107"/>
                <a:gd name="T61" fmla="*/ 52 h 133"/>
                <a:gd name="T62" fmla="*/ 58 w 107"/>
                <a:gd name="T63" fmla="*/ 49 h 133"/>
                <a:gd name="T64" fmla="*/ 86 w 107"/>
                <a:gd name="T65" fmla="*/ 49 h 133"/>
                <a:gd name="T66" fmla="*/ 86 w 107"/>
                <a:gd name="T67" fmla="*/ 48 h 133"/>
                <a:gd name="T68" fmla="*/ 85 w 107"/>
                <a:gd name="T69" fmla="*/ 35 h 133"/>
                <a:gd name="T70" fmla="*/ 76 w 107"/>
                <a:gd name="T71" fmla="*/ 26 h 133"/>
                <a:gd name="T72" fmla="*/ 66 w 107"/>
                <a:gd name="T73" fmla="*/ 19 h 133"/>
                <a:gd name="T74" fmla="*/ 50 w 107"/>
                <a:gd name="T75" fmla="*/ 18 h 133"/>
                <a:gd name="T76" fmla="*/ 40 w 107"/>
                <a:gd name="T77" fmla="*/ 19 h 133"/>
                <a:gd name="T78" fmla="*/ 29 w 107"/>
                <a:gd name="T79" fmla="*/ 21 h 133"/>
                <a:gd name="T80" fmla="*/ 19 w 107"/>
                <a:gd name="T81" fmla="*/ 24 h 133"/>
                <a:gd name="T82" fmla="*/ 10 w 107"/>
                <a:gd name="T83" fmla="*/ 28 h 133"/>
                <a:gd name="T84" fmla="*/ 10 w 107"/>
                <a:gd name="T85" fmla="*/ 9 h 133"/>
                <a:gd name="T86" fmla="*/ 22 w 107"/>
                <a:gd name="T87" fmla="*/ 5 h 133"/>
                <a:gd name="T88" fmla="*/ 32 w 107"/>
                <a:gd name="T89" fmla="*/ 3 h 133"/>
                <a:gd name="T90" fmla="*/ 42 w 107"/>
                <a:gd name="T91" fmla="*/ 0 h 133"/>
                <a:gd name="T92" fmla="*/ 53 w 107"/>
                <a:gd name="T93" fmla="*/ 0 h 133"/>
                <a:gd name="T94" fmla="*/ 66 w 107"/>
                <a:gd name="T95" fmla="*/ 0 h 133"/>
                <a:gd name="T96" fmla="*/ 86 w 107"/>
                <a:gd name="T97" fmla="*/ 8 h 133"/>
                <a:gd name="T98" fmla="*/ 94 w 107"/>
                <a:gd name="T99" fmla="*/ 15 h 133"/>
                <a:gd name="T100" fmla="*/ 99 w 107"/>
                <a:gd name="T101" fmla="*/ 22 h 133"/>
                <a:gd name="T102" fmla="*/ 107 w 107"/>
                <a:gd name="T103" fmla="*/ 44 h 133"/>
                <a:gd name="T104" fmla="*/ 107 w 107"/>
                <a:gd name="T105" fmla="*/ 5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3" extrusionOk="0">
                  <a:moveTo>
                    <a:pt x="66" y="67"/>
                  </a:moveTo>
                  <a:lnTo>
                    <a:pt x="43" y="67"/>
                  </a:lnTo>
                  <a:lnTo>
                    <a:pt x="30" y="73"/>
                  </a:lnTo>
                  <a:lnTo>
                    <a:pt x="23" y="80"/>
                  </a:lnTo>
                  <a:lnTo>
                    <a:pt x="22" y="91"/>
                  </a:lnTo>
                  <a:lnTo>
                    <a:pt x="23" y="101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48" y="116"/>
                  </a:lnTo>
                  <a:lnTo>
                    <a:pt x="65" y="113"/>
                  </a:lnTo>
                  <a:lnTo>
                    <a:pt x="76" y="103"/>
                  </a:lnTo>
                  <a:lnTo>
                    <a:pt x="85" y="90"/>
                  </a:lnTo>
                  <a:lnTo>
                    <a:pt x="86" y="71"/>
                  </a:lnTo>
                  <a:lnTo>
                    <a:pt x="86" y="67"/>
                  </a:lnTo>
                  <a:lnTo>
                    <a:pt x="66" y="67"/>
                  </a:lnTo>
                  <a:close/>
                  <a:moveTo>
                    <a:pt x="107" y="58"/>
                  </a:moveTo>
                  <a:lnTo>
                    <a:pt x="107" y="130"/>
                  </a:lnTo>
                  <a:lnTo>
                    <a:pt x="86" y="130"/>
                  </a:lnTo>
                  <a:lnTo>
                    <a:pt x="86" y="110"/>
                  </a:lnTo>
                  <a:lnTo>
                    <a:pt x="79" y="121"/>
                  </a:lnTo>
                  <a:lnTo>
                    <a:pt x="69" y="127"/>
                  </a:lnTo>
                  <a:lnTo>
                    <a:pt x="58" y="132"/>
                  </a:lnTo>
                  <a:lnTo>
                    <a:pt x="43" y="133"/>
                  </a:lnTo>
                  <a:lnTo>
                    <a:pt x="25" y="132"/>
                  </a:lnTo>
                  <a:lnTo>
                    <a:pt x="12" y="121"/>
                  </a:lnTo>
                  <a:lnTo>
                    <a:pt x="3" y="110"/>
                  </a:lnTo>
                  <a:lnTo>
                    <a:pt x="0" y="93"/>
                  </a:lnTo>
                  <a:lnTo>
                    <a:pt x="1" y="83"/>
                  </a:lnTo>
                  <a:lnTo>
                    <a:pt x="9" y="67"/>
                  </a:lnTo>
                  <a:lnTo>
                    <a:pt x="14" y="61"/>
                  </a:lnTo>
                  <a:lnTo>
                    <a:pt x="32" y="52"/>
                  </a:lnTo>
                  <a:lnTo>
                    <a:pt x="58" y="49"/>
                  </a:lnTo>
                  <a:lnTo>
                    <a:pt x="86" y="49"/>
                  </a:lnTo>
                  <a:lnTo>
                    <a:pt x="86" y="48"/>
                  </a:lnTo>
                  <a:lnTo>
                    <a:pt x="85" y="35"/>
                  </a:lnTo>
                  <a:lnTo>
                    <a:pt x="76" y="26"/>
                  </a:lnTo>
                  <a:lnTo>
                    <a:pt x="66" y="19"/>
                  </a:lnTo>
                  <a:lnTo>
                    <a:pt x="50" y="18"/>
                  </a:lnTo>
                  <a:lnTo>
                    <a:pt x="40" y="19"/>
                  </a:lnTo>
                  <a:lnTo>
                    <a:pt x="29" y="21"/>
                  </a:lnTo>
                  <a:lnTo>
                    <a:pt x="19" y="24"/>
                  </a:lnTo>
                  <a:lnTo>
                    <a:pt x="10" y="28"/>
                  </a:lnTo>
                  <a:lnTo>
                    <a:pt x="10" y="9"/>
                  </a:lnTo>
                  <a:lnTo>
                    <a:pt x="22" y="5"/>
                  </a:lnTo>
                  <a:lnTo>
                    <a:pt x="32" y="3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6" y="8"/>
                  </a:lnTo>
                  <a:lnTo>
                    <a:pt x="94" y="15"/>
                  </a:lnTo>
                  <a:lnTo>
                    <a:pt x="99" y="22"/>
                  </a:lnTo>
                  <a:lnTo>
                    <a:pt x="107" y="44"/>
                  </a:lnTo>
                  <a:lnTo>
                    <a:pt x="107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1" name="Freeform 123"/>
            <p:cNvSpPr/>
            <p:nvPr/>
          </p:nvSpPr>
          <p:spPr bwMode="auto">
            <a:xfrm>
              <a:off x="3149801" y="2464769"/>
              <a:ext cx="60443" cy="123126"/>
            </a:xfrm>
            <a:custGeom>
              <a:avLst/>
              <a:gdLst>
                <a:gd name="T0" fmla="*/ 36 w 79"/>
                <a:gd name="T1" fmla="*/ 0 h 163"/>
                <a:gd name="T2" fmla="*/ 36 w 79"/>
                <a:gd name="T3" fmla="*/ 36 h 163"/>
                <a:gd name="T4" fmla="*/ 79 w 79"/>
                <a:gd name="T5" fmla="*/ 36 h 163"/>
                <a:gd name="T6" fmla="*/ 79 w 79"/>
                <a:gd name="T7" fmla="*/ 52 h 163"/>
                <a:gd name="T8" fmla="*/ 36 w 79"/>
                <a:gd name="T9" fmla="*/ 52 h 163"/>
                <a:gd name="T10" fmla="*/ 36 w 79"/>
                <a:gd name="T11" fmla="*/ 121 h 163"/>
                <a:gd name="T12" fmla="*/ 38 w 79"/>
                <a:gd name="T13" fmla="*/ 134 h 163"/>
                <a:gd name="T14" fmla="*/ 40 w 79"/>
                <a:gd name="T15" fmla="*/ 142 h 163"/>
                <a:gd name="T16" fmla="*/ 46 w 79"/>
                <a:gd name="T17" fmla="*/ 144 h 163"/>
                <a:gd name="T18" fmla="*/ 58 w 79"/>
                <a:gd name="T19" fmla="*/ 146 h 163"/>
                <a:gd name="T20" fmla="*/ 79 w 79"/>
                <a:gd name="T21" fmla="*/ 146 h 163"/>
                <a:gd name="T22" fmla="*/ 79 w 79"/>
                <a:gd name="T23" fmla="*/ 163 h 163"/>
                <a:gd name="T24" fmla="*/ 58 w 79"/>
                <a:gd name="T25" fmla="*/ 163 h 163"/>
                <a:gd name="T26" fmla="*/ 36 w 79"/>
                <a:gd name="T27" fmla="*/ 162 h 163"/>
                <a:gd name="T28" fmla="*/ 25 w 79"/>
                <a:gd name="T29" fmla="*/ 153 h 163"/>
                <a:gd name="T30" fmla="*/ 17 w 79"/>
                <a:gd name="T31" fmla="*/ 143 h 163"/>
                <a:gd name="T32" fmla="*/ 16 w 79"/>
                <a:gd name="T33" fmla="*/ 121 h 163"/>
                <a:gd name="T34" fmla="*/ 16 w 79"/>
                <a:gd name="T35" fmla="*/ 52 h 163"/>
                <a:gd name="T36" fmla="*/ 0 w 79"/>
                <a:gd name="T37" fmla="*/ 52 h 163"/>
                <a:gd name="T38" fmla="*/ 0 w 79"/>
                <a:gd name="T39" fmla="*/ 36 h 163"/>
                <a:gd name="T40" fmla="*/ 16 w 79"/>
                <a:gd name="T41" fmla="*/ 36 h 163"/>
                <a:gd name="T42" fmla="*/ 16 w 79"/>
                <a:gd name="T43" fmla="*/ 0 h 163"/>
                <a:gd name="T44" fmla="*/ 36 w 79"/>
                <a:gd name="T4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3" extrusionOk="0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42"/>
                  </a:lnTo>
                  <a:lnTo>
                    <a:pt x="46" y="144"/>
                  </a:lnTo>
                  <a:lnTo>
                    <a:pt x="58" y="146"/>
                  </a:lnTo>
                  <a:lnTo>
                    <a:pt x="79" y="146"/>
                  </a:lnTo>
                  <a:lnTo>
                    <a:pt x="79" y="163"/>
                  </a:lnTo>
                  <a:lnTo>
                    <a:pt x="58" y="163"/>
                  </a:lnTo>
                  <a:lnTo>
                    <a:pt x="36" y="162"/>
                  </a:lnTo>
                  <a:lnTo>
                    <a:pt x="25" y="153"/>
                  </a:lnTo>
                  <a:lnTo>
                    <a:pt x="17" y="143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2" name="Freeform 124"/>
            <p:cNvSpPr>
              <a:spLocks noEditPoints="1"/>
            </p:cNvSpPr>
            <p:nvPr/>
          </p:nvSpPr>
          <p:spPr bwMode="auto">
            <a:xfrm>
              <a:off x="3230393" y="2455814"/>
              <a:ext cx="15670" cy="132081"/>
            </a:xfrm>
            <a:custGeom>
              <a:avLst/>
              <a:gdLst>
                <a:gd name="T0" fmla="*/ 0 w 20"/>
                <a:gd name="T1" fmla="*/ 49 h 176"/>
                <a:gd name="T2" fmla="*/ 20 w 20"/>
                <a:gd name="T3" fmla="*/ 49 h 176"/>
                <a:gd name="T4" fmla="*/ 20 w 20"/>
                <a:gd name="T5" fmla="*/ 176 h 176"/>
                <a:gd name="T6" fmla="*/ 0 w 20"/>
                <a:gd name="T7" fmla="*/ 176 h 176"/>
                <a:gd name="T8" fmla="*/ 0 w 20"/>
                <a:gd name="T9" fmla="*/ 49 h 176"/>
                <a:gd name="T10" fmla="*/ 0 w 20"/>
                <a:gd name="T11" fmla="*/ 0 h 176"/>
                <a:gd name="T12" fmla="*/ 20 w 20"/>
                <a:gd name="T13" fmla="*/ 0 h 176"/>
                <a:gd name="T14" fmla="*/ 20 w 20"/>
                <a:gd name="T15" fmla="*/ 26 h 176"/>
                <a:gd name="T16" fmla="*/ 0 w 20"/>
                <a:gd name="T17" fmla="*/ 26 h 176"/>
                <a:gd name="T18" fmla="*/ 0 w 20"/>
                <a:gd name="T1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6" extrusionOk="0">
                  <a:moveTo>
                    <a:pt x="0" y="49"/>
                  </a:moveTo>
                  <a:lnTo>
                    <a:pt x="20" y="49"/>
                  </a:lnTo>
                  <a:lnTo>
                    <a:pt x="20" y="176"/>
                  </a:lnTo>
                  <a:lnTo>
                    <a:pt x="0" y="176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3" name="Freeform 125"/>
            <p:cNvSpPr>
              <a:spLocks noEditPoints="1"/>
            </p:cNvSpPr>
            <p:nvPr/>
          </p:nvSpPr>
          <p:spPr bwMode="auto">
            <a:xfrm>
              <a:off x="3270689" y="2489394"/>
              <a:ext cx="87307" cy="100739"/>
            </a:xfrm>
            <a:custGeom>
              <a:avLst/>
              <a:gdLst>
                <a:gd name="T0" fmla="*/ 58 w 116"/>
                <a:gd name="T1" fmla="*/ 18 h 133"/>
                <a:gd name="T2" fmla="*/ 49 w 116"/>
                <a:gd name="T3" fmla="*/ 19 h 133"/>
                <a:gd name="T4" fmla="*/ 36 w 116"/>
                <a:gd name="T5" fmla="*/ 25 h 133"/>
                <a:gd name="T6" fmla="*/ 32 w 116"/>
                <a:gd name="T7" fmla="*/ 31 h 133"/>
                <a:gd name="T8" fmla="*/ 23 w 116"/>
                <a:gd name="T9" fmla="*/ 45 h 133"/>
                <a:gd name="T10" fmla="*/ 22 w 116"/>
                <a:gd name="T11" fmla="*/ 67 h 133"/>
                <a:gd name="T12" fmla="*/ 23 w 116"/>
                <a:gd name="T13" fmla="*/ 88 h 133"/>
                <a:gd name="T14" fmla="*/ 32 w 116"/>
                <a:gd name="T15" fmla="*/ 103 h 133"/>
                <a:gd name="T16" fmla="*/ 36 w 116"/>
                <a:gd name="T17" fmla="*/ 109 h 133"/>
                <a:gd name="T18" fmla="*/ 49 w 116"/>
                <a:gd name="T19" fmla="*/ 114 h 133"/>
                <a:gd name="T20" fmla="*/ 58 w 116"/>
                <a:gd name="T21" fmla="*/ 116 h 133"/>
                <a:gd name="T22" fmla="*/ 67 w 116"/>
                <a:gd name="T23" fmla="*/ 114 h 133"/>
                <a:gd name="T24" fmla="*/ 80 w 116"/>
                <a:gd name="T25" fmla="*/ 109 h 133"/>
                <a:gd name="T26" fmla="*/ 84 w 116"/>
                <a:gd name="T27" fmla="*/ 103 h 133"/>
                <a:gd name="T28" fmla="*/ 93 w 116"/>
                <a:gd name="T29" fmla="*/ 88 h 133"/>
                <a:gd name="T30" fmla="*/ 94 w 116"/>
                <a:gd name="T31" fmla="*/ 67 h 133"/>
                <a:gd name="T32" fmla="*/ 93 w 116"/>
                <a:gd name="T33" fmla="*/ 47 h 133"/>
                <a:gd name="T34" fmla="*/ 84 w 116"/>
                <a:gd name="T35" fmla="*/ 31 h 133"/>
                <a:gd name="T36" fmla="*/ 80 w 116"/>
                <a:gd name="T37" fmla="*/ 25 h 133"/>
                <a:gd name="T38" fmla="*/ 67 w 116"/>
                <a:gd name="T39" fmla="*/ 19 h 133"/>
                <a:gd name="T40" fmla="*/ 58 w 116"/>
                <a:gd name="T41" fmla="*/ 18 h 133"/>
                <a:gd name="T42" fmla="*/ 58 w 116"/>
                <a:gd name="T43" fmla="*/ 0 h 133"/>
                <a:gd name="T44" fmla="*/ 71 w 116"/>
                <a:gd name="T45" fmla="*/ 2 h 133"/>
                <a:gd name="T46" fmla="*/ 93 w 116"/>
                <a:gd name="T47" fmla="*/ 11 h 133"/>
                <a:gd name="T48" fmla="*/ 100 w 116"/>
                <a:gd name="T49" fmla="*/ 18 h 133"/>
                <a:gd name="T50" fmla="*/ 107 w 116"/>
                <a:gd name="T51" fmla="*/ 28 h 133"/>
                <a:gd name="T52" fmla="*/ 116 w 116"/>
                <a:gd name="T53" fmla="*/ 52 h 133"/>
                <a:gd name="T54" fmla="*/ 116 w 116"/>
                <a:gd name="T55" fmla="*/ 67 h 133"/>
                <a:gd name="T56" fmla="*/ 116 w 116"/>
                <a:gd name="T57" fmla="*/ 81 h 133"/>
                <a:gd name="T58" fmla="*/ 107 w 116"/>
                <a:gd name="T59" fmla="*/ 106 h 133"/>
                <a:gd name="T60" fmla="*/ 100 w 116"/>
                <a:gd name="T61" fmla="*/ 116 h 133"/>
                <a:gd name="T62" fmla="*/ 93 w 116"/>
                <a:gd name="T63" fmla="*/ 123 h 133"/>
                <a:gd name="T64" fmla="*/ 71 w 116"/>
                <a:gd name="T65" fmla="*/ 132 h 133"/>
                <a:gd name="T66" fmla="*/ 58 w 116"/>
                <a:gd name="T67" fmla="*/ 133 h 133"/>
                <a:gd name="T68" fmla="*/ 45 w 116"/>
                <a:gd name="T69" fmla="*/ 132 h 133"/>
                <a:gd name="T70" fmla="*/ 23 w 116"/>
                <a:gd name="T71" fmla="*/ 123 h 133"/>
                <a:gd name="T72" fmla="*/ 15 w 116"/>
                <a:gd name="T73" fmla="*/ 116 h 133"/>
                <a:gd name="T74" fmla="*/ 9 w 116"/>
                <a:gd name="T75" fmla="*/ 106 h 133"/>
                <a:gd name="T76" fmla="*/ 0 w 116"/>
                <a:gd name="T77" fmla="*/ 81 h 133"/>
                <a:gd name="T78" fmla="*/ 0 w 116"/>
                <a:gd name="T79" fmla="*/ 67 h 133"/>
                <a:gd name="T80" fmla="*/ 0 w 116"/>
                <a:gd name="T81" fmla="*/ 52 h 133"/>
                <a:gd name="T82" fmla="*/ 9 w 116"/>
                <a:gd name="T83" fmla="*/ 28 h 133"/>
                <a:gd name="T84" fmla="*/ 15 w 116"/>
                <a:gd name="T85" fmla="*/ 18 h 133"/>
                <a:gd name="T86" fmla="*/ 23 w 116"/>
                <a:gd name="T87" fmla="*/ 11 h 133"/>
                <a:gd name="T88" fmla="*/ 45 w 116"/>
                <a:gd name="T89" fmla="*/ 2 h 133"/>
                <a:gd name="T90" fmla="*/ 58 w 116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6" h="133" extrusionOk="0">
                  <a:moveTo>
                    <a:pt x="58" y="18"/>
                  </a:moveTo>
                  <a:lnTo>
                    <a:pt x="49" y="19"/>
                  </a:lnTo>
                  <a:lnTo>
                    <a:pt x="36" y="25"/>
                  </a:lnTo>
                  <a:lnTo>
                    <a:pt x="32" y="31"/>
                  </a:lnTo>
                  <a:lnTo>
                    <a:pt x="23" y="45"/>
                  </a:lnTo>
                  <a:lnTo>
                    <a:pt x="22" y="67"/>
                  </a:lnTo>
                  <a:lnTo>
                    <a:pt x="23" y="88"/>
                  </a:lnTo>
                  <a:lnTo>
                    <a:pt x="32" y="103"/>
                  </a:lnTo>
                  <a:lnTo>
                    <a:pt x="36" y="109"/>
                  </a:lnTo>
                  <a:lnTo>
                    <a:pt x="49" y="114"/>
                  </a:lnTo>
                  <a:lnTo>
                    <a:pt x="58" y="116"/>
                  </a:lnTo>
                  <a:lnTo>
                    <a:pt x="67" y="114"/>
                  </a:lnTo>
                  <a:lnTo>
                    <a:pt x="80" y="109"/>
                  </a:lnTo>
                  <a:lnTo>
                    <a:pt x="84" y="103"/>
                  </a:lnTo>
                  <a:lnTo>
                    <a:pt x="93" y="88"/>
                  </a:lnTo>
                  <a:lnTo>
                    <a:pt x="94" y="67"/>
                  </a:lnTo>
                  <a:lnTo>
                    <a:pt x="93" y="47"/>
                  </a:lnTo>
                  <a:lnTo>
                    <a:pt x="84" y="31"/>
                  </a:lnTo>
                  <a:lnTo>
                    <a:pt x="80" y="25"/>
                  </a:lnTo>
                  <a:lnTo>
                    <a:pt x="67" y="19"/>
                  </a:lnTo>
                  <a:lnTo>
                    <a:pt x="58" y="18"/>
                  </a:lnTo>
                  <a:close/>
                  <a:moveTo>
                    <a:pt x="58" y="0"/>
                  </a:moveTo>
                  <a:lnTo>
                    <a:pt x="71" y="2"/>
                  </a:lnTo>
                  <a:lnTo>
                    <a:pt x="93" y="11"/>
                  </a:lnTo>
                  <a:lnTo>
                    <a:pt x="100" y="18"/>
                  </a:lnTo>
                  <a:lnTo>
                    <a:pt x="107" y="28"/>
                  </a:lnTo>
                  <a:lnTo>
                    <a:pt x="116" y="52"/>
                  </a:lnTo>
                  <a:lnTo>
                    <a:pt x="116" y="67"/>
                  </a:lnTo>
                  <a:lnTo>
                    <a:pt x="116" y="81"/>
                  </a:lnTo>
                  <a:lnTo>
                    <a:pt x="107" y="106"/>
                  </a:lnTo>
                  <a:lnTo>
                    <a:pt x="100" y="116"/>
                  </a:lnTo>
                  <a:lnTo>
                    <a:pt x="93" y="123"/>
                  </a:lnTo>
                  <a:lnTo>
                    <a:pt x="71" y="132"/>
                  </a:lnTo>
                  <a:lnTo>
                    <a:pt x="58" y="133"/>
                  </a:lnTo>
                  <a:lnTo>
                    <a:pt x="45" y="132"/>
                  </a:lnTo>
                  <a:lnTo>
                    <a:pt x="23" y="123"/>
                  </a:lnTo>
                  <a:lnTo>
                    <a:pt x="15" y="116"/>
                  </a:lnTo>
                  <a:lnTo>
                    <a:pt x="9" y="106"/>
                  </a:lnTo>
                  <a:lnTo>
                    <a:pt x="0" y="81"/>
                  </a:lnTo>
                  <a:lnTo>
                    <a:pt x="0" y="67"/>
                  </a:lnTo>
                  <a:lnTo>
                    <a:pt x="0" y="52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1"/>
                  </a:lnTo>
                  <a:lnTo>
                    <a:pt x="45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4" name="Freeform 126"/>
            <p:cNvSpPr/>
            <p:nvPr/>
          </p:nvSpPr>
          <p:spPr bwMode="auto">
            <a:xfrm>
              <a:off x="3382622" y="2489394"/>
              <a:ext cx="78352" cy="98500"/>
            </a:xfrm>
            <a:custGeom>
              <a:avLst/>
              <a:gdLst>
                <a:gd name="T0" fmla="*/ 106 w 106"/>
                <a:gd name="T1" fmla="*/ 54 h 130"/>
                <a:gd name="T2" fmla="*/ 106 w 106"/>
                <a:gd name="T3" fmla="*/ 130 h 130"/>
                <a:gd name="T4" fmla="*/ 85 w 106"/>
                <a:gd name="T5" fmla="*/ 130 h 130"/>
                <a:gd name="T6" fmla="*/ 85 w 106"/>
                <a:gd name="T7" fmla="*/ 54 h 130"/>
                <a:gd name="T8" fmla="*/ 83 w 106"/>
                <a:gd name="T9" fmla="*/ 38 h 130"/>
                <a:gd name="T10" fmla="*/ 78 w 106"/>
                <a:gd name="T11" fmla="*/ 28 h 130"/>
                <a:gd name="T12" fmla="*/ 70 w 106"/>
                <a:gd name="T13" fmla="*/ 21 h 130"/>
                <a:gd name="T14" fmla="*/ 57 w 106"/>
                <a:gd name="T15" fmla="*/ 19 h 130"/>
                <a:gd name="T16" fmla="*/ 42 w 106"/>
                <a:gd name="T17" fmla="*/ 21 h 130"/>
                <a:gd name="T18" fmla="*/ 32 w 106"/>
                <a:gd name="T19" fmla="*/ 29 h 130"/>
                <a:gd name="T20" fmla="*/ 23 w 106"/>
                <a:gd name="T21" fmla="*/ 41 h 130"/>
                <a:gd name="T22" fmla="*/ 21 w 106"/>
                <a:gd name="T23" fmla="*/ 58 h 130"/>
                <a:gd name="T24" fmla="*/ 21 w 106"/>
                <a:gd name="T25" fmla="*/ 130 h 130"/>
                <a:gd name="T26" fmla="*/ 0 w 106"/>
                <a:gd name="T27" fmla="*/ 130 h 130"/>
                <a:gd name="T28" fmla="*/ 0 w 106"/>
                <a:gd name="T29" fmla="*/ 3 h 130"/>
                <a:gd name="T30" fmla="*/ 21 w 106"/>
                <a:gd name="T31" fmla="*/ 3 h 130"/>
                <a:gd name="T32" fmla="*/ 21 w 106"/>
                <a:gd name="T33" fmla="*/ 24 h 130"/>
                <a:gd name="T34" fmla="*/ 29 w 106"/>
                <a:gd name="T35" fmla="*/ 13 h 130"/>
                <a:gd name="T36" fmla="*/ 39 w 106"/>
                <a:gd name="T37" fmla="*/ 6 h 130"/>
                <a:gd name="T38" fmla="*/ 49 w 106"/>
                <a:gd name="T39" fmla="*/ 2 h 130"/>
                <a:gd name="T40" fmla="*/ 62 w 106"/>
                <a:gd name="T41" fmla="*/ 0 h 130"/>
                <a:gd name="T42" fmla="*/ 72 w 106"/>
                <a:gd name="T43" fmla="*/ 0 h 130"/>
                <a:gd name="T44" fmla="*/ 89 w 106"/>
                <a:gd name="T45" fmla="*/ 8 h 130"/>
                <a:gd name="T46" fmla="*/ 95 w 106"/>
                <a:gd name="T47" fmla="*/ 13 h 130"/>
                <a:gd name="T48" fmla="*/ 104 w 106"/>
                <a:gd name="T49" fmla="*/ 29 h 130"/>
                <a:gd name="T50" fmla="*/ 106 w 106"/>
                <a:gd name="T51" fmla="*/ 5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130" extrusionOk="0">
                  <a:moveTo>
                    <a:pt x="106" y="54"/>
                  </a:moveTo>
                  <a:lnTo>
                    <a:pt x="106" y="130"/>
                  </a:lnTo>
                  <a:lnTo>
                    <a:pt x="85" y="130"/>
                  </a:lnTo>
                  <a:lnTo>
                    <a:pt x="85" y="54"/>
                  </a:lnTo>
                  <a:lnTo>
                    <a:pt x="83" y="38"/>
                  </a:lnTo>
                  <a:lnTo>
                    <a:pt x="78" y="28"/>
                  </a:lnTo>
                  <a:lnTo>
                    <a:pt x="70" y="21"/>
                  </a:lnTo>
                  <a:lnTo>
                    <a:pt x="57" y="19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3" y="41"/>
                  </a:lnTo>
                  <a:lnTo>
                    <a:pt x="21" y="58"/>
                  </a:lnTo>
                  <a:lnTo>
                    <a:pt x="21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4"/>
                  </a:lnTo>
                  <a:lnTo>
                    <a:pt x="29" y="13"/>
                  </a:lnTo>
                  <a:lnTo>
                    <a:pt x="39" y="6"/>
                  </a:lnTo>
                  <a:lnTo>
                    <a:pt x="49" y="2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8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6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5" name="Freeform 127"/>
            <p:cNvSpPr>
              <a:spLocks noEditPoints="1"/>
            </p:cNvSpPr>
            <p:nvPr/>
          </p:nvSpPr>
          <p:spPr bwMode="auto">
            <a:xfrm>
              <a:off x="3539328" y="2489394"/>
              <a:ext cx="87307" cy="100739"/>
            </a:xfrm>
            <a:custGeom>
              <a:avLst/>
              <a:gdLst>
                <a:gd name="T0" fmla="*/ 57 w 115"/>
                <a:gd name="T1" fmla="*/ 18 h 133"/>
                <a:gd name="T2" fmla="*/ 50 w 115"/>
                <a:gd name="T3" fmla="*/ 19 h 133"/>
                <a:gd name="T4" fmla="*/ 37 w 115"/>
                <a:gd name="T5" fmla="*/ 25 h 133"/>
                <a:gd name="T6" fmla="*/ 31 w 115"/>
                <a:gd name="T7" fmla="*/ 31 h 133"/>
                <a:gd name="T8" fmla="*/ 23 w 115"/>
                <a:gd name="T9" fmla="*/ 45 h 133"/>
                <a:gd name="T10" fmla="*/ 21 w 115"/>
                <a:gd name="T11" fmla="*/ 67 h 133"/>
                <a:gd name="T12" fmla="*/ 23 w 115"/>
                <a:gd name="T13" fmla="*/ 88 h 133"/>
                <a:gd name="T14" fmla="*/ 31 w 115"/>
                <a:gd name="T15" fmla="*/ 103 h 133"/>
                <a:gd name="T16" fmla="*/ 37 w 115"/>
                <a:gd name="T17" fmla="*/ 109 h 133"/>
                <a:gd name="T18" fmla="*/ 50 w 115"/>
                <a:gd name="T19" fmla="*/ 114 h 133"/>
                <a:gd name="T20" fmla="*/ 57 w 115"/>
                <a:gd name="T21" fmla="*/ 116 h 133"/>
                <a:gd name="T22" fmla="*/ 66 w 115"/>
                <a:gd name="T23" fmla="*/ 114 h 133"/>
                <a:gd name="T24" fmla="*/ 79 w 115"/>
                <a:gd name="T25" fmla="*/ 109 h 133"/>
                <a:gd name="T26" fmla="*/ 85 w 115"/>
                <a:gd name="T27" fmla="*/ 103 h 133"/>
                <a:gd name="T28" fmla="*/ 92 w 115"/>
                <a:gd name="T29" fmla="*/ 88 h 133"/>
                <a:gd name="T30" fmla="*/ 93 w 115"/>
                <a:gd name="T31" fmla="*/ 67 h 133"/>
                <a:gd name="T32" fmla="*/ 92 w 115"/>
                <a:gd name="T33" fmla="*/ 47 h 133"/>
                <a:gd name="T34" fmla="*/ 85 w 115"/>
                <a:gd name="T35" fmla="*/ 31 h 133"/>
                <a:gd name="T36" fmla="*/ 79 w 115"/>
                <a:gd name="T37" fmla="*/ 25 h 133"/>
                <a:gd name="T38" fmla="*/ 66 w 115"/>
                <a:gd name="T39" fmla="*/ 19 h 133"/>
                <a:gd name="T40" fmla="*/ 57 w 115"/>
                <a:gd name="T41" fmla="*/ 18 h 133"/>
                <a:gd name="T42" fmla="*/ 57 w 115"/>
                <a:gd name="T43" fmla="*/ 0 h 133"/>
                <a:gd name="T44" fmla="*/ 70 w 115"/>
                <a:gd name="T45" fmla="*/ 2 h 133"/>
                <a:gd name="T46" fmla="*/ 92 w 115"/>
                <a:gd name="T47" fmla="*/ 11 h 133"/>
                <a:gd name="T48" fmla="*/ 101 w 115"/>
                <a:gd name="T49" fmla="*/ 18 h 133"/>
                <a:gd name="T50" fmla="*/ 108 w 115"/>
                <a:gd name="T51" fmla="*/ 28 h 133"/>
                <a:gd name="T52" fmla="*/ 115 w 115"/>
                <a:gd name="T53" fmla="*/ 52 h 133"/>
                <a:gd name="T54" fmla="*/ 115 w 115"/>
                <a:gd name="T55" fmla="*/ 67 h 133"/>
                <a:gd name="T56" fmla="*/ 115 w 115"/>
                <a:gd name="T57" fmla="*/ 81 h 133"/>
                <a:gd name="T58" fmla="*/ 108 w 115"/>
                <a:gd name="T59" fmla="*/ 106 h 133"/>
                <a:gd name="T60" fmla="*/ 101 w 115"/>
                <a:gd name="T61" fmla="*/ 116 h 133"/>
                <a:gd name="T62" fmla="*/ 92 w 115"/>
                <a:gd name="T63" fmla="*/ 123 h 133"/>
                <a:gd name="T64" fmla="*/ 70 w 115"/>
                <a:gd name="T65" fmla="*/ 132 h 133"/>
                <a:gd name="T66" fmla="*/ 57 w 115"/>
                <a:gd name="T67" fmla="*/ 133 h 133"/>
                <a:gd name="T68" fmla="*/ 44 w 115"/>
                <a:gd name="T69" fmla="*/ 132 h 133"/>
                <a:gd name="T70" fmla="*/ 23 w 115"/>
                <a:gd name="T71" fmla="*/ 123 h 133"/>
                <a:gd name="T72" fmla="*/ 16 w 115"/>
                <a:gd name="T73" fmla="*/ 116 h 133"/>
                <a:gd name="T74" fmla="*/ 8 w 115"/>
                <a:gd name="T75" fmla="*/ 106 h 133"/>
                <a:gd name="T76" fmla="*/ 1 w 115"/>
                <a:gd name="T77" fmla="*/ 81 h 133"/>
                <a:gd name="T78" fmla="*/ 0 w 115"/>
                <a:gd name="T79" fmla="*/ 67 h 133"/>
                <a:gd name="T80" fmla="*/ 1 w 115"/>
                <a:gd name="T81" fmla="*/ 52 h 133"/>
                <a:gd name="T82" fmla="*/ 8 w 115"/>
                <a:gd name="T83" fmla="*/ 28 h 133"/>
                <a:gd name="T84" fmla="*/ 16 w 115"/>
                <a:gd name="T85" fmla="*/ 18 h 133"/>
                <a:gd name="T86" fmla="*/ 23 w 115"/>
                <a:gd name="T87" fmla="*/ 11 h 133"/>
                <a:gd name="T88" fmla="*/ 44 w 115"/>
                <a:gd name="T89" fmla="*/ 2 h 133"/>
                <a:gd name="T90" fmla="*/ 57 w 115"/>
                <a:gd name="T9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3" extrusionOk="0">
                  <a:moveTo>
                    <a:pt x="57" y="18"/>
                  </a:moveTo>
                  <a:lnTo>
                    <a:pt x="50" y="19"/>
                  </a:lnTo>
                  <a:lnTo>
                    <a:pt x="37" y="25"/>
                  </a:lnTo>
                  <a:lnTo>
                    <a:pt x="31" y="31"/>
                  </a:lnTo>
                  <a:lnTo>
                    <a:pt x="23" y="45"/>
                  </a:lnTo>
                  <a:lnTo>
                    <a:pt x="21" y="67"/>
                  </a:lnTo>
                  <a:lnTo>
                    <a:pt x="23" y="88"/>
                  </a:lnTo>
                  <a:lnTo>
                    <a:pt x="31" y="103"/>
                  </a:lnTo>
                  <a:lnTo>
                    <a:pt x="37" y="109"/>
                  </a:lnTo>
                  <a:lnTo>
                    <a:pt x="50" y="114"/>
                  </a:lnTo>
                  <a:lnTo>
                    <a:pt x="57" y="116"/>
                  </a:lnTo>
                  <a:lnTo>
                    <a:pt x="66" y="114"/>
                  </a:lnTo>
                  <a:lnTo>
                    <a:pt x="79" y="109"/>
                  </a:lnTo>
                  <a:lnTo>
                    <a:pt x="85" y="103"/>
                  </a:lnTo>
                  <a:lnTo>
                    <a:pt x="92" y="88"/>
                  </a:lnTo>
                  <a:lnTo>
                    <a:pt x="93" y="67"/>
                  </a:lnTo>
                  <a:lnTo>
                    <a:pt x="92" y="47"/>
                  </a:lnTo>
                  <a:lnTo>
                    <a:pt x="85" y="31"/>
                  </a:lnTo>
                  <a:lnTo>
                    <a:pt x="79" y="25"/>
                  </a:lnTo>
                  <a:lnTo>
                    <a:pt x="66" y="19"/>
                  </a:lnTo>
                  <a:lnTo>
                    <a:pt x="57" y="18"/>
                  </a:lnTo>
                  <a:close/>
                  <a:moveTo>
                    <a:pt x="57" y="0"/>
                  </a:moveTo>
                  <a:lnTo>
                    <a:pt x="70" y="2"/>
                  </a:lnTo>
                  <a:lnTo>
                    <a:pt x="92" y="11"/>
                  </a:lnTo>
                  <a:lnTo>
                    <a:pt x="101" y="18"/>
                  </a:lnTo>
                  <a:lnTo>
                    <a:pt x="108" y="28"/>
                  </a:lnTo>
                  <a:lnTo>
                    <a:pt x="115" y="52"/>
                  </a:lnTo>
                  <a:lnTo>
                    <a:pt x="115" y="67"/>
                  </a:lnTo>
                  <a:lnTo>
                    <a:pt x="115" y="81"/>
                  </a:lnTo>
                  <a:lnTo>
                    <a:pt x="108" y="106"/>
                  </a:lnTo>
                  <a:lnTo>
                    <a:pt x="101" y="116"/>
                  </a:lnTo>
                  <a:lnTo>
                    <a:pt x="92" y="123"/>
                  </a:lnTo>
                  <a:lnTo>
                    <a:pt x="70" y="132"/>
                  </a:lnTo>
                  <a:lnTo>
                    <a:pt x="57" y="133"/>
                  </a:lnTo>
                  <a:lnTo>
                    <a:pt x="44" y="132"/>
                  </a:lnTo>
                  <a:lnTo>
                    <a:pt x="23" y="123"/>
                  </a:lnTo>
                  <a:lnTo>
                    <a:pt x="16" y="116"/>
                  </a:lnTo>
                  <a:lnTo>
                    <a:pt x="8" y="106"/>
                  </a:lnTo>
                  <a:lnTo>
                    <a:pt x="1" y="81"/>
                  </a:lnTo>
                  <a:lnTo>
                    <a:pt x="0" y="67"/>
                  </a:lnTo>
                  <a:lnTo>
                    <a:pt x="1" y="52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3" y="11"/>
                  </a:lnTo>
                  <a:lnTo>
                    <a:pt x="44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6" name="Freeform 128"/>
            <p:cNvSpPr/>
            <p:nvPr/>
          </p:nvSpPr>
          <p:spPr bwMode="auto">
            <a:xfrm>
              <a:off x="3651262" y="2489394"/>
              <a:ext cx="55966" cy="98500"/>
            </a:xfrm>
            <a:custGeom>
              <a:avLst/>
              <a:gdLst>
                <a:gd name="T0" fmla="*/ 73 w 73"/>
                <a:gd name="T1" fmla="*/ 24 h 130"/>
                <a:gd name="T2" fmla="*/ 69 w 73"/>
                <a:gd name="T3" fmla="*/ 21 h 130"/>
                <a:gd name="T4" fmla="*/ 66 w 73"/>
                <a:gd name="T5" fmla="*/ 21 h 130"/>
                <a:gd name="T6" fmla="*/ 61 w 73"/>
                <a:gd name="T7" fmla="*/ 19 h 130"/>
                <a:gd name="T8" fmla="*/ 56 w 73"/>
                <a:gd name="T9" fmla="*/ 19 h 130"/>
                <a:gd name="T10" fmla="*/ 40 w 73"/>
                <a:gd name="T11" fmla="*/ 21 h 130"/>
                <a:gd name="T12" fmla="*/ 30 w 73"/>
                <a:gd name="T13" fmla="*/ 31 h 130"/>
                <a:gd name="T14" fmla="*/ 21 w 73"/>
                <a:gd name="T15" fmla="*/ 44 h 130"/>
                <a:gd name="T16" fmla="*/ 20 w 73"/>
                <a:gd name="T17" fmla="*/ 64 h 130"/>
                <a:gd name="T18" fmla="*/ 20 w 73"/>
                <a:gd name="T19" fmla="*/ 130 h 130"/>
                <a:gd name="T20" fmla="*/ 0 w 73"/>
                <a:gd name="T21" fmla="*/ 130 h 130"/>
                <a:gd name="T22" fmla="*/ 0 w 73"/>
                <a:gd name="T23" fmla="*/ 3 h 130"/>
                <a:gd name="T24" fmla="*/ 20 w 73"/>
                <a:gd name="T25" fmla="*/ 3 h 130"/>
                <a:gd name="T26" fmla="*/ 20 w 73"/>
                <a:gd name="T27" fmla="*/ 24 h 130"/>
                <a:gd name="T28" fmla="*/ 27 w 73"/>
                <a:gd name="T29" fmla="*/ 12 h 130"/>
                <a:gd name="T30" fmla="*/ 37 w 73"/>
                <a:gd name="T31" fmla="*/ 6 h 130"/>
                <a:gd name="T32" fmla="*/ 49 w 73"/>
                <a:gd name="T33" fmla="*/ 2 h 130"/>
                <a:gd name="T34" fmla="*/ 63 w 73"/>
                <a:gd name="T35" fmla="*/ 0 h 130"/>
                <a:gd name="T36" fmla="*/ 64 w 73"/>
                <a:gd name="T37" fmla="*/ 0 h 130"/>
                <a:gd name="T38" fmla="*/ 67 w 73"/>
                <a:gd name="T39" fmla="*/ 0 h 130"/>
                <a:gd name="T40" fmla="*/ 70 w 73"/>
                <a:gd name="T41" fmla="*/ 0 h 130"/>
                <a:gd name="T42" fmla="*/ 73 w 73"/>
                <a:gd name="T43" fmla="*/ 2 h 130"/>
                <a:gd name="T44" fmla="*/ 73 w 73"/>
                <a:gd name="T45" fmla="*/ 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30" extrusionOk="0">
                  <a:moveTo>
                    <a:pt x="73" y="24"/>
                  </a:moveTo>
                  <a:lnTo>
                    <a:pt x="69" y="21"/>
                  </a:lnTo>
                  <a:lnTo>
                    <a:pt x="66" y="21"/>
                  </a:lnTo>
                  <a:lnTo>
                    <a:pt x="61" y="19"/>
                  </a:lnTo>
                  <a:lnTo>
                    <a:pt x="56" y="19"/>
                  </a:lnTo>
                  <a:lnTo>
                    <a:pt x="40" y="21"/>
                  </a:lnTo>
                  <a:lnTo>
                    <a:pt x="30" y="31"/>
                  </a:lnTo>
                  <a:lnTo>
                    <a:pt x="21" y="44"/>
                  </a:lnTo>
                  <a:lnTo>
                    <a:pt x="20" y="64"/>
                  </a:lnTo>
                  <a:lnTo>
                    <a:pt x="20" y="130"/>
                  </a:lnTo>
                  <a:lnTo>
                    <a:pt x="0" y="130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4"/>
                  </a:lnTo>
                  <a:lnTo>
                    <a:pt x="27" y="12"/>
                  </a:lnTo>
                  <a:lnTo>
                    <a:pt x="37" y="6"/>
                  </a:lnTo>
                  <a:lnTo>
                    <a:pt x="49" y="2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2"/>
                  </a:lnTo>
                  <a:lnTo>
                    <a:pt x="73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7" name="Freeform 129"/>
            <p:cNvSpPr>
              <a:spLocks noEditPoints="1"/>
            </p:cNvSpPr>
            <p:nvPr/>
          </p:nvSpPr>
          <p:spPr bwMode="auto">
            <a:xfrm>
              <a:off x="2522975" y="2657294"/>
              <a:ext cx="15670" cy="129842"/>
            </a:xfrm>
            <a:custGeom>
              <a:avLst/>
              <a:gdLst>
                <a:gd name="T0" fmla="*/ 0 w 21"/>
                <a:gd name="T1" fmla="*/ 49 h 174"/>
                <a:gd name="T2" fmla="*/ 21 w 21"/>
                <a:gd name="T3" fmla="*/ 49 h 174"/>
                <a:gd name="T4" fmla="*/ 21 w 21"/>
                <a:gd name="T5" fmla="*/ 174 h 174"/>
                <a:gd name="T6" fmla="*/ 0 w 21"/>
                <a:gd name="T7" fmla="*/ 174 h 174"/>
                <a:gd name="T8" fmla="*/ 0 w 21"/>
                <a:gd name="T9" fmla="*/ 49 h 174"/>
                <a:gd name="T10" fmla="*/ 0 w 21"/>
                <a:gd name="T11" fmla="*/ 0 h 174"/>
                <a:gd name="T12" fmla="*/ 21 w 21"/>
                <a:gd name="T13" fmla="*/ 0 h 174"/>
                <a:gd name="T14" fmla="*/ 21 w 21"/>
                <a:gd name="T15" fmla="*/ 26 h 174"/>
                <a:gd name="T16" fmla="*/ 0 w 21"/>
                <a:gd name="T17" fmla="*/ 26 h 174"/>
                <a:gd name="T18" fmla="*/ 0 w 21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74" extrusionOk="0">
                  <a:moveTo>
                    <a:pt x="0" y="49"/>
                  </a:moveTo>
                  <a:lnTo>
                    <a:pt x="21" y="49"/>
                  </a:lnTo>
                  <a:lnTo>
                    <a:pt x="21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8" name="Freeform 130"/>
            <p:cNvSpPr/>
            <p:nvPr/>
          </p:nvSpPr>
          <p:spPr bwMode="auto">
            <a:xfrm>
              <a:off x="2569987" y="2690874"/>
              <a:ext cx="78352" cy="96262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3 w 105"/>
                <a:gd name="T9" fmla="*/ 37 h 128"/>
                <a:gd name="T10" fmla="*/ 78 w 105"/>
                <a:gd name="T11" fmla="*/ 26 h 128"/>
                <a:gd name="T12" fmla="*/ 69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0 w 105"/>
                <a:gd name="T23" fmla="*/ 57 h 128"/>
                <a:gd name="T24" fmla="*/ 20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0 w 105"/>
                <a:gd name="T31" fmla="*/ 3 h 128"/>
                <a:gd name="T32" fmla="*/ 20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8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 extrusionOk="0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3" y="37"/>
                  </a:lnTo>
                  <a:lnTo>
                    <a:pt x="78" y="26"/>
                  </a:lnTo>
                  <a:lnTo>
                    <a:pt x="69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0" y="57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8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29" name="Freeform 131"/>
            <p:cNvSpPr/>
            <p:nvPr/>
          </p:nvSpPr>
          <p:spPr bwMode="auto">
            <a:xfrm>
              <a:off x="2668488" y="2666247"/>
              <a:ext cx="58205" cy="120887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8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 extrusionOk="0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8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30" name="Freeform 132"/>
            <p:cNvSpPr>
              <a:spLocks noEditPoints="1"/>
            </p:cNvSpPr>
            <p:nvPr/>
          </p:nvSpPr>
          <p:spPr bwMode="auto">
            <a:xfrm>
              <a:off x="2740125" y="2690874"/>
              <a:ext cx="87307" cy="98500"/>
            </a:xfrm>
            <a:custGeom>
              <a:avLst/>
              <a:gdLst>
                <a:gd name="T0" fmla="*/ 117 w 117"/>
                <a:gd name="T1" fmla="*/ 60 h 132"/>
                <a:gd name="T2" fmla="*/ 117 w 117"/>
                <a:gd name="T3" fmla="*/ 70 h 132"/>
                <a:gd name="T4" fmla="*/ 22 w 117"/>
                <a:gd name="T5" fmla="*/ 70 h 132"/>
                <a:gd name="T6" fmla="*/ 25 w 117"/>
                <a:gd name="T7" fmla="*/ 91 h 132"/>
                <a:gd name="T8" fmla="*/ 35 w 117"/>
                <a:gd name="T9" fmla="*/ 104 h 132"/>
                <a:gd name="T10" fmla="*/ 48 w 117"/>
                <a:gd name="T11" fmla="*/ 112 h 132"/>
                <a:gd name="T12" fmla="*/ 66 w 117"/>
                <a:gd name="T13" fmla="*/ 114 h 132"/>
                <a:gd name="T14" fmla="*/ 78 w 117"/>
                <a:gd name="T15" fmla="*/ 114 h 132"/>
                <a:gd name="T16" fmla="*/ 89 w 117"/>
                <a:gd name="T17" fmla="*/ 111 h 132"/>
                <a:gd name="T18" fmla="*/ 101 w 117"/>
                <a:gd name="T19" fmla="*/ 108 h 132"/>
                <a:gd name="T20" fmla="*/ 111 w 117"/>
                <a:gd name="T21" fmla="*/ 102 h 132"/>
                <a:gd name="T22" fmla="*/ 111 w 117"/>
                <a:gd name="T23" fmla="*/ 122 h 132"/>
                <a:gd name="T24" fmla="*/ 101 w 117"/>
                <a:gd name="T25" fmla="*/ 127 h 132"/>
                <a:gd name="T26" fmla="*/ 89 w 117"/>
                <a:gd name="T27" fmla="*/ 129 h 132"/>
                <a:gd name="T28" fmla="*/ 76 w 117"/>
                <a:gd name="T29" fmla="*/ 131 h 132"/>
                <a:gd name="T30" fmla="*/ 65 w 117"/>
                <a:gd name="T31" fmla="*/ 132 h 132"/>
                <a:gd name="T32" fmla="*/ 50 w 117"/>
                <a:gd name="T33" fmla="*/ 131 h 132"/>
                <a:gd name="T34" fmla="*/ 26 w 117"/>
                <a:gd name="T35" fmla="*/ 122 h 132"/>
                <a:gd name="T36" fmla="*/ 17 w 117"/>
                <a:gd name="T37" fmla="*/ 114 h 132"/>
                <a:gd name="T38" fmla="*/ 9 w 117"/>
                <a:gd name="T39" fmla="*/ 105 h 132"/>
                <a:gd name="T40" fmla="*/ 0 w 117"/>
                <a:gd name="T41" fmla="*/ 81 h 132"/>
                <a:gd name="T42" fmla="*/ 0 w 117"/>
                <a:gd name="T43" fmla="*/ 66 h 132"/>
                <a:gd name="T44" fmla="*/ 0 w 117"/>
                <a:gd name="T45" fmla="*/ 52 h 132"/>
                <a:gd name="T46" fmla="*/ 9 w 117"/>
                <a:gd name="T47" fmla="*/ 27 h 132"/>
                <a:gd name="T48" fmla="*/ 16 w 117"/>
                <a:gd name="T49" fmla="*/ 17 h 132"/>
                <a:gd name="T50" fmla="*/ 25 w 117"/>
                <a:gd name="T51" fmla="*/ 10 h 132"/>
                <a:gd name="T52" fmla="*/ 48 w 117"/>
                <a:gd name="T53" fmla="*/ 0 h 132"/>
                <a:gd name="T54" fmla="*/ 62 w 117"/>
                <a:gd name="T55" fmla="*/ 0 h 132"/>
                <a:gd name="T56" fmla="*/ 74 w 117"/>
                <a:gd name="T57" fmla="*/ 0 h 132"/>
                <a:gd name="T58" fmla="*/ 94 w 117"/>
                <a:gd name="T59" fmla="*/ 8 h 132"/>
                <a:gd name="T60" fmla="*/ 101 w 117"/>
                <a:gd name="T61" fmla="*/ 16 h 132"/>
                <a:gd name="T62" fmla="*/ 108 w 117"/>
                <a:gd name="T63" fmla="*/ 24 h 132"/>
                <a:gd name="T64" fmla="*/ 115 w 117"/>
                <a:gd name="T65" fmla="*/ 47 h 132"/>
                <a:gd name="T66" fmla="*/ 117 w 117"/>
                <a:gd name="T67" fmla="*/ 60 h 132"/>
                <a:gd name="T68" fmla="*/ 95 w 117"/>
                <a:gd name="T69" fmla="*/ 55 h 132"/>
                <a:gd name="T70" fmla="*/ 94 w 117"/>
                <a:gd name="T71" fmla="*/ 39 h 132"/>
                <a:gd name="T72" fmla="*/ 86 w 117"/>
                <a:gd name="T73" fmla="*/ 27 h 132"/>
                <a:gd name="T74" fmla="*/ 76 w 117"/>
                <a:gd name="T75" fmla="*/ 19 h 132"/>
                <a:gd name="T76" fmla="*/ 62 w 117"/>
                <a:gd name="T77" fmla="*/ 17 h 132"/>
                <a:gd name="T78" fmla="*/ 45 w 117"/>
                <a:gd name="T79" fmla="*/ 19 h 132"/>
                <a:gd name="T80" fmla="*/ 33 w 117"/>
                <a:gd name="T81" fmla="*/ 27 h 132"/>
                <a:gd name="T82" fmla="*/ 25 w 117"/>
                <a:gd name="T83" fmla="*/ 37 h 132"/>
                <a:gd name="T84" fmla="*/ 22 w 117"/>
                <a:gd name="T85" fmla="*/ 55 h 132"/>
                <a:gd name="T86" fmla="*/ 95 w 117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" h="132" extrusionOk="0">
                  <a:moveTo>
                    <a:pt x="117" y="60"/>
                  </a:moveTo>
                  <a:lnTo>
                    <a:pt x="117" y="70"/>
                  </a:lnTo>
                  <a:lnTo>
                    <a:pt x="22" y="70"/>
                  </a:lnTo>
                  <a:lnTo>
                    <a:pt x="25" y="91"/>
                  </a:lnTo>
                  <a:lnTo>
                    <a:pt x="35" y="104"/>
                  </a:lnTo>
                  <a:lnTo>
                    <a:pt x="48" y="112"/>
                  </a:lnTo>
                  <a:lnTo>
                    <a:pt x="66" y="114"/>
                  </a:lnTo>
                  <a:lnTo>
                    <a:pt x="78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1" y="102"/>
                  </a:lnTo>
                  <a:lnTo>
                    <a:pt x="111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6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6" y="122"/>
                  </a:lnTo>
                  <a:lnTo>
                    <a:pt x="17" y="114"/>
                  </a:lnTo>
                  <a:lnTo>
                    <a:pt x="9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9" y="27"/>
                  </a:lnTo>
                  <a:lnTo>
                    <a:pt x="16" y="17"/>
                  </a:lnTo>
                  <a:lnTo>
                    <a:pt x="25" y="10"/>
                  </a:lnTo>
                  <a:lnTo>
                    <a:pt x="48" y="0"/>
                  </a:lnTo>
                  <a:lnTo>
                    <a:pt x="62" y="0"/>
                  </a:lnTo>
                  <a:lnTo>
                    <a:pt x="74" y="0"/>
                  </a:lnTo>
                  <a:lnTo>
                    <a:pt x="94" y="8"/>
                  </a:lnTo>
                  <a:lnTo>
                    <a:pt x="101" y="16"/>
                  </a:lnTo>
                  <a:lnTo>
                    <a:pt x="108" y="24"/>
                  </a:lnTo>
                  <a:lnTo>
                    <a:pt x="115" y="47"/>
                  </a:lnTo>
                  <a:lnTo>
                    <a:pt x="117" y="60"/>
                  </a:lnTo>
                  <a:close/>
                  <a:moveTo>
                    <a:pt x="95" y="55"/>
                  </a:moveTo>
                  <a:lnTo>
                    <a:pt x="94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5" y="19"/>
                  </a:lnTo>
                  <a:lnTo>
                    <a:pt x="33" y="27"/>
                  </a:lnTo>
                  <a:lnTo>
                    <a:pt x="25" y="37"/>
                  </a:lnTo>
                  <a:lnTo>
                    <a:pt x="22" y="55"/>
                  </a:lnTo>
                  <a:lnTo>
                    <a:pt x="95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31" name="Freeform 133"/>
            <p:cNvSpPr/>
            <p:nvPr/>
          </p:nvSpPr>
          <p:spPr bwMode="auto">
            <a:xfrm>
              <a:off x="2852058" y="2690874"/>
              <a:ext cx="55966" cy="96262"/>
            </a:xfrm>
            <a:custGeom>
              <a:avLst/>
              <a:gdLst>
                <a:gd name="T0" fmla="*/ 73 w 73"/>
                <a:gd name="T1" fmla="*/ 21 h 128"/>
                <a:gd name="T2" fmla="*/ 71 w 73"/>
                <a:gd name="T3" fmla="*/ 20 h 128"/>
                <a:gd name="T4" fmla="*/ 66 w 73"/>
                <a:gd name="T5" fmla="*/ 19 h 128"/>
                <a:gd name="T6" fmla="*/ 62 w 73"/>
                <a:gd name="T7" fmla="*/ 19 h 128"/>
                <a:gd name="T8" fmla="*/ 56 w 73"/>
                <a:gd name="T9" fmla="*/ 19 h 128"/>
                <a:gd name="T10" fmla="*/ 40 w 73"/>
                <a:gd name="T11" fmla="*/ 20 h 128"/>
                <a:gd name="T12" fmla="*/ 30 w 73"/>
                <a:gd name="T13" fmla="*/ 30 h 128"/>
                <a:gd name="T14" fmla="*/ 22 w 73"/>
                <a:gd name="T15" fmla="*/ 43 h 128"/>
                <a:gd name="T16" fmla="*/ 20 w 73"/>
                <a:gd name="T17" fmla="*/ 62 h 128"/>
                <a:gd name="T18" fmla="*/ 20 w 73"/>
                <a:gd name="T19" fmla="*/ 128 h 128"/>
                <a:gd name="T20" fmla="*/ 0 w 73"/>
                <a:gd name="T21" fmla="*/ 128 h 128"/>
                <a:gd name="T22" fmla="*/ 0 w 73"/>
                <a:gd name="T23" fmla="*/ 3 h 128"/>
                <a:gd name="T24" fmla="*/ 20 w 73"/>
                <a:gd name="T25" fmla="*/ 3 h 128"/>
                <a:gd name="T26" fmla="*/ 20 w 73"/>
                <a:gd name="T27" fmla="*/ 21 h 128"/>
                <a:gd name="T28" fmla="*/ 27 w 73"/>
                <a:gd name="T29" fmla="*/ 11 h 128"/>
                <a:gd name="T30" fmla="*/ 37 w 73"/>
                <a:gd name="T31" fmla="*/ 6 h 128"/>
                <a:gd name="T32" fmla="*/ 49 w 73"/>
                <a:gd name="T33" fmla="*/ 0 h 128"/>
                <a:gd name="T34" fmla="*/ 63 w 73"/>
                <a:gd name="T35" fmla="*/ 0 h 128"/>
                <a:gd name="T36" fmla="*/ 65 w 73"/>
                <a:gd name="T37" fmla="*/ 0 h 128"/>
                <a:gd name="T38" fmla="*/ 68 w 73"/>
                <a:gd name="T39" fmla="*/ 0 h 128"/>
                <a:gd name="T40" fmla="*/ 71 w 73"/>
                <a:gd name="T41" fmla="*/ 0 h 128"/>
                <a:gd name="T42" fmla="*/ 73 w 73"/>
                <a:gd name="T43" fmla="*/ 1 h 128"/>
                <a:gd name="T44" fmla="*/ 73 w 73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128" extrusionOk="0">
                  <a:moveTo>
                    <a:pt x="73" y="21"/>
                  </a:moveTo>
                  <a:lnTo>
                    <a:pt x="71" y="20"/>
                  </a:lnTo>
                  <a:lnTo>
                    <a:pt x="66" y="19"/>
                  </a:lnTo>
                  <a:lnTo>
                    <a:pt x="62" y="19"/>
                  </a:lnTo>
                  <a:lnTo>
                    <a:pt x="56" y="19"/>
                  </a:lnTo>
                  <a:lnTo>
                    <a:pt x="40" y="20"/>
                  </a:lnTo>
                  <a:lnTo>
                    <a:pt x="30" y="30"/>
                  </a:lnTo>
                  <a:lnTo>
                    <a:pt x="22" y="43"/>
                  </a:lnTo>
                  <a:lnTo>
                    <a:pt x="20" y="62"/>
                  </a:lnTo>
                  <a:lnTo>
                    <a:pt x="20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1"/>
                  </a:lnTo>
                  <a:lnTo>
                    <a:pt x="7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32" name="Freeform 134"/>
            <p:cNvSpPr>
              <a:spLocks noEditPoints="1"/>
            </p:cNvSpPr>
            <p:nvPr/>
          </p:nvSpPr>
          <p:spPr bwMode="auto">
            <a:xfrm>
              <a:off x="2923696" y="2690874"/>
              <a:ext cx="82830" cy="132081"/>
            </a:xfrm>
            <a:custGeom>
              <a:avLst/>
              <a:gdLst>
                <a:gd name="T0" fmla="*/ 20 w 112"/>
                <a:gd name="T1" fmla="*/ 109 h 177"/>
                <a:gd name="T2" fmla="*/ 20 w 112"/>
                <a:gd name="T3" fmla="*/ 177 h 177"/>
                <a:gd name="T4" fmla="*/ 0 w 112"/>
                <a:gd name="T5" fmla="*/ 177 h 177"/>
                <a:gd name="T6" fmla="*/ 0 w 112"/>
                <a:gd name="T7" fmla="*/ 3 h 177"/>
                <a:gd name="T8" fmla="*/ 20 w 112"/>
                <a:gd name="T9" fmla="*/ 3 h 177"/>
                <a:gd name="T10" fmla="*/ 20 w 112"/>
                <a:gd name="T11" fmla="*/ 21 h 177"/>
                <a:gd name="T12" fmla="*/ 27 w 112"/>
                <a:gd name="T13" fmla="*/ 11 h 177"/>
                <a:gd name="T14" fmla="*/ 37 w 112"/>
                <a:gd name="T15" fmla="*/ 6 h 177"/>
                <a:gd name="T16" fmla="*/ 48 w 112"/>
                <a:gd name="T17" fmla="*/ 0 h 177"/>
                <a:gd name="T18" fmla="*/ 61 w 112"/>
                <a:gd name="T19" fmla="*/ 0 h 177"/>
                <a:gd name="T20" fmla="*/ 72 w 112"/>
                <a:gd name="T21" fmla="*/ 0 h 177"/>
                <a:gd name="T22" fmla="*/ 91 w 112"/>
                <a:gd name="T23" fmla="*/ 10 h 177"/>
                <a:gd name="T24" fmla="*/ 98 w 112"/>
                <a:gd name="T25" fmla="*/ 17 h 177"/>
                <a:gd name="T26" fmla="*/ 105 w 112"/>
                <a:gd name="T27" fmla="*/ 27 h 177"/>
                <a:gd name="T28" fmla="*/ 112 w 112"/>
                <a:gd name="T29" fmla="*/ 52 h 177"/>
                <a:gd name="T30" fmla="*/ 112 w 112"/>
                <a:gd name="T31" fmla="*/ 66 h 177"/>
                <a:gd name="T32" fmla="*/ 112 w 112"/>
                <a:gd name="T33" fmla="*/ 81 h 177"/>
                <a:gd name="T34" fmla="*/ 105 w 112"/>
                <a:gd name="T35" fmla="*/ 104 h 177"/>
                <a:gd name="T36" fmla="*/ 98 w 112"/>
                <a:gd name="T37" fmla="*/ 114 h 177"/>
                <a:gd name="T38" fmla="*/ 91 w 112"/>
                <a:gd name="T39" fmla="*/ 122 h 177"/>
                <a:gd name="T40" fmla="*/ 72 w 112"/>
                <a:gd name="T41" fmla="*/ 131 h 177"/>
                <a:gd name="T42" fmla="*/ 61 w 112"/>
                <a:gd name="T43" fmla="*/ 132 h 177"/>
                <a:gd name="T44" fmla="*/ 48 w 112"/>
                <a:gd name="T45" fmla="*/ 131 h 177"/>
                <a:gd name="T46" fmla="*/ 37 w 112"/>
                <a:gd name="T47" fmla="*/ 127 h 177"/>
                <a:gd name="T48" fmla="*/ 27 w 112"/>
                <a:gd name="T49" fmla="*/ 119 h 177"/>
                <a:gd name="T50" fmla="*/ 20 w 112"/>
                <a:gd name="T51" fmla="*/ 109 h 177"/>
                <a:gd name="T52" fmla="*/ 91 w 112"/>
                <a:gd name="T53" fmla="*/ 66 h 177"/>
                <a:gd name="T54" fmla="*/ 89 w 112"/>
                <a:gd name="T55" fmla="*/ 44 h 177"/>
                <a:gd name="T56" fmla="*/ 82 w 112"/>
                <a:gd name="T57" fmla="*/ 30 h 177"/>
                <a:gd name="T58" fmla="*/ 76 w 112"/>
                <a:gd name="T59" fmla="*/ 24 h 177"/>
                <a:gd name="T60" fmla="*/ 63 w 112"/>
                <a:gd name="T61" fmla="*/ 17 h 177"/>
                <a:gd name="T62" fmla="*/ 56 w 112"/>
                <a:gd name="T63" fmla="*/ 17 h 177"/>
                <a:gd name="T64" fmla="*/ 48 w 112"/>
                <a:gd name="T65" fmla="*/ 17 h 177"/>
                <a:gd name="T66" fmla="*/ 35 w 112"/>
                <a:gd name="T67" fmla="*/ 24 h 177"/>
                <a:gd name="T68" fmla="*/ 30 w 112"/>
                <a:gd name="T69" fmla="*/ 30 h 177"/>
                <a:gd name="T70" fmla="*/ 22 w 112"/>
                <a:gd name="T71" fmla="*/ 44 h 177"/>
                <a:gd name="T72" fmla="*/ 20 w 112"/>
                <a:gd name="T73" fmla="*/ 66 h 177"/>
                <a:gd name="T74" fmla="*/ 22 w 112"/>
                <a:gd name="T75" fmla="*/ 86 h 177"/>
                <a:gd name="T76" fmla="*/ 30 w 112"/>
                <a:gd name="T77" fmla="*/ 102 h 177"/>
                <a:gd name="T78" fmla="*/ 35 w 112"/>
                <a:gd name="T79" fmla="*/ 108 h 177"/>
                <a:gd name="T80" fmla="*/ 48 w 112"/>
                <a:gd name="T81" fmla="*/ 114 h 177"/>
                <a:gd name="T82" fmla="*/ 56 w 112"/>
                <a:gd name="T83" fmla="*/ 115 h 177"/>
                <a:gd name="T84" fmla="*/ 63 w 112"/>
                <a:gd name="T85" fmla="*/ 114 h 177"/>
                <a:gd name="T86" fmla="*/ 76 w 112"/>
                <a:gd name="T87" fmla="*/ 108 h 177"/>
                <a:gd name="T88" fmla="*/ 82 w 112"/>
                <a:gd name="T89" fmla="*/ 102 h 177"/>
                <a:gd name="T90" fmla="*/ 89 w 112"/>
                <a:gd name="T91" fmla="*/ 86 h 177"/>
                <a:gd name="T92" fmla="*/ 91 w 112"/>
                <a:gd name="T93" fmla="*/ 6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77" extrusionOk="0">
                  <a:moveTo>
                    <a:pt x="20" y="109"/>
                  </a:moveTo>
                  <a:lnTo>
                    <a:pt x="20" y="177"/>
                  </a:lnTo>
                  <a:lnTo>
                    <a:pt x="0" y="177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21"/>
                  </a:lnTo>
                  <a:lnTo>
                    <a:pt x="27" y="11"/>
                  </a:lnTo>
                  <a:lnTo>
                    <a:pt x="37" y="6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2" y="0"/>
                  </a:lnTo>
                  <a:lnTo>
                    <a:pt x="91" y="10"/>
                  </a:lnTo>
                  <a:lnTo>
                    <a:pt x="98" y="17"/>
                  </a:lnTo>
                  <a:lnTo>
                    <a:pt x="105" y="27"/>
                  </a:lnTo>
                  <a:lnTo>
                    <a:pt x="112" y="52"/>
                  </a:lnTo>
                  <a:lnTo>
                    <a:pt x="112" y="66"/>
                  </a:lnTo>
                  <a:lnTo>
                    <a:pt x="112" y="81"/>
                  </a:lnTo>
                  <a:lnTo>
                    <a:pt x="105" y="104"/>
                  </a:lnTo>
                  <a:lnTo>
                    <a:pt x="98" y="114"/>
                  </a:lnTo>
                  <a:lnTo>
                    <a:pt x="91" y="122"/>
                  </a:lnTo>
                  <a:lnTo>
                    <a:pt x="72" y="131"/>
                  </a:lnTo>
                  <a:lnTo>
                    <a:pt x="61" y="132"/>
                  </a:lnTo>
                  <a:lnTo>
                    <a:pt x="48" y="131"/>
                  </a:lnTo>
                  <a:lnTo>
                    <a:pt x="37" y="127"/>
                  </a:lnTo>
                  <a:lnTo>
                    <a:pt x="27" y="119"/>
                  </a:lnTo>
                  <a:lnTo>
                    <a:pt x="20" y="109"/>
                  </a:lnTo>
                  <a:close/>
                  <a:moveTo>
                    <a:pt x="91" y="66"/>
                  </a:moveTo>
                  <a:lnTo>
                    <a:pt x="89" y="44"/>
                  </a:lnTo>
                  <a:lnTo>
                    <a:pt x="82" y="30"/>
                  </a:lnTo>
                  <a:lnTo>
                    <a:pt x="76" y="24"/>
                  </a:lnTo>
                  <a:lnTo>
                    <a:pt x="63" y="17"/>
                  </a:lnTo>
                  <a:lnTo>
                    <a:pt x="56" y="17"/>
                  </a:lnTo>
                  <a:lnTo>
                    <a:pt x="48" y="17"/>
                  </a:lnTo>
                  <a:lnTo>
                    <a:pt x="35" y="24"/>
                  </a:lnTo>
                  <a:lnTo>
                    <a:pt x="30" y="30"/>
                  </a:lnTo>
                  <a:lnTo>
                    <a:pt x="22" y="44"/>
                  </a:lnTo>
                  <a:lnTo>
                    <a:pt x="20" y="66"/>
                  </a:lnTo>
                  <a:lnTo>
                    <a:pt x="22" y="86"/>
                  </a:lnTo>
                  <a:lnTo>
                    <a:pt x="30" y="102"/>
                  </a:lnTo>
                  <a:lnTo>
                    <a:pt x="35" y="108"/>
                  </a:lnTo>
                  <a:lnTo>
                    <a:pt x="48" y="114"/>
                  </a:lnTo>
                  <a:lnTo>
                    <a:pt x="56" y="115"/>
                  </a:lnTo>
                  <a:lnTo>
                    <a:pt x="63" y="114"/>
                  </a:lnTo>
                  <a:lnTo>
                    <a:pt x="76" y="108"/>
                  </a:lnTo>
                  <a:lnTo>
                    <a:pt x="82" y="102"/>
                  </a:lnTo>
                  <a:lnTo>
                    <a:pt x="89" y="86"/>
                  </a:lnTo>
                  <a:lnTo>
                    <a:pt x="91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33" name="Freeform 135"/>
            <p:cNvSpPr/>
            <p:nvPr/>
          </p:nvSpPr>
          <p:spPr bwMode="auto">
            <a:xfrm>
              <a:off x="3033390" y="2690874"/>
              <a:ext cx="53727" cy="96262"/>
            </a:xfrm>
            <a:custGeom>
              <a:avLst/>
              <a:gdLst>
                <a:gd name="T0" fmla="*/ 74 w 74"/>
                <a:gd name="T1" fmla="*/ 21 h 128"/>
                <a:gd name="T2" fmla="*/ 70 w 74"/>
                <a:gd name="T3" fmla="*/ 20 h 128"/>
                <a:gd name="T4" fmla="*/ 66 w 74"/>
                <a:gd name="T5" fmla="*/ 19 h 128"/>
                <a:gd name="T6" fmla="*/ 61 w 74"/>
                <a:gd name="T7" fmla="*/ 19 h 128"/>
                <a:gd name="T8" fmla="*/ 57 w 74"/>
                <a:gd name="T9" fmla="*/ 19 h 128"/>
                <a:gd name="T10" fmla="*/ 41 w 74"/>
                <a:gd name="T11" fmla="*/ 20 h 128"/>
                <a:gd name="T12" fmla="*/ 30 w 74"/>
                <a:gd name="T13" fmla="*/ 30 h 128"/>
                <a:gd name="T14" fmla="*/ 23 w 74"/>
                <a:gd name="T15" fmla="*/ 43 h 128"/>
                <a:gd name="T16" fmla="*/ 21 w 74"/>
                <a:gd name="T17" fmla="*/ 62 h 128"/>
                <a:gd name="T18" fmla="*/ 21 w 74"/>
                <a:gd name="T19" fmla="*/ 128 h 128"/>
                <a:gd name="T20" fmla="*/ 0 w 74"/>
                <a:gd name="T21" fmla="*/ 128 h 128"/>
                <a:gd name="T22" fmla="*/ 0 w 74"/>
                <a:gd name="T23" fmla="*/ 3 h 128"/>
                <a:gd name="T24" fmla="*/ 21 w 74"/>
                <a:gd name="T25" fmla="*/ 3 h 128"/>
                <a:gd name="T26" fmla="*/ 21 w 74"/>
                <a:gd name="T27" fmla="*/ 21 h 128"/>
                <a:gd name="T28" fmla="*/ 28 w 74"/>
                <a:gd name="T29" fmla="*/ 11 h 128"/>
                <a:gd name="T30" fmla="*/ 38 w 74"/>
                <a:gd name="T31" fmla="*/ 6 h 128"/>
                <a:gd name="T32" fmla="*/ 49 w 74"/>
                <a:gd name="T33" fmla="*/ 0 h 128"/>
                <a:gd name="T34" fmla="*/ 63 w 74"/>
                <a:gd name="T35" fmla="*/ 0 h 128"/>
                <a:gd name="T36" fmla="*/ 66 w 74"/>
                <a:gd name="T37" fmla="*/ 0 h 128"/>
                <a:gd name="T38" fmla="*/ 67 w 74"/>
                <a:gd name="T39" fmla="*/ 0 h 128"/>
                <a:gd name="T40" fmla="*/ 70 w 74"/>
                <a:gd name="T41" fmla="*/ 0 h 128"/>
                <a:gd name="T42" fmla="*/ 73 w 74"/>
                <a:gd name="T43" fmla="*/ 1 h 128"/>
                <a:gd name="T44" fmla="*/ 74 w 74"/>
                <a:gd name="T45" fmla="*/ 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28" extrusionOk="0">
                  <a:moveTo>
                    <a:pt x="74" y="21"/>
                  </a:moveTo>
                  <a:lnTo>
                    <a:pt x="70" y="20"/>
                  </a:lnTo>
                  <a:lnTo>
                    <a:pt x="66" y="19"/>
                  </a:lnTo>
                  <a:lnTo>
                    <a:pt x="61" y="19"/>
                  </a:lnTo>
                  <a:lnTo>
                    <a:pt x="57" y="19"/>
                  </a:lnTo>
                  <a:lnTo>
                    <a:pt x="41" y="20"/>
                  </a:lnTo>
                  <a:lnTo>
                    <a:pt x="30" y="30"/>
                  </a:lnTo>
                  <a:lnTo>
                    <a:pt x="23" y="43"/>
                  </a:lnTo>
                  <a:lnTo>
                    <a:pt x="21" y="62"/>
                  </a:lnTo>
                  <a:lnTo>
                    <a:pt x="21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21"/>
                  </a:lnTo>
                  <a:lnTo>
                    <a:pt x="28" y="11"/>
                  </a:lnTo>
                  <a:lnTo>
                    <a:pt x="38" y="6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3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34" name="Freeform 136"/>
            <p:cNvSpPr>
              <a:spLocks noEditPoints="1"/>
            </p:cNvSpPr>
            <p:nvPr/>
          </p:nvSpPr>
          <p:spPr bwMode="auto">
            <a:xfrm>
              <a:off x="3093834" y="2690874"/>
              <a:ext cx="87307" cy="98500"/>
            </a:xfrm>
            <a:custGeom>
              <a:avLst/>
              <a:gdLst>
                <a:gd name="T0" fmla="*/ 116 w 116"/>
                <a:gd name="T1" fmla="*/ 60 h 132"/>
                <a:gd name="T2" fmla="*/ 116 w 116"/>
                <a:gd name="T3" fmla="*/ 70 h 132"/>
                <a:gd name="T4" fmla="*/ 21 w 116"/>
                <a:gd name="T5" fmla="*/ 70 h 132"/>
                <a:gd name="T6" fmla="*/ 24 w 116"/>
                <a:gd name="T7" fmla="*/ 91 h 132"/>
                <a:gd name="T8" fmla="*/ 34 w 116"/>
                <a:gd name="T9" fmla="*/ 104 h 132"/>
                <a:gd name="T10" fmla="*/ 47 w 116"/>
                <a:gd name="T11" fmla="*/ 112 h 132"/>
                <a:gd name="T12" fmla="*/ 66 w 116"/>
                <a:gd name="T13" fmla="*/ 114 h 132"/>
                <a:gd name="T14" fmla="*/ 79 w 116"/>
                <a:gd name="T15" fmla="*/ 114 h 132"/>
                <a:gd name="T16" fmla="*/ 89 w 116"/>
                <a:gd name="T17" fmla="*/ 111 h 132"/>
                <a:gd name="T18" fmla="*/ 101 w 116"/>
                <a:gd name="T19" fmla="*/ 108 h 132"/>
                <a:gd name="T20" fmla="*/ 112 w 116"/>
                <a:gd name="T21" fmla="*/ 102 h 132"/>
                <a:gd name="T22" fmla="*/ 112 w 116"/>
                <a:gd name="T23" fmla="*/ 122 h 132"/>
                <a:gd name="T24" fmla="*/ 101 w 116"/>
                <a:gd name="T25" fmla="*/ 127 h 132"/>
                <a:gd name="T26" fmla="*/ 89 w 116"/>
                <a:gd name="T27" fmla="*/ 129 h 132"/>
                <a:gd name="T28" fmla="*/ 77 w 116"/>
                <a:gd name="T29" fmla="*/ 131 h 132"/>
                <a:gd name="T30" fmla="*/ 65 w 116"/>
                <a:gd name="T31" fmla="*/ 132 h 132"/>
                <a:gd name="T32" fmla="*/ 50 w 116"/>
                <a:gd name="T33" fmla="*/ 131 h 132"/>
                <a:gd name="T34" fmla="*/ 27 w 116"/>
                <a:gd name="T35" fmla="*/ 122 h 132"/>
                <a:gd name="T36" fmla="*/ 17 w 116"/>
                <a:gd name="T37" fmla="*/ 114 h 132"/>
                <a:gd name="T38" fmla="*/ 10 w 116"/>
                <a:gd name="T39" fmla="*/ 105 h 132"/>
                <a:gd name="T40" fmla="*/ 1 w 116"/>
                <a:gd name="T41" fmla="*/ 81 h 132"/>
                <a:gd name="T42" fmla="*/ 0 w 116"/>
                <a:gd name="T43" fmla="*/ 66 h 132"/>
                <a:gd name="T44" fmla="*/ 1 w 116"/>
                <a:gd name="T45" fmla="*/ 52 h 132"/>
                <a:gd name="T46" fmla="*/ 8 w 116"/>
                <a:gd name="T47" fmla="*/ 27 h 132"/>
                <a:gd name="T48" fmla="*/ 17 w 116"/>
                <a:gd name="T49" fmla="*/ 17 h 132"/>
                <a:gd name="T50" fmla="*/ 26 w 116"/>
                <a:gd name="T51" fmla="*/ 10 h 132"/>
                <a:gd name="T52" fmla="*/ 47 w 116"/>
                <a:gd name="T53" fmla="*/ 0 h 132"/>
                <a:gd name="T54" fmla="*/ 62 w 116"/>
                <a:gd name="T55" fmla="*/ 0 h 132"/>
                <a:gd name="T56" fmla="*/ 75 w 116"/>
                <a:gd name="T57" fmla="*/ 0 h 132"/>
                <a:gd name="T58" fmla="*/ 93 w 116"/>
                <a:gd name="T59" fmla="*/ 8 h 132"/>
                <a:gd name="T60" fmla="*/ 102 w 116"/>
                <a:gd name="T61" fmla="*/ 16 h 132"/>
                <a:gd name="T62" fmla="*/ 109 w 116"/>
                <a:gd name="T63" fmla="*/ 24 h 132"/>
                <a:gd name="T64" fmla="*/ 116 w 116"/>
                <a:gd name="T65" fmla="*/ 47 h 132"/>
                <a:gd name="T66" fmla="*/ 116 w 116"/>
                <a:gd name="T67" fmla="*/ 60 h 132"/>
                <a:gd name="T68" fmla="*/ 96 w 116"/>
                <a:gd name="T69" fmla="*/ 55 h 132"/>
                <a:gd name="T70" fmla="*/ 95 w 116"/>
                <a:gd name="T71" fmla="*/ 39 h 132"/>
                <a:gd name="T72" fmla="*/ 86 w 116"/>
                <a:gd name="T73" fmla="*/ 27 h 132"/>
                <a:gd name="T74" fmla="*/ 76 w 116"/>
                <a:gd name="T75" fmla="*/ 19 h 132"/>
                <a:gd name="T76" fmla="*/ 62 w 116"/>
                <a:gd name="T77" fmla="*/ 17 h 132"/>
                <a:gd name="T78" fmla="*/ 46 w 116"/>
                <a:gd name="T79" fmla="*/ 19 h 132"/>
                <a:gd name="T80" fmla="*/ 34 w 116"/>
                <a:gd name="T81" fmla="*/ 27 h 132"/>
                <a:gd name="T82" fmla="*/ 26 w 116"/>
                <a:gd name="T83" fmla="*/ 37 h 132"/>
                <a:gd name="T84" fmla="*/ 23 w 116"/>
                <a:gd name="T85" fmla="*/ 55 h 132"/>
                <a:gd name="T86" fmla="*/ 96 w 116"/>
                <a:gd name="T87" fmla="*/ 5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32" extrusionOk="0">
                  <a:moveTo>
                    <a:pt x="116" y="60"/>
                  </a:moveTo>
                  <a:lnTo>
                    <a:pt x="116" y="70"/>
                  </a:lnTo>
                  <a:lnTo>
                    <a:pt x="21" y="70"/>
                  </a:lnTo>
                  <a:lnTo>
                    <a:pt x="24" y="91"/>
                  </a:lnTo>
                  <a:lnTo>
                    <a:pt x="34" y="104"/>
                  </a:lnTo>
                  <a:lnTo>
                    <a:pt x="47" y="112"/>
                  </a:lnTo>
                  <a:lnTo>
                    <a:pt x="66" y="114"/>
                  </a:lnTo>
                  <a:lnTo>
                    <a:pt x="79" y="114"/>
                  </a:lnTo>
                  <a:lnTo>
                    <a:pt x="89" y="111"/>
                  </a:lnTo>
                  <a:lnTo>
                    <a:pt x="101" y="108"/>
                  </a:lnTo>
                  <a:lnTo>
                    <a:pt x="112" y="102"/>
                  </a:lnTo>
                  <a:lnTo>
                    <a:pt x="112" y="122"/>
                  </a:lnTo>
                  <a:lnTo>
                    <a:pt x="101" y="127"/>
                  </a:lnTo>
                  <a:lnTo>
                    <a:pt x="89" y="129"/>
                  </a:lnTo>
                  <a:lnTo>
                    <a:pt x="77" y="131"/>
                  </a:lnTo>
                  <a:lnTo>
                    <a:pt x="65" y="132"/>
                  </a:lnTo>
                  <a:lnTo>
                    <a:pt x="50" y="131"/>
                  </a:lnTo>
                  <a:lnTo>
                    <a:pt x="27" y="122"/>
                  </a:lnTo>
                  <a:lnTo>
                    <a:pt x="17" y="114"/>
                  </a:lnTo>
                  <a:lnTo>
                    <a:pt x="10" y="105"/>
                  </a:lnTo>
                  <a:lnTo>
                    <a:pt x="1" y="81"/>
                  </a:lnTo>
                  <a:lnTo>
                    <a:pt x="0" y="66"/>
                  </a:lnTo>
                  <a:lnTo>
                    <a:pt x="1" y="52"/>
                  </a:lnTo>
                  <a:lnTo>
                    <a:pt x="8" y="27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47" y="0"/>
                  </a:lnTo>
                  <a:lnTo>
                    <a:pt x="62" y="0"/>
                  </a:lnTo>
                  <a:lnTo>
                    <a:pt x="75" y="0"/>
                  </a:lnTo>
                  <a:lnTo>
                    <a:pt x="93" y="8"/>
                  </a:lnTo>
                  <a:lnTo>
                    <a:pt x="102" y="16"/>
                  </a:lnTo>
                  <a:lnTo>
                    <a:pt x="109" y="24"/>
                  </a:lnTo>
                  <a:lnTo>
                    <a:pt x="116" y="47"/>
                  </a:lnTo>
                  <a:lnTo>
                    <a:pt x="116" y="60"/>
                  </a:lnTo>
                  <a:close/>
                  <a:moveTo>
                    <a:pt x="96" y="55"/>
                  </a:moveTo>
                  <a:lnTo>
                    <a:pt x="95" y="39"/>
                  </a:lnTo>
                  <a:lnTo>
                    <a:pt x="86" y="27"/>
                  </a:lnTo>
                  <a:lnTo>
                    <a:pt x="76" y="19"/>
                  </a:lnTo>
                  <a:lnTo>
                    <a:pt x="62" y="17"/>
                  </a:lnTo>
                  <a:lnTo>
                    <a:pt x="46" y="19"/>
                  </a:lnTo>
                  <a:lnTo>
                    <a:pt x="34" y="27"/>
                  </a:lnTo>
                  <a:lnTo>
                    <a:pt x="26" y="37"/>
                  </a:lnTo>
                  <a:lnTo>
                    <a:pt x="23" y="55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35" name="Freeform 137"/>
            <p:cNvSpPr/>
            <p:nvPr/>
          </p:nvSpPr>
          <p:spPr bwMode="auto">
            <a:xfrm>
              <a:off x="3194574" y="2666247"/>
              <a:ext cx="58205" cy="120887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6 w 79"/>
                <a:gd name="T33" fmla="*/ 121 h 161"/>
                <a:gd name="T34" fmla="*/ 16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6 w 79"/>
                <a:gd name="T41" fmla="*/ 36 h 161"/>
                <a:gd name="T42" fmla="*/ 16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 extrusionOk="0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6" y="121"/>
                  </a:lnTo>
                  <a:lnTo>
                    <a:pt x="16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36" name="Freeform 138"/>
            <p:cNvSpPr>
              <a:spLocks noEditPoints="1"/>
            </p:cNvSpPr>
            <p:nvPr/>
          </p:nvSpPr>
          <p:spPr bwMode="auto">
            <a:xfrm>
              <a:off x="3268450" y="2690874"/>
              <a:ext cx="78352" cy="98500"/>
            </a:xfrm>
            <a:custGeom>
              <a:avLst/>
              <a:gdLst>
                <a:gd name="T0" fmla="*/ 65 w 107"/>
                <a:gd name="T1" fmla="*/ 65 h 132"/>
                <a:gd name="T2" fmla="*/ 43 w 107"/>
                <a:gd name="T3" fmla="*/ 66 h 132"/>
                <a:gd name="T4" fmla="*/ 30 w 107"/>
                <a:gd name="T5" fmla="*/ 70 h 132"/>
                <a:gd name="T6" fmla="*/ 23 w 107"/>
                <a:gd name="T7" fmla="*/ 78 h 132"/>
                <a:gd name="T8" fmla="*/ 22 w 107"/>
                <a:gd name="T9" fmla="*/ 91 h 132"/>
                <a:gd name="T10" fmla="*/ 22 w 107"/>
                <a:gd name="T11" fmla="*/ 101 h 132"/>
                <a:gd name="T12" fmla="*/ 29 w 107"/>
                <a:gd name="T13" fmla="*/ 108 h 132"/>
                <a:gd name="T14" fmla="*/ 36 w 107"/>
                <a:gd name="T15" fmla="*/ 114 h 132"/>
                <a:gd name="T16" fmla="*/ 48 w 107"/>
                <a:gd name="T17" fmla="*/ 115 h 132"/>
                <a:gd name="T18" fmla="*/ 64 w 107"/>
                <a:gd name="T19" fmla="*/ 112 h 132"/>
                <a:gd name="T20" fmla="*/ 75 w 107"/>
                <a:gd name="T21" fmla="*/ 102 h 132"/>
                <a:gd name="T22" fmla="*/ 84 w 107"/>
                <a:gd name="T23" fmla="*/ 89 h 132"/>
                <a:gd name="T24" fmla="*/ 87 w 107"/>
                <a:gd name="T25" fmla="*/ 70 h 132"/>
                <a:gd name="T26" fmla="*/ 87 w 107"/>
                <a:gd name="T27" fmla="*/ 65 h 132"/>
                <a:gd name="T28" fmla="*/ 65 w 107"/>
                <a:gd name="T29" fmla="*/ 65 h 132"/>
                <a:gd name="T30" fmla="*/ 107 w 107"/>
                <a:gd name="T31" fmla="*/ 56 h 132"/>
                <a:gd name="T32" fmla="*/ 107 w 107"/>
                <a:gd name="T33" fmla="*/ 128 h 132"/>
                <a:gd name="T34" fmla="*/ 87 w 107"/>
                <a:gd name="T35" fmla="*/ 128 h 132"/>
                <a:gd name="T36" fmla="*/ 87 w 107"/>
                <a:gd name="T37" fmla="*/ 109 h 132"/>
                <a:gd name="T38" fmla="*/ 78 w 107"/>
                <a:gd name="T39" fmla="*/ 119 h 132"/>
                <a:gd name="T40" fmla="*/ 68 w 107"/>
                <a:gd name="T41" fmla="*/ 127 h 132"/>
                <a:gd name="T42" fmla="*/ 58 w 107"/>
                <a:gd name="T43" fmla="*/ 131 h 132"/>
                <a:gd name="T44" fmla="*/ 42 w 107"/>
                <a:gd name="T45" fmla="*/ 132 h 132"/>
                <a:gd name="T46" fmla="*/ 25 w 107"/>
                <a:gd name="T47" fmla="*/ 129 h 132"/>
                <a:gd name="T48" fmla="*/ 12 w 107"/>
                <a:gd name="T49" fmla="*/ 121 h 132"/>
                <a:gd name="T50" fmla="*/ 2 w 107"/>
                <a:gd name="T51" fmla="*/ 109 h 132"/>
                <a:gd name="T52" fmla="*/ 0 w 107"/>
                <a:gd name="T53" fmla="*/ 92 h 132"/>
                <a:gd name="T54" fmla="*/ 2 w 107"/>
                <a:gd name="T55" fmla="*/ 82 h 132"/>
                <a:gd name="T56" fmla="*/ 7 w 107"/>
                <a:gd name="T57" fmla="*/ 66 h 132"/>
                <a:gd name="T58" fmla="*/ 15 w 107"/>
                <a:gd name="T59" fmla="*/ 60 h 132"/>
                <a:gd name="T60" fmla="*/ 32 w 107"/>
                <a:gd name="T61" fmla="*/ 50 h 132"/>
                <a:gd name="T62" fmla="*/ 58 w 107"/>
                <a:gd name="T63" fmla="*/ 49 h 132"/>
                <a:gd name="T64" fmla="*/ 87 w 107"/>
                <a:gd name="T65" fmla="*/ 49 h 132"/>
                <a:gd name="T66" fmla="*/ 87 w 107"/>
                <a:gd name="T67" fmla="*/ 47 h 132"/>
                <a:gd name="T68" fmla="*/ 85 w 107"/>
                <a:gd name="T69" fmla="*/ 34 h 132"/>
                <a:gd name="T70" fmla="*/ 76 w 107"/>
                <a:gd name="T71" fmla="*/ 24 h 132"/>
                <a:gd name="T72" fmla="*/ 66 w 107"/>
                <a:gd name="T73" fmla="*/ 19 h 132"/>
                <a:gd name="T74" fmla="*/ 51 w 107"/>
                <a:gd name="T75" fmla="*/ 17 h 132"/>
                <a:gd name="T76" fmla="*/ 39 w 107"/>
                <a:gd name="T77" fmla="*/ 17 h 132"/>
                <a:gd name="T78" fmla="*/ 29 w 107"/>
                <a:gd name="T79" fmla="*/ 20 h 132"/>
                <a:gd name="T80" fmla="*/ 19 w 107"/>
                <a:gd name="T81" fmla="*/ 23 h 132"/>
                <a:gd name="T82" fmla="*/ 10 w 107"/>
                <a:gd name="T83" fmla="*/ 27 h 132"/>
                <a:gd name="T84" fmla="*/ 10 w 107"/>
                <a:gd name="T85" fmla="*/ 8 h 132"/>
                <a:gd name="T86" fmla="*/ 20 w 107"/>
                <a:gd name="T87" fmla="*/ 4 h 132"/>
                <a:gd name="T88" fmla="*/ 32 w 107"/>
                <a:gd name="T89" fmla="*/ 1 h 132"/>
                <a:gd name="T90" fmla="*/ 42 w 107"/>
                <a:gd name="T91" fmla="*/ 0 h 132"/>
                <a:gd name="T92" fmla="*/ 52 w 107"/>
                <a:gd name="T93" fmla="*/ 0 h 132"/>
                <a:gd name="T94" fmla="*/ 65 w 107"/>
                <a:gd name="T95" fmla="*/ 0 h 132"/>
                <a:gd name="T96" fmla="*/ 87 w 107"/>
                <a:gd name="T97" fmla="*/ 7 h 132"/>
                <a:gd name="T98" fmla="*/ 94 w 107"/>
                <a:gd name="T99" fmla="*/ 14 h 132"/>
                <a:gd name="T100" fmla="*/ 100 w 107"/>
                <a:gd name="T101" fmla="*/ 21 h 132"/>
                <a:gd name="T102" fmla="*/ 107 w 107"/>
                <a:gd name="T103" fmla="*/ 43 h 132"/>
                <a:gd name="T104" fmla="*/ 107 w 107"/>
                <a:gd name="T105" fmla="*/ 5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7" h="132" extrusionOk="0">
                  <a:moveTo>
                    <a:pt x="65" y="65"/>
                  </a:moveTo>
                  <a:lnTo>
                    <a:pt x="43" y="66"/>
                  </a:lnTo>
                  <a:lnTo>
                    <a:pt x="30" y="70"/>
                  </a:lnTo>
                  <a:lnTo>
                    <a:pt x="23" y="78"/>
                  </a:lnTo>
                  <a:lnTo>
                    <a:pt x="22" y="91"/>
                  </a:lnTo>
                  <a:lnTo>
                    <a:pt x="22" y="101"/>
                  </a:lnTo>
                  <a:lnTo>
                    <a:pt x="29" y="108"/>
                  </a:lnTo>
                  <a:lnTo>
                    <a:pt x="36" y="114"/>
                  </a:lnTo>
                  <a:lnTo>
                    <a:pt x="48" y="115"/>
                  </a:lnTo>
                  <a:lnTo>
                    <a:pt x="64" y="112"/>
                  </a:lnTo>
                  <a:lnTo>
                    <a:pt x="75" y="102"/>
                  </a:lnTo>
                  <a:lnTo>
                    <a:pt x="84" y="89"/>
                  </a:lnTo>
                  <a:lnTo>
                    <a:pt x="87" y="70"/>
                  </a:lnTo>
                  <a:lnTo>
                    <a:pt x="87" y="65"/>
                  </a:lnTo>
                  <a:lnTo>
                    <a:pt x="65" y="65"/>
                  </a:lnTo>
                  <a:close/>
                  <a:moveTo>
                    <a:pt x="107" y="56"/>
                  </a:moveTo>
                  <a:lnTo>
                    <a:pt x="107" y="128"/>
                  </a:lnTo>
                  <a:lnTo>
                    <a:pt x="87" y="128"/>
                  </a:lnTo>
                  <a:lnTo>
                    <a:pt x="87" y="109"/>
                  </a:lnTo>
                  <a:lnTo>
                    <a:pt x="78" y="119"/>
                  </a:lnTo>
                  <a:lnTo>
                    <a:pt x="68" y="127"/>
                  </a:lnTo>
                  <a:lnTo>
                    <a:pt x="58" y="131"/>
                  </a:lnTo>
                  <a:lnTo>
                    <a:pt x="42" y="132"/>
                  </a:lnTo>
                  <a:lnTo>
                    <a:pt x="25" y="129"/>
                  </a:lnTo>
                  <a:lnTo>
                    <a:pt x="12" y="121"/>
                  </a:lnTo>
                  <a:lnTo>
                    <a:pt x="2" y="109"/>
                  </a:lnTo>
                  <a:lnTo>
                    <a:pt x="0" y="92"/>
                  </a:lnTo>
                  <a:lnTo>
                    <a:pt x="2" y="82"/>
                  </a:lnTo>
                  <a:lnTo>
                    <a:pt x="7" y="66"/>
                  </a:lnTo>
                  <a:lnTo>
                    <a:pt x="15" y="60"/>
                  </a:lnTo>
                  <a:lnTo>
                    <a:pt x="32" y="50"/>
                  </a:lnTo>
                  <a:lnTo>
                    <a:pt x="58" y="49"/>
                  </a:lnTo>
                  <a:lnTo>
                    <a:pt x="87" y="49"/>
                  </a:lnTo>
                  <a:lnTo>
                    <a:pt x="87" y="47"/>
                  </a:lnTo>
                  <a:lnTo>
                    <a:pt x="85" y="34"/>
                  </a:lnTo>
                  <a:lnTo>
                    <a:pt x="76" y="24"/>
                  </a:lnTo>
                  <a:lnTo>
                    <a:pt x="66" y="19"/>
                  </a:lnTo>
                  <a:lnTo>
                    <a:pt x="51" y="17"/>
                  </a:lnTo>
                  <a:lnTo>
                    <a:pt x="39" y="17"/>
                  </a:lnTo>
                  <a:lnTo>
                    <a:pt x="29" y="20"/>
                  </a:lnTo>
                  <a:lnTo>
                    <a:pt x="19" y="23"/>
                  </a:lnTo>
                  <a:lnTo>
                    <a:pt x="10" y="27"/>
                  </a:lnTo>
                  <a:lnTo>
                    <a:pt x="10" y="8"/>
                  </a:lnTo>
                  <a:lnTo>
                    <a:pt x="20" y="4"/>
                  </a:lnTo>
                  <a:lnTo>
                    <a:pt x="32" y="1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87" y="7"/>
                  </a:lnTo>
                  <a:lnTo>
                    <a:pt x="94" y="14"/>
                  </a:lnTo>
                  <a:lnTo>
                    <a:pt x="100" y="21"/>
                  </a:lnTo>
                  <a:lnTo>
                    <a:pt x="107" y="43"/>
                  </a:lnTo>
                  <a:lnTo>
                    <a:pt x="107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37" name="Freeform 139"/>
            <p:cNvSpPr/>
            <p:nvPr/>
          </p:nvSpPr>
          <p:spPr bwMode="auto">
            <a:xfrm>
              <a:off x="3366951" y="2666247"/>
              <a:ext cx="60443" cy="120887"/>
            </a:xfrm>
            <a:custGeom>
              <a:avLst/>
              <a:gdLst>
                <a:gd name="T0" fmla="*/ 36 w 79"/>
                <a:gd name="T1" fmla="*/ 0 h 161"/>
                <a:gd name="T2" fmla="*/ 36 w 79"/>
                <a:gd name="T3" fmla="*/ 36 h 161"/>
                <a:gd name="T4" fmla="*/ 79 w 79"/>
                <a:gd name="T5" fmla="*/ 36 h 161"/>
                <a:gd name="T6" fmla="*/ 79 w 79"/>
                <a:gd name="T7" fmla="*/ 52 h 161"/>
                <a:gd name="T8" fmla="*/ 36 w 79"/>
                <a:gd name="T9" fmla="*/ 52 h 161"/>
                <a:gd name="T10" fmla="*/ 36 w 79"/>
                <a:gd name="T11" fmla="*/ 121 h 161"/>
                <a:gd name="T12" fmla="*/ 36 w 79"/>
                <a:gd name="T13" fmla="*/ 134 h 161"/>
                <a:gd name="T14" fmla="*/ 40 w 79"/>
                <a:gd name="T15" fmla="*/ 139 h 161"/>
                <a:gd name="T16" fmla="*/ 46 w 79"/>
                <a:gd name="T17" fmla="*/ 144 h 161"/>
                <a:gd name="T18" fmla="*/ 58 w 79"/>
                <a:gd name="T19" fmla="*/ 144 h 161"/>
                <a:gd name="T20" fmla="*/ 79 w 79"/>
                <a:gd name="T21" fmla="*/ 144 h 161"/>
                <a:gd name="T22" fmla="*/ 79 w 79"/>
                <a:gd name="T23" fmla="*/ 161 h 161"/>
                <a:gd name="T24" fmla="*/ 58 w 79"/>
                <a:gd name="T25" fmla="*/ 161 h 161"/>
                <a:gd name="T26" fmla="*/ 36 w 79"/>
                <a:gd name="T27" fmla="*/ 160 h 161"/>
                <a:gd name="T28" fmla="*/ 25 w 79"/>
                <a:gd name="T29" fmla="*/ 152 h 161"/>
                <a:gd name="T30" fmla="*/ 17 w 79"/>
                <a:gd name="T31" fmla="*/ 141 h 161"/>
                <a:gd name="T32" fmla="*/ 15 w 79"/>
                <a:gd name="T33" fmla="*/ 121 h 161"/>
                <a:gd name="T34" fmla="*/ 15 w 79"/>
                <a:gd name="T35" fmla="*/ 52 h 161"/>
                <a:gd name="T36" fmla="*/ 0 w 79"/>
                <a:gd name="T37" fmla="*/ 52 h 161"/>
                <a:gd name="T38" fmla="*/ 0 w 79"/>
                <a:gd name="T39" fmla="*/ 36 h 161"/>
                <a:gd name="T40" fmla="*/ 15 w 79"/>
                <a:gd name="T41" fmla="*/ 36 h 161"/>
                <a:gd name="T42" fmla="*/ 15 w 79"/>
                <a:gd name="T43" fmla="*/ 0 h 161"/>
                <a:gd name="T44" fmla="*/ 36 w 79"/>
                <a:gd name="T4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161" extrusionOk="0">
                  <a:moveTo>
                    <a:pt x="36" y="0"/>
                  </a:moveTo>
                  <a:lnTo>
                    <a:pt x="36" y="36"/>
                  </a:lnTo>
                  <a:lnTo>
                    <a:pt x="79" y="36"/>
                  </a:lnTo>
                  <a:lnTo>
                    <a:pt x="79" y="52"/>
                  </a:lnTo>
                  <a:lnTo>
                    <a:pt x="36" y="52"/>
                  </a:lnTo>
                  <a:lnTo>
                    <a:pt x="36" y="121"/>
                  </a:lnTo>
                  <a:lnTo>
                    <a:pt x="36" y="134"/>
                  </a:lnTo>
                  <a:lnTo>
                    <a:pt x="40" y="139"/>
                  </a:lnTo>
                  <a:lnTo>
                    <a:pt x="46" y="144"/>
                  </a:lnTo>
                  <a:lnTo>
                    <a:pt x="58" y="144"/>
                  </a:lnTo>
                  <a:lnTo>
                    <a:pt x="79" y="144"/>
                  </a:lnTo>
                  <a:lnTo>
                    <a:pt x="79" y="161"/>
                  </a:lnTo>
                  <a:lnTo>
                    <a:pt x="58" y="161"/>
                  </a:lnTo>
                  <a:lnTo>
                    <a:pt x="36" y="160"/>
                  </a:lnTo>
                  <a:lnTo>
                    <a:pt x="25" y="152"/>
                  </a:lnTo>
                  <a:lnTo>
                    <a:pt x="17" y="141"/>
                  </a:lnTo>
                  <a:lnTo>
                    <a:pt x="15" y="121"/>
                  </a:lnTo>
                  <a:lnTo>
                    <a:pt x="15" y="52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15" y="36"/>
                  </a:lnTo>
                  <a:lnTo>
                    <a:pt x="1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38" name="Freeform 140"/>
            <p:cNvSpPr>
              <a:spLocks noEditPoints="1"/>
            </p:cNvSpPr>
            <p:nvPr/>
          </p:nvSpPr>
          <p:spPr bwMode="auto">
            <a:xfrm>
              <a:off x="3447543" y="2657294"/>
              <a:ext cx="15670" cy="129842"/>
            </a:xfrm>
            <a:custGeom>
              <a:avLst/>
              <a:gdLst>
                <a:gd name="T0" fmla="*/ 0 w 20"/>
                <a:gd name="T1" fmla="*/ 49 h 174"/>
                <a:gd name="T2" fmla="*/ 20 w 20"/>
                <a:gd name="T3" fmla="*/ 49 h 174"/>
                <a:gd name="T4" fmla="*/ 20 w 20"/>
                <a:gd name="T5" fmla="*/ 174 h 174"/>
                <a:gd name="T6" fmla="*/ 0 w 20"/>
                <a:gd name="T7" fmla="*/ 174 h 174"/>
                <a:gd name="T8" fmla="*/ 0 w 20"/>
                <a:gd name="T9" fmla="*/ 49 h 174"/>
                <a:gd name="T10" fmla="*/ 0 w 20"/>
                <a:gd name="T11" fmla="*/ 0 h 174"/>
                <a:gd name="T12" fmla="*/ 20 w 20"/>
                <a:gd name="T13" fmla="*/ 0 h 174"/>
                <a:gd name="T14" fmla="*/ 20 w 20"/>
                <a:gd name="T15" fmla="*/ 26 h 174"/>
                <a:gd name="T16" fmla="*/ 0 w 20"/>
                <a:gd name="T17" fmla="*/ 26 h 174"/>
                <a:gd name="T18" fmla="*/ 0 w 20"/>
                <a:gd name="T1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74" extrusionOk="0">
                  <a:moveTo>
                    <a:pt x="0" y="49"/>
                  </a:moveTo>
                  <a:lnTo>
                    <a:pt x="20" y="49"/>
                  </a:lnTo>
                  <a:lnTo>
                    <a:pt x="20" y="174"/>
                  </a:lnTo>
                  <a:lnTo>
                    <a:pt x="0" y="174"/>
                  </a:lnTo>
                  <a:lnTo>
                    <a:pt x="0" y="49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39" name="Freeform 141"/>
            <p:cNvSpPr>
              <a:spLocks noEditPoints="1"/>
            </p:cNvSpPr>
            <p:nvPr/>
          </p:nvSpPr>
          <p:spPr bwMode="auto">
            <a:xfrm>
              <a:off x="3487839" y="2690874"/>
              <a:ext cx="87307" cy="98500"/>
            </a:xfrm>
            <a:custGeom>
              <a:avLst/>
              <a:gdLst>
                <a:gd name="T0" fmla="*/ 57 w 115"/>
                <a:gd name="T1" fmla="*/ 17 h 132"/>
                <a:gd name="T2" fmla="*/ 48 w 115"/>
                <a:gd name="T3" fmla="*/ 17 h 132"/>
                <a:gd name="T4" fmla="*/ 36 w 115"/>
                <a:gd name="T5" fmla="*/ 24 h 132"/>
                <a:gd name="T6" fmla="*/ 31 w 115"/>
                <a:gd name="T7" fmla="*/ 30 h 132"/>
                <a:gd name="T8" fmla="*/ 23 w 115"/>
                <a:gd name="T9" fmla="*/ 44 h 132"/>
                <a:gd name="T10" fmla="*/ 21 w 115"/>
                <a:gd name="T11" fmla="*/ 66 h 132"/>
                <a:gd name="T12" fmla="*/ 23 w 115"/>
                <a:gd name="T13" fmla="*/ 86 h 132"/>
                <a:gd name="T14" fmla="*/ 30 w 115"/>
                <a:gd name="T15" fmla="*/ 101 h 132"/>
                <a:gd name="T16" fmla="*/ 36 w 115"/>
                <a:gd name="T17" fmla="*/ 108 h 132"/>
                <a:gd name="T18" fmla="*/ 48 w 115"/>
                <a:gd name="T19" fmla="*/ 114 h 132"/>
                <a:gd name="T20" fmla="*/ 57 w 115"/>
                <a:gd name="T21" fmla="*/ 114 h 132"/>
                <a:gd name="T22" fmla="*/ 64 w 115"/>
                <a:gd name="T23" fmla="*/ 114 h 132"/>
                <a:gd name="T24" fmla="*/ 77 w 115"/>
                <a:gd name="T25" fmla="*/ 108 h 132"/>
                <a:gd name="T26" fmla="*/ 83 w 115"/>
                <a:gd name="T27" fmla="*/ 101 h 132"/>
                <a:gd name="T28" fmla="*/ 92 w 115"/>
                <a:gd name="T29" fmla="*/ 86 h 132"/>
                <a:gd name="T30" fmla="*/ 93 w 115"/>
                <a:gd name="T31" fmla="*/ 66 h 132"/>
                <a:gd name="T32" fmla="*/ 92 w 115"/>
                <a:gd name="T33" fmla="*/ 44 h 132"/>
                <a:gd name="T34" fmla="*/ 83 w 115"/>
                <a:gd name="T35" fmla="*/ 30 h 132"/>
                <a:gd name="T36" fmla="*/ 77 w 115"/>
                <a:gd name="T37" fmla="*/ 24 h 132"/>
                <a:gd name="T38" fmla="*/ 64 w 115"/>
                <a:gd name="T39" fmla="*/ 17 h 132"/>
                <a:gd name="T40" fmla="*/ 57 w 115"/>
                <a:gd name="T41" fmla="*/ 17 h 132"/>
                <a:gd name="T42" fmla="*/ 57 w 115"/>
                <a:gd name="T43" fmla="*/ 0 h 132"/>
                <a:gd name="T44" fmla="*/ 70 w 115"/>
                <a:gd name="T45" fmla="*/ 0 h 132"/>
                <a:gd name="T46" fmla="*/ 92 w 115"/>
                <a:gd name="T47" fmla="*/ 8 h 132"/>
                <a:gd name="T48" fmla="*/ 99 w 115"/>
                <a:gd name="T49" fmla="*/ 17 h 132"/>
                <a:gd name="T50" fmla="*/ 106 w 115"/>
                <a:gd name="T51" fmla="*/ 26 h 132"/>
                <a:gd name="T52" fmla="*/ 115 w 115"/>
                <a:gd name="T53" fmla="*/ 50 h 132"/>
                <a:gd name="T54" fmla="*/ 115 w 115"/>
                <a:gd name="T55" fmla="*/ 66 h 132"/>
                <a:gd name="T56" fmla="*/ 115 w 115"/>
                <a:gd name="T57" fmla="*/ 81 h 132"/>
                <a:gd name="T58" fmla="*/ 106 w 115"/>
                <a:gd name="T59" fmla="*/ 105 h 132"/>
                <a:gd name="T60" fmla="*/ 99 w 115"/>
                <a:gd name="T61" fmla="*/ 114 h 132"/>
                <a:gd name="T62" fmla="*/ 92 w 115"/>
                <a:gd name="T63" fmla="*/ 122 h 132"/>
                <a:gd name="T64" fmla="*/ 70 w 115"/>
                <a:gd name="T65" fmla="*/ 131 h 132"/>
                <a:gd name="T66" fmla="*/ 57 w 115"/>
                <a:gd name="T67" fmla="*/ 132 h 132"/>
                <a:gd name="T68" fmla="*/ 44 w 115"/>
                <a:gd name="T69" fmla="*/ 131 h 132"/>
                <a:gd name="T70" fmla="*/ 23 w 115"/>
                <a:gd name="T71" fmla="*/ 122 h 132"/>
                <a:gd name="T72" fmla="*/ 14 w 115"/>
                <a:gd name="T73" fmla="*/ 114 h 132"/>
                <a:gd name="T74" fmla="*/ 7 w 115"/>
                <a:gd name="T75" fmla="*/ 105 h 132"/>
                <a:gd name="T76" fmla="*/ 0 w 115"/>
                <a:gd name="T77" fmla="*/ 81 h 132"/>
                <a:gd name="T78" fmla="*/ 0 w 115"/>
                <a:gd name="T79" fmla="*/ 66 h 132"/>
                <a:gd name="T80" fmla="*/ 0 w 115"/>
                <a:gd name="T81" fmla="*/ 50 h 132"/>
                <a:gd name="T82" fmla="*/ 7 w 115"/>
                <a:gd name="T83" fmla="*/ 26 h 132"/>
                <a:gd name="T84" fmla="*/ 14 w 115"/>
                <a:gd name="T85" fmla="*/ 17 h 132"/>
                <a:gd name="T86" fmla="*/ 23 w 115"/>
                <a:gd name="T87" fmla="*/ 8 h 132"/>
                <a:gd name="T88" fmla="*/ 44 w 115"/>
                <a:gd name="T89" fmla="*/ 0 h 132"/>
                <a:gd name="T90" fmla="*/ 57 w 115"/>
                <a:gd name="T9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132" extrusionOk="0">
                  <a:moveTo>
                    <a:pt x="57" y="17"/>
                  </a:moveTo>
                  <a:lnTo>
                    <a:pt x="48" y="17"/>
                  </a:lnTo>
                  <a:lnTo>
                    <a:pt x="36" y="24"/>
                  </a:lnTo>
                  <a:lnTo>
                    <a:pt x="31" y="30"/>
                  </a:lnTo>
                  <a:lnTo>
                    <a:pt x="23" y="44"/>
                  </a:lnTo>
                  <a:lnTo>
                    <a:pt x="21" y="66"/>
                  </a:lnTo>
                  <a:lnTo>
                    <a:pt x="23" y="86"/>
                  </a:lnTo>
                  <a:lnTo>
                    <a:pt x="30" y="101"/>
                  </a:lnTo>
                  <a:lnTo>
                    <a:pt x="36" y="108"/>
                  </a:lnTo>
                  <a:lnTo>
                    <a:pt x="48" y="114"/>
                  </a:lnTo>
                  <a:lnTo>
                    <a:pt x="57" y="114"/>
                  </a:lnTo>
                  <a:lnTo>
                    <a:pt x="64" y="114"/>
                  </a:lnTo>
                  <a:lnTo>
                    <a:pt x="77" y="108"/>
                  </a:lnTo>
                  <a:lnTo>
                    <a:pt x="83" y="101"/>
                  </a:lnTo>
                  <a:lnTo>
                    <a:pt x="92" y="86"/>
                  </a:lnTo>
                  <a:lnTo>
                    <a:pt x="93" y="66"/>
                  </a:lnTo>
                  <a:lnTo>
                    <a:pt x="92" y="44"/>
                  </a:lnTo>
                  <a:lnTo>
                    <a:pt x="83" y="30"/>
                  </a:lnTo>
                  <a:lnTo>
                    <a:pt x="77" y="24"/>
                  </a:lnTo>
                  <a:lnTo>
                    <a:pt x="64" y="17"/>
                  </a:lnTo>
                  <a:lnTo>
                    <a:pt x="57" y="17"/>
                  </a:lnTo>
                  <a:close/>
                  <a:moveTo>
                    <a:pt x="57" y="0"/>
                  </a:moveTo>
                  <a:lnTo>
                    <a:pt x="70" y="0"/>
                  </a:lnTo>
                  <a:lnTo>
                    <a:pt x="92" y="8"/>
                  </a:lnTo>
                  <a:lnTo>
                    <a:pt x="99" y="17"/>
                  </a:lnTo>
                  <a:lnTo>
                    <a:pt x="106" y="26"/>
                  </a:lnTo>
                  <a:lnTo>
                    <a:pt x="115" y="50"/>
                  </a:lnTo>
                  <a:lnTo>
                    <a:pt x="115" y="66"/>
                  </a:lnTo>
                  <a:lnTo>
                    <a:pt x="115" y="81"/>
                  </a:lnTo>
                  <a:lnTo>
                    <a:pt x="106" y="105"/>
                  </a:lnTo>
                  <a:lnTo>
                    <a:pt x="99" y="114"/>
                  </a:lnTo>
                  <a:lnTo>
                    <a:pt x="92" y="122"/>
                  </a:lnTo>
                  <a:lnTo>
                    <a:pt x="70" y="131"/>
                  </a:lnTo>
                  <a:lnTo>
                    <a:pt x="57" y="132"/>
                  </a:lnTo>
                  <a:lnTo>
                    <a:pt x="44" y="131"/>
                  </a:lnTo>
                  <a:lnTo>
                    <a:pt x="23" y="122"/>
                  </a:lnTo>
                  <a:lnTo>
                    <a:pt x="14" y="114"/>
                  </a:lnTo>
                  <a:lnTo>
                    <a:pt x="7" y="105"/>
                  </a:lnTo>
                  <a:lnTo>
                    <a:pt x="0" y="81"/>
                  </a:lnTo>
                  <a:lnTo>
                    <a:pt x="0" y="66"/>
                  </a:lnTo>
                  <a:lnTo>
                    <a:pt x="0" y="50"/>
                  </a:lnTo>
                  <a:lnTo>
                    <a:pt x="7" y="26"/>
                  </a:lnTo>
                  <a:lnTo>
                    <a:pt x="14" y="17"/>
                  </a:lnTo>
                  <a:lnTo>
                    <a:pt x="23" y="8"/>
                  </a:lnTo>
                  <a:lnTo>
                    <a:pt x="44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0" name="Freeform 142"/>
            <p:cNvSpPr/>
            <p:nvPr/>
          </p:nvSpPr>
          <p:spPr bwMode="auto">
            <a:xfrm>
              <a:off x="3599772" y="2690874"/>
              <a:ext cx="78352" cy="96262"/>
            </a:xfrm>
            <a:custGeom>
              <a:avLst/>
              <a:gdLst>
                <a:gd name="T0" fmla="*/ 105 w 105"/>
                <a:gd name="T1" fmla="*/ 53 h 128"/>
                <a:gd name="T2" fmla="*/ 105 w 105"/>
                <a:gd name="T3" fmla="*/ 128 h 128"/>
                <a:gd name="T4" fmla="*/ 85 w 105"/>
                <a:gd name="T5" fmla="*/ 128 h 128"/>
                <a:gd name="T6" fmla="*/ 85 w 105"/>
                <a:gd name="T7" fmla="*/ 53 h 128"/>
                <a:gd name="T8" fmla="*/ 84 w 105"/>
                <a:gd name="T9" fmla="*/ 37 h 128"/>
                <a:gd name="T10" fmla="*/ 78 w 105"/>
                <a:gd name="T11" fmla="*/ 26 h 128"/>
                <a:gd name="T12" fmla="*/ 71 w 105"/>
                <a:gd name="T13" fmla="*/ 19 h 128"/>
                <a:gd name="T14" fmla="*/ 58 w 105"/>
                <a:gd name="T15" fmla="*/ 17 h 128"/>
                <a:gd name="T16" fmla="*/ 42 w 105"/>
                <a:gd name="T17" fmla="*/ 19 h 128"/>
                <a:gd name="T18" fmla="*/ 30 w 105"/>
                <a:gd name="T19" fmla="*/ 29 h 128"/>
                <a:gd name="T20" fmla="*/ 23 w 105"/>
                <a:gd name="T21" fmla="*/ 40 h 128"/>
                <a:gd name="T22" fmla="*/ 22 w 105"/>
                <a:gd name="T23" fmla="*/ 57 h 128"/>
                <a:gd name="T24" fmla="*/ 22 w 105"/>
                <a:gd name="T25" fmla="*/ 128 h 128"/>
                <a:gd name="T26" fmla="*/ 0 w 105"/>
                <a:gd name="T27" fmla="*/ 128 h 128"/>
                <a:gd name="T28" fmla="*/ 0 w 105"/>
                <a:gd name="T29" fmla="*/ 3 h 128"/>
                <a:gd name="T30" fmla="*/ 22 w 105"/>
                <a:gd name="T31" fmla="*/ 3 h 128"/>
                <a:gd name="T32" fmla="*/ 22 w 105"/>
                <a:gd name="T33" fmla="*/ 21 h 128"/>
                <a:gd name="T34" fmla="*/ 29 w 105"/>
                <a:gd name="T35" fmla="*/ 11 h 128"/>
                <a:gd name="T36" fmla="*/ 39 w 105"/>
                <a:gd name="T37" fmla="*/ 6 h 128"/>
                <a:gd name="T38" fmla="*/ 49 w 105"/>
                <a:gd name="T39" fmla="*/ 0 h 128"/>
                <a:gd name="T40" fmla="*/ 62 w 105"/>
                <a:gd name="T41" fmla="*/ 0 h 128"/>
                <a:gd name="T42" fmla="*/ 72 w 105"/>
                <a:gd name="T43" fmla="*/ 0 h 128"/>
                <a:gd name="T44" fmla="*/ 89 w 105"/>
                <a:gd name="T45" fmla="*/ 7 h 128"/>
                <a:gd name="T46" fmla="*/ 95 w 105"/>
                <a:gd name="T47" fmla="*/ 13 h 128"/>
                <a:gd name="T48" fmla="*/ 104 w 105"/>
                <a:gd name="T49" fmla="*/ 29 h 128"/>
                <a:gd name="T50" fmla="*/ 105 w 105"/>
                <a:gd name="T51" fmla="*/ 5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8" extrusionOk="0">
                  <a:moveTo>
                    <a:pt x="105" y="53"/>
                  </a:moveTo>
                  <a:lnTo>
                    <a:pt x="105" y="128"/>
                  </a:lnTo>
                  <a:lnTo>
                    <a:pt x="85" y="128"/>
                  </a:lnTo>
                  <a:lnTo>
                    <a:pt x="85" y="53"/>
                  </a:lnTo>
                  <a:lnTo>
                    <a:pt x="84" y="37"/>
                  </a:lnTo>
                  <a:lnTo>
                    <a:pt x="78" y="26"/>
                  </a:lnTo>
                  <a:lnTo>
                    <a:pt x="71" y="19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0"/>
                  </a:lnTo>
                  <a:lnTo>
                    <a:pt x="22" y="57"/>
                  </a:lnTo>
                  <a:lnTo>
                    <a:pt x="22" y="128"/>
                  </a:lnTo>
                  <a:lnTo>
                    <a:pt x="0" y="128"/>
                  </a:lnTo>
                  <a:lnTo>
                    <a:pt x="0" y="3"/>
                  </a:lnTo>
                  <a:lnTo>
                    <a:pt x="22" y="3"/>
                  </a:lnTo>
                  <a:lnTo>
                    <a:pt x="22" y="21"/>
                  </a:lnTo>
                  <a:lnTo>
                    <a:pt x="29" y="11"/>
                  </a:lnTo>
                  <a:lnTo>
                    <a:pt x="39" y="6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2" y="0"/>
                  </a:lnTo>
                  <a:lnTo>
                    <a:pt x="89" y="7"/>
                  </a:lnTo>
                  <a:lnTo>
                    <a:pt x="95" y="13"/>
                  </a:lnTo>
                  <a:lnTo>
                    <a:pt x="104" y="29"/>
                  </a:lnTo>
                  <a:lnTo>
                    <a:pt x="105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1" name="Line 143"/>
            <p:cNvSpPr>
              <a:spLocks noChangeShapeType="1"/>
            </p:cNvSpPr>
            <p:nvPr/>
          </p:nvSpPr>
          <p:spPr bwMode="auto">
            <a:xfrm>
              <a:off x="1477518" y="1253651"/>
              <a:ext cx="1493189" cy="9447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2" name="Freeform 144"/>
            <p:cNvSpPr/>
            <p:nvPr/>
          </p:nvSpPr>
          <p:spPr bwMode="auto">
            <a:xfrm>
              <a:off x="2946082" y="2162549"/>
              <a:ext cx="120887" cy="96262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 extrusionOk="0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3" name="Freeform 145"/>
            <p:cNvSpPr/>
            <p:nvPr/>
          </p:nvSpPr>
          <p:spPr bwMode="auto">
            <a:xfrm>
              <a:off x="2946082" y="2162549"/>
              <a:ext cx="120887" cy="96262"/>
            </a:xfrm>
            <a:custGeom>
              <a:avLst/>
              <a:gdLst>
                <a:gd name="T0" fmla="*/ 162 w 162"/>
                <a:gd name="T1" fmla="*/ 131 h 131"/>
                <a:gd name="T2" fmla="*/ 62 w 162"/>
                <a:gd name="T3" fmla="*/ 0 h 131"/>
                <a:gd name="T4" fmla="*/ 0 w 162"/>
                <a:gd name="T5" fmla="*/ 98 h 131"/>
                <a:gd name="T6" fmla="*/ 162 w 162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131" extrusionOk="0">
                  <a:moveTo>
                    <a:pt x="162" y="131"/>
                  </a:moveTo>
                  <a:lnTo>
                    <a:pt x="62" y="0"/>
                  </a:lnTo>
                  <a:lnTo>
                    <a:pt x="0" y="98"/>
                  </a:lnTo>
                  <a:lnTo>
                    <a:pt x="162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4" name="Line 146"/>
            <p:cNvSpPr>
              <a:spLocks noChangeShapeType="1"/>
            </p:cNvSpPr>
            <p:nvPr/>
          </p:nvSpPr>
          <p:spPr bwMode="auto">
            <a:xfrm>
              <a:off x="3662455" y="1640940"/>
              <a:ext cx="0" cy="3380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5" name="Freeform 147"/>
            <p:cNvSpPr/>
            <p:nvPr/>
          </p:nvSpPr>
          <p:spPr bwMode="auto">
            <a:xfrm>
              <a:off x="3619920" y="1978979"/>
              <a:ext cx="87307" cy="11417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 extrusionOk="0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6" name="Freeform 148"/>
            <p:cNvSpPr/>
            <p:nvPr/>
          </p:nvSpPr>
          <p:spPr bwMode="auto">
            <a:xfrm>
              <a:off x="3619920" y="1978979"/>
              <a:ext cx="87307" cy="114171"/>
            </a:xfrm>
            <a:custGeom>
              <a:avLst/>
              <a:gdLst>
                <a:gd name="T0" fmla="*/ 58 w 116"/>
                <a:gd name="T1" fmla="*/ 154 h 154"/>
                <a:gd name="T2" fmla="*/ 116 w 116"/>
                <a:gd name="T3" fmla="*/ 0 h 154"/>
                <a:gd name="T4" fmla="*/ 0 w 116"/>
                <a:gd name="T5" fmla="*/ 0 h 154"/>
                <a:gd name="T6" fmla="*/ 58 w 116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 extrusionOk="0">
                  <a:moveTo>
                    <a:pt x="58" y="154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58" y="15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7" name="Line 149"/>
            <p:cNvSpPr>
              <a:spLocks noChangeShapeType="1"/>
            </p:cNvSpPr>
            <p:nvPr/>
          </p:nvSpPr>
          <p:spPr bwMode="auto">
            <a:xfrm flipH="1">
              <a:off x="4356441" y="1253651"/>
              <a:ext cx="1493189" cy="9447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8" name="Freeform 150"/>
            <p:cNvSpPr/>
            <p:nvPr/>
          </p:nvSpPr>
          <p:spPr bwMode="auto">
            <a:xfrm>
              <a:off x="4260179" y="2162549"/>
              <a:ext cx="120887" cy="96262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 extrusionOk="0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49" name="Freeform 151"/>
            <p:cNvSpPr/>
            <p:nvPr/>
          </p:nvSpPr>
          <p:spPr bwMode="auto">
            <a:xfrm>
              <a:off x="4260179" y="2162549"/>
              <a:ext cx="120887" cy="96262"/>
            </a:xfrm>
            <a:custGeom>
              <a:avLst/>
              <a:gdLst>
                <a:gd name="T0" fmla="*/ 0 w 161"/>
                <a:gd name="T1" fmla="*/ 131 h 131"/>
                <a:gd name="T2" fmla="*/ 161 w 161"/>
                <a:gd name="T3" fmla="*/ 98 h 131"/>
                <a:gd name="T4" fmla="*/ 99 w 161"/>
                <a:gd name="T5" fmla="*/ 0 h 131"/>
                <a:gd name="T6" fmla="*/ 0 w 16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31" extrusionOk="0">
                  <a:moveTo>
                    <a:pt x="0" y="131"/>
                  </a:moveTo>
                  <a:lnTo>
                    <a:pt x="161" y="98"/>
                  </a:lnTo>
                  <a:lnTo>
                    <a:pt x="99" y="0"/>
                  </a:lnTo>
                  <a:lnTo>
                    <a:pt x="0" y="13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pic>
          <p:nvPicPr>
            <p:cNvPr id="150" name="Picture 152"/>
            <p:cNvPicPr>
              <a:picLocks noChangeAspect="1" noChangeArrowheads="1"/>
            </p:cNvPicPr>
            <p:nvPr/>
          </p:nvPicPr>
          <p:blipFill>
            <a:blip r:embed="rId2"/>
            <a:stretch/>
          </p:blipFill>
          <p:spPr bwMode="auto">
            <a:xfrm>
              <a:off x="3946766" y="3687079"/>
              <a:ext cx="2258812" cy="1506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Picture 153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1876001" y="3839308"/>
              <a:ext cx="2173743" cy="1468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Freeform 154"/>
            <p:cNvSpPr/>
            <p:nvPr/>
          </p:nvSpPr>
          <p:spPr bwMode="auto">
            <a:xfrm>
              <a:off x="3046822" y="3483361"/>
              <a:ext cx="44773" cy="120887"/>
            </a:xfrm>
            <a:custGeom>
              <a:avLst/>
              <a:gdLst>
                <a:gd name="T0" fmla="*/ 57 w 59"/>
                <a:gd name="T1" fmla="*/ 144 h 163"/>
                <a:gd name="T2" fmla="*/ 59 w 59"/>
                <a:gd name="T3" fmla="*/ 162 h 163"/>
                <a:gd name="T4" fmla="*/ 51 w 59"/>
                <a:gd name="T5" fmla="*/ 163 h 163"/>
                <a:gd name="T6" fmla="*/ 44 w 59"/>
                <a:gd name="T7" fmla="*/ 163 h 163"/>
                <a:gd name="T8" fmla="*/ 34 w 59"/>
                <a:gd name="T9" fmla="*/ 163 h 163"/>
                <a:gd name="T10" fmla="*/ 26 w 59"/>
                <a:gd name="T11" fmla="*/ 160 h 163"/>
                <a:gd name="T12" fmla="*/ 21 w 59"/>
                <a:gd name="T13" fmla="*/ 156 h 163"/>
                <a:gd name="T14" fmla="*/ 18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7 w 59"/>
                <a:gd name="T35" fmla="*/ 42 h 163"/>
                <a:gd name="T36" fmla="*/ 57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8 w 59"/>
                <a:gd name="T47" fmla="*/ 142 h 163"/>
                <a:gd name="T48" fmla="*/ 41 w 59"/>
                <a:gd name="T49" fmla="*/ 143 h 163"/>
                <a:gd name="T50" fmla="*/ 44 w 59"/>
                <a:gd name="T51" fmla="*/ 144 h 163"/>
                <a:gd name="T52" fmla="*/ 47 w 59"/>
                <a:gd name="T53" fmla="*/ 144 h 163"/>
                <a:gd name="T54" fmla="*/ 51 w 59"/>
                <a:gd name="T55" fmla="*/ 144 h 163"/>
                <a:gd name="T56" fmla="*/ 57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 extrusionOk="0">
                  <a:moveTo>
                    <a:pt x="57" y="144"/>
                  </a:moveTo>
                  <a:lnTo>
                    <a:pt x="59" y="162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6"/>
                  </a:lnTo>
                  <a:lnTo>
                    <a:pt x="18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7" y="42"/>
                  </a:lnTo>
                  <a:lnTo>
                    <a:pt x="57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8" y="142"/>
                  </a:lnTo>
                  <a:lnTo>
                    <a:pt x="41" y="143"/>
                  </a:lnTo>
                  <a:lnTo>
                    <a:pt x="44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53" name="Freeform 155"/>
            <p:cNvSpPr>
              <a:spLocks noEditPoints="1"/>
            </p:cNvSpPr>
            <p:nvPr/>
          </p:nvSpPr>
          <p:spPr bwMode="auto">
            <a:xfrm>
              <a:off x="3098311" y="3512463"/>
              <a:ext cx="82830" cy="94022"/>
            </a:xfrm>
            <a:custGeom>
              <a:avLst/>
              <a:gdLst>
                <a:gd name="T0" fmla="*/ 87 w 109"/>
                <a:gd name="T1" fmla="*/ 85 h 126"/>
                <a:gd name="T2" fmla="*/ 109 w 109"/>
                <a:gd name="T3" fmla="*/ 87 h 126"/>
                <a:gd name="T4" fmla="*/ 102 w 109"/>
                <a:gd name="T5" fmla="*/ 104 h 126"/>
                <a:gd name="T6" fmla="*/ 90 w 109"/>
                <a:gd name="T7" fmla="*/ 116 h 126"/>
                <a:gd name="T8" fmla="*/ 76 w 109"/>
                <a:gd name="T9" fmla="*/ 124 h 126"/>
                <a:gd name="T10" fmla="*/ 56 w 109"/>
                <a:gd name="T11" fmla="*/ 126 h 126"/>
                <a:gd name="T12" fmla="*/ 43 w 109"/>
                <a:gd name="T13" fmla="*/ 126 h 126"/>
                <a:gd name="T14" fmla="*/ 23 w 109"/>
                <a:gd name="T15" fmla="*/ 117 h 126"/>
                <a:gd name="T16" fmla="*/ 14 w 109"/>
                <a:gd name="T17" fmla="*/ 110 h 126"/>
                <a:gd name="T18" fmla="*/ 7 w 109"/>
                <a:gd name="T19" fmla="*/ 101 h 126"/>
                <a:gd name="T20" fmla="*/ 0 w 109"/>
                <a:gd name="T21" fmla="*/ 78 h 126"/>
                <a:gd name="T22" fmla="*/ 0 w 109"/>
                <a:gd name="T23" fmla="*/ 65 h 126"/>
                <a:gd name="T24" fmla="*/ 0 w 109"/>
                <a:gd name="T25" fmla="*/ 49 h 126"/>
                <a:gd name="T26" fmla="*/ 7 w 109"/>
                <a:gd name="T27" fmla="*/ 26 h 126"/>
                <a:gd name="T28" fmla="*/ 14 w 109"/>
                <a:gd name="T29" fmla="*/ 18 h 126"/>
                <a:gd name="T30" fmla="*/ 23 w 109"/>
                <a:gd name="T31" fmla="*/ 10 h 126"/>
                <a:gd name="T32" fmla="*/ 43 w 109"/>
                <a:gd name="T33" fmla="*/ 2 h 126"/>
                <a:gd name="T34" fmla="*/ 54 w 109"/>
                <a:gd name="T35" fmla="*/ 0 h 126"/>
                <a:gd name="T36" fmla="*/ 66 w 109"/>
                <a:gd name="T37" fmla="*/ 2 h 126"/>
                <a:gd name="T38" fmla="*/ 86 w 109"/>
                <a:gd name="T39" fmla="*/ 10 h 126"/>
                <a:gd name="T40" fmla="*/ 95 w 109"/>
                <a:gd name="T41" fmla="*/ 18 h 126"/>
                <a:gd name="T42" fmla="*/ 100 w 109"/>
                <a:gd name="T43" fmla="*/ 26 h 126"/>
                <a:gd name="T44" fmla="*/ 109 w 109"/>
                <a:gd name="T45" fmla="*/ 49 h 126"/>
                <a:gd name="T46" fmla="*/ 109 w 109"/>
                <a:gd name="T47" fmla="*/ 64 h 126"/>
                <a:gd name="T48" fmla="*/ 109 w 109"/>
                <a:gd name="T49" fmla="*/ 65 h 126"/>
                <a:gd name="T50" fmla="*/ 109 w 109"/>
                <a:gd name="T51" fmla="*/ 68 h 126"/>
                <a:gd name="T52" fmla="*/ 20 w 109"/>
                <a:gd name="T53" fmla="*/ 68 h 126"/>
                <a:gd name="T54" fmla="*/ 23 w 109"/>
                <a:gd name="T55" fmla="*/ 87 h 126"/>
                <a:gd name="T56" fmla="*/ 31 w 109"/>
                <a:gd name="T57" fmla="*/ 98 h 126"/>
                <a:gd name="T58" fmla="*/ 41 w 109"/>
                <a:gd name="T59" fmla="*/ 107 h 126"/>
                <a:gd name="T60" fmla="*/ 56 w 109"/>
                <a:gd name="T61" fmla="*/ 110 h 126"/>
                <a:gd name="T62" fmla="*/ 67 w 109"/>
                <a:gd name="T63" fmla="*/ 108 h 126"/>
                <a:gd name="T64" fmla="*/ 75 w 109"/>
                <a:gd name="T65" fmla="*/ 104 h 126"/>
                <a:gd name="T66" fmla="*/ 83 w 109"/>
                <a:gd name="T67" fmla="*/ 97 h 126"/>
                <a:gd name="T68" fmla="*/ 87 w 109"/>
                <a:gd name="T69" fmla="*/ 85 h 126"/>
                <a:gd name="T70" fmla="*/ 21 w 109"/>
                <a:gd name="T71" fmla="*/ 52 h 126"/>
                <a:gd name="T72" fmla="*/ 87 w 109"/>
                <a:gd name="T73" fmla="*/ 52 h 126"/>
                <a:gd name="T74" fmla="*/ 86 w 109"/>
                <a:gd name="T75" fmla="*/ 38 h 126"/>
                <a:gd name="T76" fmla="*/ 80 w 109"/>
                <a:gd name="T77" fmla="*/ 29 h 126"/>
                <a:gd name="T78" fmla="*/ 70 w 109"/>
                <a:gd name="T79" fmla="*/ 19 h 126"/>
                <a:gd name="T80" fmla="*/ 56 w 109"/>
                <a:gd name="T81" fmla="*/ 18 h 126"/>
                <a:gd name="T82" fmla="*/ 41 w 109"/>
                <a:gd name="T83" fmla="*/ 19 h 126"/>
                <a:gd name="T84" fmla="*/ 31 w 109"/>
                <a:gd name="T85" fmla="*/ 28 h 126"/>
                <a:gd name="T86" fmla="*/ 24 w 109"/>
                <a:gd name="T87" fmla="*/ 38 h 126"/>
                <a:gd name="T88" fmla="*/ 21 w 109"/>
                <a:gd name="T89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26" extrusionOk="0">
                  <a:moveTo>
                    <a:pt x="87" y="85"/>
                  </a:moveTo>
                  <a:lnTo>
                    <a:pt x="109" y="87"/>
                  </a:lnTo>
                  <a:lnTo>
                    <a:pt x="102" y="104"/>
                  </a:lnTo>
                  <a:lnTo>
                    <a:pt x="90" y="116"/>
                  </a:lnTo>
                  <a:lnTo>
                    <a:pt x="76" y="124"/>
                  </a:lnTo>
                  <a:lnTo>
                    <a:pt x="56" y="126"/>
                  </a:lnTo>
                  <a:lnTo>
                    <a:pt x="43" y="126"/>
                  </a:lnTo>
                  <a:lnTo>
                    <a:pt x="23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5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4" y="18"/>
                  </a:lnTo>
                  <a:lnTo>
                    <a:pt x="23" y="10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6" y="2"/>
                  </a:lnTo>
                  <a:lnTo>
                    <a:pt x="86" y="10"/>
                  </a:lnTo>
                  <a:lnTo>
                    <a:pt x="95" y="18"/>
                  </a:lnTo>
                  <a:lnTo>
                    <a:pt x="100" y="26"/>
                  </a:lnTo>
                  <a:lnTo>
                    <a:pt x="109" y="49"/>
                  </a:lnTo>
                  <a:lnTo>
                    <a:pt x="109" y="64"/>
                  </a:lnTo>
                  <a:lnTo>
                    <a:pt x="109" y="65"/>
                  </a:lnTo>
                  <a:lnTo>
                    <a:pt x="109" y="68"/>
                  </a:lnTo>
                  <a:lnTo>
                    <a:pt x="20" y="68"/>
                  </a:lnTo>
                  <a:lnTo>
                    <a:pt x="23" y="87"/>
                  </a:lnTo>
                  <a:lnTo>
                    <a:pt x="31" y="98"/>
                  </a:lnTo>
                  <a:lnTo>
                    <a:pt x="41" y="107"/>
                  </a:lnTo>
                  <a:lnTo>
                    <a:pt x="56" y="110"/>
                  </a:lnTo>
                  <a:lnTo>
                    <a:pt x="67" y="108"/>
                  </a:lnTo>
                  <a:lnTo>
                    <a:pt x="75" y="104"/>
                  </a:lnTo>
                  <a:lnTo>
                    <a:pt x="83" y="97"/>
                  </a:lnTo>
                  <a:lnTo>
                    <a:pt x="87" y="85"/>
                  </a:lnTo>
                  <a:close/>
                  <a:moveTo>
                    <a:pt x="21" y="52"/>
                  </a:moveTo>
                  <a:lnTo>
                    <a:pt x="87" y="52"/>
                  </a:lnTo>
                  <a:lnTo>
                    <a:pt x="86" y="38"/>
                  </a:lnTo>
                  <a:lnTo>
                    <a:pt x="80" y="29"/>
                  </a:lnTo>
                  <a:lnTo>
                    <a:pt x="70" y="19"/>
                  </a:lnTo>
                  <a:lnTo>
                    <a:pt x="56" y="18"/>
                  </a:lnTo>
                  <a:lnTo>
                    <a:pt x="41" y="19"/>
                  </a:lnTo>
                  <a:lnTo>
                    <a:pt x="31" y="28"/>
                  </a:lnTo>
                  <a:lnTo>
                    <a:pt x="24" y="38"/>
                  </a:lnTo>
                  <a:lnTo>
                    <a:pt x="21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54" name="Freeform 156"/>
            <p:cNvSpPr/>
            <p:nvPr/>
          </p:nvSpPr>
          <p:spPr bwMode="auto">
            <a:xfrm>
              <a:off x="3190097" y="3514702"/>
              <a:ext cx="82830" cy="89546"/>
            </a:xfrm>
            <a:custGeom>
              <a:avLst/>
              <a:gdLst>
                <a:gd name="T0" fmla="*/ 0 w 112"/>
                <a:gd name="T1" fmla="*/ 120 h 120"/>
                <a:gd name="T2" fmla="*/ 43 w 112"/>
                <a:gd name="T3" fmla="*/ 58 h 120"/>
                <a:gd name="T4" fmla="*/ 3 w 112"/>
                <a:gd name="T5" fmla="*/ 0 h 120"/>
                <a:gd name="T6" fmla="*/ 28 w 112"/>
                <a:gd name="T7" fmla="*/ 0 h 120"/>
                <a:gd name="T8" fmla="*/ 47 w 112"/>
                <a:gd name="T9" fmla="*/ 29 h 120"/>
                <a:gd name="T10" fmla="*/ 51 w 112"/>
                <a:gd name="T11" fmla="*/ 36 h 120"/>
                <a:gd name="T12" fmla="*/ 54 w 112"/>
                <a:gd name="T13" fmla="*/ 42 h 120"/>
                <a:gd name="T14" fmla="*/ 60 w 112"/>
                <a:gd name="T15" fmla="*/ 35 h 120"/>
                <a:gd name="T16" fmla="*/ 64 w 112"/>
                <a:gd name="T17" fmla="*/ 29 h 120"/>
                <a:gd name="T18" fmla="*/ 85 w 112"/>
                <a:gd name="T19" fmla="*/ 0 h 120"/>
                <a:gd name="T20" fmla="*/ 108 w 112"/>
                <a:gd name="T21" fmla="*/ 0 h 120"/>
                <a:gd name="T22" fmla="*/ 67 w 112"/>
                <a:gd name="T23" fmla="*/ 56 h 120"/>
                <a:gd name="T24" fmla="*/ 112 w 112"/>
                <a:gd name="T25" fmla="*/ 120 h 120"/>
                <a:gd name="T26" fmla="*/ 86 w 112"/>
                <a:gd name="T27" fmla="*/ 120 h 120"/>
                <a:gd name="T28" fmla="*/ 62 w 112"/>
                <a:gd name="T29" fmla="*/ 84 h 120"/>
                <a:gd name="T30" fmla="*/ 56 w 112"/>
                <a:gd name="T31" fmla="*/ 74 h 120"/>
                <a:gd name="T32" fmla="*/ 24 w 112"/>
                <a:gd name="T33" fmla="*/ 120 h 120"/>
                <a:gd name="T34" fmla="*/ 0 w 112"/>
                <a:gd name="T3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20" extrusionOk="0">
                  <a:moveTo>
                    <a:pt x="0" y="120"/>
                  </a:moveTo>
                  <a:lnTo>
                    <a:pt x="43" y="58"/>
                  </a:lnTo>
                  <a:lnTo>
                    <a:pt x="3" y="0"/>
                  </a:lnTo>
                  <a:lnTo>
                    <a:pt x="28" y="0"/>
                  </a:lnTo>
                  <a:lnTo>
                    <a:pt x="47" y="29"/>
                  </a:lnTo>
                  <a:lnTo>
                    <a:pt x="51" y="36"/>
                  </a:lnTo>
                  <a:lnTo>
                    <a:pt x="54" y="42"/>
                  </a:lnTo>
                  <a:lnTo>
                    <a:pt x="60" y="35"/>
                  </a:lnTo>
                  <a:lnTo>
                    <a:pt x="64" y="29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67" y="56"/>
                  </a:lnTo>
                  <a:lnTo>
                    <a:pt x="112" y="120"/>
                  </a:lnTo>
                  <a:lnTo>
                    <a:pt x="86" y="120"/>
                  </a:lnTo>
                  <a:lnTo>
                    <a:pt x="62" y="84"/>
                  </a:lnTo>
                  <a:lnTo>
                    <a:pt x="56" y="74"/>
                  </a:lnTo>
                  <a:lnTo>
                    <a:pt x="24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55" name="Freeform 157"/>
            <p:cNvSpPr/>
            <p:nvPr/>
          </p:nvSpPr>
          <p:spPr bwMode="auto">
            <a:xfrm>
              <a:off x="3275166" y="3483361"/>
              <a:ext cx="44773" cy="120887"/>
            </a:xfrm>
            <a:custGeom>
              <a:avLst/>
              <a:gdLst>
                <a:gd name="T0" fmla="*/ 56 w 59"/>
                <a:gd name="T1" fmla="*/ 144 h 163"/>
                <a:gd name="T2" fmla="*/ 59 w 59"/>
                <a:gd name="T3" fmla="*/ 162 h 163"/>
                <a:gd name="T4" fmla="*/ 50 w 59"/>
                <a:gd name="T5" fmla="*/ 163 h 163"/>
                <a:gd name="T6" fmla="*/ 43 w 59"/>
                <a:gd name="T7" fmla="*/ 163 h 163"/>
                <a:gd name="T8" fmla="*/ 33 w 59"/>
                <a:gd name="T9" fmla="*/ 163 h 163"/>
                <a:gd name="T10" fmla="*/ 26 w 59"/>
                <a:gd name="T11" fmla="*/ 160 h 163"/>
                <a:gd name="T12" fmla="*/ 22 w 59"/>
                <a:gd name="T13" fmla="*/ 156 h 163"/>
                <a:gd name="T14" fmla="*/ 17 w 59"/>
                <a:gd name="T15" fmla="*/ 152 h 163"/>
                <a:gd name="T16" fmla="*/ 16 w 59"/>
                <a:gd name="T17" fmla="*/ 143 h 163"/>
                <a:gd name="T18" fmla="*/ 16 w 59"/>
                <a:gd name="T19" fmla="*/ 127 h 163"/>
                <a:gd name="T20" fmla="*/ 16 w 59"/>
                <a:gd name="T21" fmla="*/ 58 h 163"/>
                <a:gd name="T22" fmla="*/ 0 w 59"/>
                <a:gd name="T23" fmla="*/ 58 h 163"/>
                <a:gd name="T24" fmla="*/ 0 w 59"/>
                <a:gd name="T25" fmla="*/ 42 h 163"/>
                <a:gd name="T26" fmla="*/ 16 w 59"/>
                <a:gd name="T27" fmla="*/ 42 h 163"/>
                <a:gd name="T28" fmla="*/ 16 w 59"/>
                <a:gd name="T29" fmla="*/ 13 h 163"/>
                <a:gd name="T30" fmla="*/ 36 w 59"/>
                <a:gd name="T31" fmla="*/ 0 h 163"/>
                <a:gd name="T32" fmla="*/ 36 w 59"/>
                <a:gd name="T33" fmla="*/ 42 h 163"/>
                <a:gd name="T34" fmla="*/ 56 w 59"/>
                <a:gd name="T35" fmla="*/ 42 h 163"/>
                <a:gd name="T36" fmla="*/ 56 w 59"/>
                <a:gd name="T37" fmla="*/ 58 h 163"/>
                <a:gd name="T38" fmla="*/ 36 w 59"/>
                <a:gd name="T39" fmla="*/ 58 h 163"/>
                <a:gd name="T40" fmla="*/ 36 w 59"/>
                <a:gd name="T41" fmla="*/ 129 h 163"/>
                <a:gd name="T42" fmla="*/ 36 w 59"/>
                <a:gd name="T43" fmla="*/ 136 h 163"/>
                <a:gd name="T44" fmla="*/ 36 w 59"/>
                <a:gd name="T45" fmla="*/ 140 h 163"/>
                <a:gd name="T46" fmla="*/ 37 w 59"/>
                <a:gd name="T47" fmla="*/ 142 h 163"/>
                <a:gd name="T48" fmla="*/ 40 w 59"/>
                <a:gd name="T49" fmla="*/ 143 h 163"/>
                <a:gd name="T50" fmla="*/ 43 w 59"/>
                <a:gd name="T51" fmla="*/ 144 h 163"/>
                <a:gd name="T52" fmla="*/ 47 w 59"/>
                <a:gd name="T53" fmla="*/ 144 h 163"/>
                <a:gd name="T54" fmla="*/ 50 w 59"/>
                <a:gd name="T55" fmla="*/ 144 h 163"/>
                <a:gd name="T56" fmla="*/ 56 w 59"/>
                <a:gd name="T57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163" extrusionOk="0">
                  <a:moveTo>
                    <a:pt x="56" y="144"/>
                  </a:moveTo>
                  <a:lnTo>
                    <a:pt x="59" y="162"/>
                  </a:lnTo>
                  <a:lnTo>
                    <a:pt x="50" y="163"/>
                  </a:lnTo>
                  <a:lnTo>
                    <a:pt x="43" y="163"/>
                  </a:lnTo>
                  <a:lnTo>
                    <a:pt x="33" y="163"/>
                  </a:lnTo>
                  <a:lnTo>
                    <a:pt x="26" y="160"/>
                  </a:lnTo>
                  <a:lnTo>
                    <a:pt x="22" y="156"/>
                  </a:lnTo>
                  <a:lnTo>
                    <a:pt x="17" y="152"/>
                  </a:lnTo>
                  <a:lnTo>
                    <a:pt x="16" y="143"/>
                  </a:lnTo>
                  <a:lnTo>
                    <a:pt x="16" y="127"/>
                  </a:lnTo>
                  <a:lnTo>
                    <a:pt x="16" y="58"/>
                  </a:lnTo>
                  <a:lnTo>
                    <a:pt x="0" y="58"/>
                  </a:lnTo>
                  <a:lnTo>
                    <a:pt x="0" y="42"/>
                  </a:lnTo>
                  <a:lnTo>
                    <a:pt x="16" y="42"/>
                  </a:lnTo>
                  <a:lnTo>
                    <a:pt x="16" y="13"/>
                  </a:lnTo>
                  <a:lnTo>
                    <a:pt x="36" y="0"/>
                  </a:lnTo>
                  <a:lnTo>
                    <a:pt x="36" y="42"/>
                  </a:lnTo>
                  <a:lnTo>
                    <a:pt x="56" y="42"/>
                  </a:lnTo>
                  <a:lnTo>
                    <a:pt x="56" y="58"/>
                  </a:lnTo>
                  <a:lnTo>
                    <a:pt x="36" y="58"/>
                  </a:lnTo>
                  <a:lnTo>
                    <a:pt x="36" y="129"/>
                  </a:lnTo>
                  <a:lnTo>
                    <a:pt x="36" y="136"/>
                  </a:lnTo>
                  <a:lnTo>
                    <a:pt x="36" y="140"/>
                  </a:lnTo>
                  <a:lnTo>
                    <a:pt x="37" y="142"/>
                  </a:lnTo>
                  <a:lnTo>
                    <a:pt x="40" y="143"/>
                  </a:lnTo>
                  <a:lnTo>
                    <a:pt x="43" y="144"/>
                  </a:lnTo>
                  <a:lnTo>
                    <a:pt x="47" y="144"/>
                  </a:lnTo>
                  <a:lnTo>
                    <a:pt x="50" y="144"/>
                  </a:lnTo>
                  <a:lnTo>
                    <a:pt x="56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56" name="Freeform 158"/>
            <p:cNvSpPr/>
            <p:nvPr/>
          </p:nvSpPr>
          <p:spPr bwMode="auto">
            <a:xfrm>
              <a:off x="3331133" y="3514702"/>
              <a:ext cx="71637" cy="91784"/>
            </a:xfrm>
            <a:custGeom>
              <a:avLst/>
              <a:gdLst>
                <a:gd name="T0" fmla="*/ 79 w 96"/>
                <a:gd name="T1" fmla="*/ 120 h 123"/>
                <a:gd name="T2" fmla="*/ 79 w 96"/>
                <a:gd name="T3" fmla="*/ 102 h 123"/>
                <a:gd name="T4" fmla="*/ 72 w 96"/>
                <a:gd name="T5" fmla="*/ 113 h 123"/>
                <a:gd name="T6" fmla="*/ 53 w 96"/>
                <a:gd name="T7" fmla="*/ 123 h 123"/>
                <a:gd name="T8" fmla="*/ 42 w 96"/>
                <a:gd name="T9" fmla="*/ 123 h 123"/>
                <a:gd name="T10" fmla="*/ 30 w 96"/>
                <a:gd name="T11" fmla="*/ 123 h 123"/>
                <a:gd name="T12" fmla="*/ 21 w 96"/>
                <a:gd name="T13" fmla="*/ 118 h 123"/>
                <a:gd name="T14" fmla="*/ 13 w 96"/>
                <a:gd name="T15" fmla="*/ 114 h 123"/>
                <a:gd name="T16" fmla="*/ 7 w 96"/>
                <a:gd name="T17" fmla="*/ 108 h 123"/>
                <a:gd name="T18" fmla="*/ 4 w 96"/>
                <a:gd name="T19" fmla="*/ 102 h 123"/>
                <a:gd name="T20" fmla="*/ 1 w 96"/>
                <a:gd name="T21" fmla="*/ 94 h 123"/>
                <a:gd name="T22" fmla="*/ 0 w 96"/>
                <a:gd name="T23" fmla="*/ 87 h 123"/>
                <a:gd name="T24" fmla="*/ 0 w 96"/>
                <a:gd name="T25" fmla="*/ 75 h 123"/>
                <a:gd name="T26" fmla="*/ 0 w 96"/>
                <a:gd name="T27" fmla="*/ 0 h 123"/>
                <a:gd name="T28" fmla="*/ 20 w 96"/>
                <a:gd name="T29" fmla="*/ 0 h 123"/>
                <a:gd name="T30" fmla="*/ 20 w 96"/>
                <a:gd name="T31" fmla="*/ 66 h 123"/>
                <a:gd name="T32" fmla="*/ 20 w 96"/>
                <a:gd name="T33" fmla="*/ 81 h 123"/>
                <a:gd name="T34" fmla="*/ 21 w 96"/>
                <a:gd name="T35" fmla="*/ 88 h 123"/>
                <a:gd name="T36" fmla="*/ 24 w 96"/>
                <a:gd name="T37" fmla="*/ 95 h 123"/>
                <a:gd name="T38" fmla="*/ 30 w 96"/>
                <a:gd name="T39" fmla="*/ 101 h 123"/>
                <a:gd name="T40" fmla="*/ 36 w 96"/>
                <a:gd name="T41" fmla="*/ 105 h 123"/>
                <a:gd name="T42" fmla="*/ 44 w 96"/>
                <a:gd name="T43" fmla="*/ 105 h 123"/>
                <a:gd name="T44" fmla="*/ 55 w 96"/>
                <a:gd name="T45" fmla="*/ 105 h 123"/>
                <a:gd name="T46" fmla="*/ 62 w 96"/>
                <a:gd name="T47" fmla="*/ 101 h 123"/>
                <a:gd name="T48" fmla="*/ 69 w 96"/>
                <a:gd name="T49" fmla="*/ 95 h 123"/>
                <a:gd name="T50" fmla="*/ 73 w 96"/>
                <a:gd name="T51" fmla="*/ 88 h 123"/>
                <a:gd name="T52" fmla="*/ 76 w 96"/>
                <a:gd name="T53" fmla="*/ 79 h 123"/>
                <a:gd name="T54" fmla="*/ 76 w 96"/>
                <a:gd name="T55" fmla="*/ 65 h 123"/>
                <a:gd name="T56" fmla="*/ 76 w 96"/>
                <a:gd name="T57" fmla="*/ 0 h 123"/>
                <a:gd name="T58" fmla="*/ 96 w 96"/>
                <a:gd name="T59" fmla="*/ 0 h 123"/>
                <a:gd name="T60" fmla="*/ 96 w 96"/>
                <a:gd name="T61" fmla="*/ 120 h 123"/>
                <a:gd name="T62" fmla="*/ 79 w 96"/>
                <a:gd name="T63" fmla="*/ 1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23" extrusionOk="0">
                  <a:moveTo>
                    <a:pt x="79" y="120"/>
                  </a:moveTo>
                  <a:lnTo>
                    <a:pt x="79" y="102"/>
                  </a:lnTo>
                  <a:lnTo>
                    <a:pt x="72" y="113"/>
                  </a:lnTo>
                  <a:lnTo>
                    <a:pt x="53" y="123"/>
                  </a:lnTo>
                  <a:lnTo>
                    <a:pt x="42" y="123"/>
                  </a:lnTo>
                  <a:lnTo>
                    <a:pt x="30" y="123"/>
                  </a:lnTo>
                  <a:lnTo>
                    <a:pt x="21" y="118"/>
                  </a:lnTo>
                  <a:lnTo>
                    <a:pt x="13" y="114"/>
                  </a:lnTo>
                  <a:lnTo>
                    <a:pt x="7" y="108"/>
                  </a:lnTo>
                  <a:lnTo>
                    <a:pt x="4" y="102"/>
                  </a:lnTo>
                  <a:lnTo>
                    <a:pt x="1" y="94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6"/>
                  </a:lnTo>
                  <a:lnTo>
                    <a:pt x="20" y="81"/>
                  </a:lnTo>
                  <a:lnTo>
                    <a:pt x="21" y="88"/>
                  </a:lnTo>
                  <a:lnTo>
                    <a:pt x="24" y="95"/>
                  </a:lnTo>
                  <a:lnTo>
                    <a:pt x="30" y="101"/>
                  </a:lnTo>
                  <a:lnTo>
                    <a:pt x="36" y="105"/>
                  </a:lnTo>
                  <a:lnTo>
                    <a:pt x="44" y="105"/>
                  </a:lnTo>
                  <a:lnTo>
                    <a:pt x="55" y="105"/>
                  </a:lnTo>
                  <a:lnTo>
                    <a:pt x="62" y="101"/>
                  </a:lnTo>
                  <a:lnTo>
                    <a:pt x="69" y="95"/>
                  </a:lnTo>
                  <a:lnTo>
                    <a:pt x="73" y="88"/>
                  </a:lnTo>
                  <a:lnTo>
                    <a:pt x="76" y="79"/>
                  </a:lnTo>
                  <a:lnTo>
                    <a:pt x="76" y="65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96" y="120"/>
                  </a:lnTo>
                  <a:lnTo>
                    <a:pt x="79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57" name="Freeform 159"/>
            <p:cNvSpPr>
              <a:spLocks noEditPoints="1"/>
            </p:cNvSpPr>
            <p:nvPr/>
          </p:nvSpPr>
          <p:spPr bwMode="auto">
            <a:xfrm>
              <a:off x="3422918" y="3512463"/>
              <a:ext cx="80591" cy="94022"/>
            </a:xfrm>
            <a:custGeom>
              <a:avLst/>
              <a:gdLst>
                <a:gd name="T0" fmla="*/ 74 w 110"/>
                <a:gd name="T1" fmla="*/ 117 h 126"/>
                <a:gd name="T2" fmla="*/ 52 w 110"/>
                <a:gd name="T3" fmla="*/ 126 h 126"/>
                <a:gd name="T4" fmla="*/ 23 w 110"/>
                <a:gd name="T5" fmla="*/ 124 h 126"/>
                <a:gd name="T6" fmla="*/ 2 w 110"/>
                <a:gd name="T7" fmla="*/ 105 h 126"/>
                <a:gd name="T8" fmla="*/ 0 w 110"/>
                <a:gd name="T9" fmla="*/ 84 h 126"/>
                <a:gd name="T10" fmla="*/ 9 w 110"/>
                <a:gd name="T11" fmla="*/ 69 h 126"/>
                <a:gd name="T12" fmla="*/ 22 w 110"/>
                <a:gd name="T13" fmla="*/ 59 h 126"/>
                <a:gd name="T14" fmla="*/ 36 w 110"/>
                <a:gd name="T15" fmla="*/ 57 h 126"/>
                <a:gd name="T16" fmla="*/ 69 w 110"/>
                <a:gd name="T17" fmla="*/ 51 h 126"/>
                <a:gd name="T18" fmla="*/ 84 w 110"/>
                <a:gd name="T19" fmla="*/ 44 h 126"/>
                <a:gd name="T20" fmla="*/ 82 w 110"/>
                <a:gd name="T21" fmla="*/ 31 h 126"/>
                <a:gd name="T22" fmla="*/ 68 w 110"/>
                <a:gd name="T23" fmla="*/ 19 h 126"/>
                <a:gd name="T24" fmla="*/ 42 w 110"/>
                <a:gd name="T25" fmla="*/ 19 h 126"/>
                <a:gd name="T26" fmla="*/ 28 w 110"/>
                <a:gd name="T27" fmla="*/ 29 h 126"/>
                <a:gd name="T28" fmla="*/ 3 w 110"/>
                <a:gd name="T29" fmla="*/ 38 h 126"/>
                <a:gd name="T30" fmla="*/ 12 w 110"/>
                <a:gd name="T31" fmla="*/ 18 h 126"/>
                <a:gd name="T32" fmla="*/ 31 w 110"/>
                <a:gd name="T33" fmla="*/ 5 h 126"/>
                <a:gd name="T34" fmla="*/ 58 w 110"/>
                <a:gd name="T35" fmla="*/ 0 h 126"/>
                <a:gd name="T36" fmla="*/ 82 w 110"/>
                <a:gd name="T37" fmla="*/ 5 h 126"/>
                <a:gd name="T38" fmla="*/ 97 w 110"/>
                <a:gd name="T39" fmla="*/ 13 h 126"/>
                <a:gd name="T40" fmla="*/ 103 w 110"/>
                <a:gd name="T41" fmla="*/ 28 h 126"/>
                <a:gd name="T42" fmla="*/ 104 w 110"/>
                <a:gd name="T43" fmla="*/ 46 h 126"/>
                <a:gd name="T44" fmla="*/ 104 w 110"/>
                <a:gd name="T45" fmla="*/ 98 h 126"/>
                <a:gd name="T46" fmla="*/ 107 w 110"/>
                <a:gd name="T47" fmla="*/ 117 h 126"/>
                <a:gd name="T48" fmla="*/ 90 w 110"/>
                <a:gd name="T49" fmla="*/ 123 h 126"/>
                <a:gd name="T50" fmla="*/ 85 w 110"/>
                <a:gd name="T51" fmla="*/ 108 h 126"/>
                <a:gd name="T52" fmla="*/ 71 w 110"/>
                <a:gd name="T53" fmla="*/ 68 h 126"/>
                <a:gd name="T54" fmla="*/ 39 w 110"/>
                <a:gd name="T55" fmla="*/ 72 h 126"/>
                <a:gd name="T56" fmla="*/ 28 w 110"/>
                <a:gd name="T57" fmla="*/ 78 h 126"/>
                <a:gd name="T58" fmla="*/ 22 w 110"/>
                <a:gd name="T59" fmla="*/ 87 h 126"/>
                <a:gd name="T60" fmla="*/ 23 w 110"/>
                <a:gd name="T61" fmla="*/ 98 h 126"/>
                <a:gd name="T62" fmla="*/ 35 w 110"/>
                <a:gd name="T63" fmla="*/ 110 h 126"/>
                <a:gd name="T64" fmla="*/ 57 w 110"/>
                <a:gd name="T65" fmla="*/ 110 h 126"/>
                <a:gd name="T66" fmla="*/ 75 w 110"/>
                <a:gd name="T67" fmla="*/ 100 h 126"/>
                <a:gd name="T68" fmla="*/ 82 w 110"/>
                <a:gd name="T69" fmla="*/ 82 h 126"/>
                <a:gd name="T70" fmla="*/ 84 w 110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26" extrusionOk="0">
                  <a:moveTo>
                    <a:pt x="85" y="108"/>
                  </a:moveTo>
                  <a:lnTo>
                    <a:pt x="74" y="117"/>
                  </a:lnTo>
                  <a:lnTo>
                    <a:pt x="64" y="121"/>
                  </a:lnTo>
                  <a:lnTo>
                    <a:pt x="52" y="126"/>
                  </a:lnTo>
                  <a:lnTo>
                    <a:pt x="41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2" y="105"/>
                  </a:lnTo>
                  <a:lnTo>
                    <a:pt x="0" y="91"/>
                  </a:lnTo>
                  <a:lnTo>
                    <a:pt x="0" y="84"/>
                  </a:lnTo>
                  <a:lnTo>
                    <a:pt x="5" y="75"/>
                  </a:lnTo>
                  <a:lnTo>
                    <a:pt x="9" y="69"/>
                  </a:lnTo>
                  <a:lnTo>
                    <a:pt x="15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6" y="55"/>
                  </a:lnTo>
                  <a:lnTo>
                    <a:pt x="69" y="51"/>
                  </a:lnTo>
                  <a:lnTo>
                    <a:pt x="84" y="48"/>
                  </a:lnTo>
                  <a:lnTo>
                    <a:pt x="84" y="44"/>
                  </a:lnTo>
                  <a:lnTo>
                    <a:pt x="84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8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8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8" y="26"/>
                  </a:lnTo>
                  <a:lnTo>
                    <a:pt x="12" y="18"/>
                  </a:lnTo>
                  <a:lnTo>
                    <a:pt x="19" y="10"/>
                  </a:lnTo>
                  <a:lnTo>
                    <a:pt x="31" y="5"/>
                  </a:lnTo>
                  <a:lnTo>
                    <a:pt x="42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7" y="13"/>
                  </a:lnTo>
                  <a:lnTo>
                    <a:pt x="100" y="19"/>
                  </a:lnTo>
                  <a:lnTo>
                    <a:pt x="103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6" y="108"/>
                  </a:lnTo>
                  <a:lnTo>
                    <a:pt x="107" y="117"/>
                  </a:lnTo>
                  <a:lnTo>
                    <a:pt x="110" y="123"/>
                  </a:lnTo>
                  <a:lnTo>
                    <a:pt x="90" y="123"/>
                  </a:lnTo>
                  <a:lnTo>
                    <a:pt x="87" y="117"/>
                  </a:lnTo>
                  <a:lnTo>
                    <a:pt x="85" y="108"/>
                  </a:lnTo>
                  <a:close/>
                  <a:moveTo>
                    <a:pt x="84" y="64"/>
                  </a:moveTo>
                  <a:lnTo>
                    <a:pt x="71" y="68"/>
                  </a:lnTo>
                  <a:lnTo>
                    <a:pt x="51" y="71"/>
                  </a:lnTo>
                  <a:lnTo>
                    <a:pt x="39" y="72"/>
                  </a:lnTo>
                  <a:lnTo>
                    <a:pt x="32" y="75"/>
                  </a:lnTo>
                  <a:lnTo>
                    <a:pt x="28" y="78"/>
                  </a:lnTo>
                  <a:lnTo>
                    <a:pt x="25" y="81"/>
                  </a:lnTo>
                  <a:lnTo>
                    <a:pt x="22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8" y="104"/>
                  </a:lnTo>
                  <a:lnTo>
                    <a:pt x="35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7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4" y="71"/>
                  </a:lnTo>
                  <a:lnTo>
                    <a:pt x="84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58" name="Rectangle 160"/>
            <p:cNvSpPr>
              <a:spLocks noChangeArrowheads="1"/>
            </p:cNvSpPr>
            <p:nvPr/>
          </p:nvSpPr>
          <p:spPr bwMode="auto">
            <a:xfrm>
              <a:off x="3521419" y="3481122"/>
              <a:ext cx="15670" cy="12312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59" name="Freeform 161"/>
            <p:cNvSpPr>
              <a:spLocks noEditPoints="1"/>
            </p:cNvSpPr>
            <p:nvPr/>
          </p:nvSpPr>
          <p:spPr bwMode="auto">
            <a:xfrm>
              <a:off x="3602011" y="3512463"/>
              <a:ext cx="85069" cy="94022"/>
            </a:xfrm>
            <a:custGeom>
              <a:avLst/>
              <a:gdLst>
                <a:gd name="T0" fmla="*/ 0 w 113"/>
                <a:gd name="T1" fmla="*/ 64 h 126"/>
                <a:gd name="T2" fmla="*/ 2 w 113"/>
                <a:gd name="T3" fmla="*/ 48 h 126"/>
                <a:gd name="T4" fmla="*/ 10 w 113"/>
                <a:gd name="T5" fmla="*/ 23 h 126"/>
                <a:gd name="T6" fmla="*/ 19 w 113"/>
                <a:gd name="T7" fmla="*/ 15 h 126"/>
                <a:gd name="T8" fmla="*/ 28 w 113"/>
                <a:gd name="T9" fmla="*/ 8 h 126"/>
                <a:gd name="T10" fmla="*/ 47 w 113"/>
                <a:gd name="T11" fmla="*/ 2 h 126"/>
                <a:gd name="T12" fmla="*/ 57 w 113"/>
                <a:gd name="T13" fmla="*/ 0 h 126"/>
                <a:gd name="T14" fmla="*/ 70 w 113"/>
                <a:gd name="T15" fmla="*/ 2 h 126"/>
                <a:gd name="T16" fmla="*/ 90 w 113"/>
                <a:gd name="T17" fmla="*/ 10 h 126"/>
                <a:gd name="T18" fmla="*/ 97 w 113"/>
                <a:gd name="T19" fmla="*/ 18 h 126"/>
                <a:gd name="T20" fmla="*/ 104 w 113"/>
                <a:gd name="T21" fmla="*/ 26 h 126"/>
                <a:gd name="T22" fmla="*/ 113 w 113"/>
                <a:gd name="T23" fmla="*/ 48 h 126"/>
                <a:gd name="T24" fmla="*/ 113 w 113"/>
                <a:gd name="T25" fmla="*/ 62 h 126"/>
                <a:gd name="T26" fmla="*/ 111 w 113"/>
                <a:gd name="T27" fmla="*/ 84 h 126"/>
                <a:gd name="T28" fmla="*/ 106 w 113"/>
                <a:gd name="T29" fmla="*/ 98 h 126"/>
                <a:gd name="T30" fmla="*/ 98 w 113"/>
                <a:gd name="T31" fmla="*/ 110 h 126"/>
                <a:gd name="T32" fmla="*/ 85 w 113"/>
                <a:gd name="T33" fmla="*/ 118 h 126"/>
                <a:gd name="T34" fmla="*/ 72 w 113"/>
                <a:gd name="T35" fmla="*/ 124 h 126"/>
                <a:gd name="T36" fmla="*/ 57 w 113"/>
                <a:gd name="T37" fmla="*/ 126 h 126"/>
                <a:gd name="T38" fmla="*/ 45 w 113"/>
                <a:gd name="T39" fmla="*/ 126 h 126"/>
                <a:gd name="T40" fmla="*/ 25 w 113"/>
                <a:gd name="T41" fmla="*/ 117 h 126"/>
                <a:gd name="T42" fmla="*/ 16 w 113"/>
                <a:gd name="T43" fmla="*/ 110 h 126"/>
                <a:gd name="T44" fmla="*/ 9 w 113"/>
                <a:gd name="T45" fmla="*/ 101 h 126"/>
                <a:gd name="T46" fmla="*/ 2 w 113"/>
                <a:gd name="T47" fmla="*/ 78 h 126"/>
                <a:gd name="T48" fmla="*/ 0 w 113"/>
                <a:gd name="T49" fmla="*/ 64 h 126"/>
                <a:gd name="T50" fmla="*/ 22 w 113"/>
                <a:gd name="T51" fmla="*/ 64 h 126"/>
                <a:gd name="T52" fmla="*/ 23 w 113"/>
                <a:gd name="T53" fmla="*/ 84 h 126"/>
                <a:gd name="T54" fmla="*/ 32 w 113"/>
                <a:gd name="T55" fmla="*/ 98 h 126"/>
                <a:gd name="T56" fmla="*/ 42 w 113"/>
                <a:gd name="T57" fmla="*/ 107 h 126"/>
                <a:gd name="T58" fmla="*/ 57 w 113"/>
                <a:gd name="T59" fmla="*/ 110 h 126"/>
                <a:gd name="T60" fmla="*/ 71 w 113"/>
                <a:gd name="T61" fmla="*/ 107 h 126"/>
                <a:gd name="T62" fmla="*/ 83 w 113"/>
                <a:gd name="T63" fmla="*/ 98 h 126"/>
                <a:gd name="T64" fmla="*/ 91 w 113"/>
                <a:gd name="T65" fmla="*/ 84 h 126"/>
                <a:gd name="T66" fmla="*/ 93 w 113"/>
                <a:gd name="T67" fmla="*/ 62 h 126"/>
                <a:gd name="T68" fmla="*/ 91 w 113"/>
                <a:gd name="T69" fmla="*/ 42 h 126"/>
                <a:gd name="T70" fmla="*/ 83 w 113"/>
                <a:gd name="T71" fmla="*/ 29 h 126"/>
                <a:gd name="T72" fmla="*/ 71 w 113"/>
                <a:gd name="T73" fmla="*/ 19 h 126"/>
                <a:gd name="T74" fmla="*/ 57 w 113"/>
                <a:gd name="T75" fmla="*/ 18 h 126"/>
                <a:gd name="T76" fmla="*/ 42 w 113"/>
                <a:gd name="T77" fmla="*/ 19 h 126"/>
                <a:gd name="T78" fmla="*/ 32 w 113"/>
                <a:gd name="T79" fmla="*/ 29 h 126"/>
                <a:gd name="T80" fmla="*/ 23 w 113"/>
                <a:gd name="T81" fmla="*/ 42 h 126"/>
                <a:gd name="T82" fmla="*/ 22 w 113"/>
                <a:gd name="T83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6" extrusionOk="0">
                  <a:moveTo>
                    <a:pt x="0" y="64"/>
                  </a:moveTo>
                  <a:lnTo>
                    <a:pt x="2" y="48"/>
                  </a:lnTo>
                  <a:lnTo>
                    <a:pt x="10" y="23"/>
                  </a:lnTo>
                  <a:lnTo>
                    <a:pt x="19" y="15"/>
                  </a:lnTo>
                  <a:lnTo>
                    <a:pt x="28" y="8"/>
                  </a:lnTo>
                  <a:lnTo>
                    <a:pt x="47" y="2"/>
                  </a:lnTo>
                  <a:lnTo>
                    <a:pt x="57" y="0"/>
                  </a:lnTo>
                  <a:lnTo>
                    <a:pt x="70" y="2"/>
                  </a:lnTo>
                  <a:lnTo>
                    <a:pt x="90" y="10"/>
                  </a:lnTo>
                  <a:lnTo>
                    <a:pt x="97" y="18"/>
                  </a:lnTo>
                  <a:lnTo>
                    <a:pt x="104" y="26"/>
                  </a:lnTo>
                  <a:lnTo>
                    <a:pt x="113" y="48"/>
                  </a:lnTo>
                  <a:lnTo>
                    <a:pt x="113" y="62"/>
                  </a:lnTo>
                  <a:lnTo>
                    <a:pt x="111" y="84"/>
                  </a:lnTo>
                  <a:lnTo>
                    <a:pt x="106" y="98"/>
                  </a:lnTo>
                  <a:lnTo>
                    <a:pt x="98" y="110"/>
                  </a:lnTo>
                  <a:lnTo>
                    <a:pt x="85" y="118"/>
                  </a:lnTo>
                  <a:lnTo>
                    <a:pt x="72" y="124"/>
                  </a:lnTo>
                  <a:lnTo>
                    <a:pt x="57" y="126"/>
                  </a:lnTo>
                  <a:lnTo>
                    <a:pt x="45" y="126"/>
                  </a:lnTo>
                  <a:lnTo>
                    <a:pt x="25" y="117"/>
                  </a:lnTo>
                  <a:lnTo>
                    <a:pt x="16" y="110"/>
                  </a:lnTo>
                  <a:lnTo>
                    <a:pt x="9" y="101"/>
                  </a:lnTo>
                  <a:lnTo>
                    <a:pt x="2" y="78"/>
                  </a:lnTo>
                  <a:lnTo>
                    <a:pt x="0" y="64"/>
                  </a:lnTo>
                  <a:close/>
                  <a:moveTo>
                    <a:pt x="22" y="64"/>
                  </a:moveTo>
                  <a:lnTo>
                    <a:pt x="23" y="84"/>
                  </a:lnTo>
                  <a:lnTo>
                    <a:pt x="32" y="98"/>
                  </a:lnTo>
                  <a:lnTo>
                    <a:pt x="42" y="107"/>
                  </a:lnTo>
                  <a:lnTo>
                    <a:pt x="57" y="110"/>
                  </a:lnTo>
                  <a:lnTo>
                    <a:pt x="71" y="107"/>
                  </a:lnTo>
                  <a:lnTo>
                    <a:pt x="83" y="98"/>
                  </a:lnTo>
                  <a:lnTo>
                    <a:pt x="91" y="84"/>
                  </a:lnTo>
                  <a:lnTo>
                    <a:pt x="93" y="62"/>
                  </a:lnTo>
                  <a:lnTo>
                    <a:pt x="91" y="42"/>
                  </a:lnTo>
                  <a:lnTo>
                    <a:pt x="83" y="29"/>
                  </a:lnTo>
                  <a:lnTo>
                    <a:pt x="71" y="19"/>
                  </a:lnTo>
                  <a:lnTo>
                    <a:pt x="57" y="18"/>
                  </a:lnTo>
                  <a:lnTo>
                    <a:pt x="42" y="19"/>
                  </a:lnTo>
                  <a:lnTo>
                    <a:pt x="32" y="29"/>
                  </a:lnTo>
                  <a:lnTo>
                    <a:pt x="23" y="42"/>
                  </a:lnTo>
                  <a:lnTo>
                    <a:pt x="22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0" name="Freeform 162"/>
            <p:cNvSpPr/>
            <p:nvPr/>
          </p:nvSpPr>
          <p:spPr bwMode="auto">
            <a:xfrm>
              <a:off x="3704990" y="3512463"/>
              <a:ext cx="49250" cy="91784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8 w 65"/>
                <a:gd name="T5" fmla="*/ 3 h 123"/>
                <a:gd name="T6" fmla="*/ 18 w 65"/>
                <a:gd name="T7" fmla="*/ 22 h 123"/>
                <a:gd name="T8" fmla="*/ 25 w 65"/>
                <a:gd name="T9" fmla="*/ 10 h 123"/>
                <a:gd name="T10" fmla="*/ 31 w 65"/>
                <a:gd name="T11" fmla="*/ 5 h 123"/>
                <a:gd name="T12" fmla="*/ 36 w 65"/>
                <a:gd name="T13" fmla="*/ 2 h 123"/>
                <a:gd name="T14" fmla="*/ 44 w 65"/>
                <a:gd name="T15" fmla="*/ 0 h 123"/>
                <a:gd name="T16" fmla="*/ 54 w 65"/>
                <a:gd name="T17" fmla="*/ 2 h 123"/>
                <a:gd name="T18" fmla="*/ 65 w 65"/>
                <a:gd name="T19" fmla="*/ 8 h 123"/>
                <a:gd name="T20" fmla="*/ 58 w 65"/>
                <a:gd name="T21" fmla="*/ 26 h 123"/>
                <a:gd name="T22" fmla="*/ 51 w 65"/>
                <a:gd name="T23" fmla="*/ 23 h 123"/>
                <a:gd name="T24" fmla="*/ 42 w 65"/>
                <a:gd name="T25" fmla="*/ 22 h 123"/>
                <a:gd name="T26" fmla="*/ 36 w 65"/>
                <a:gd name="T27" fmla="*/ 22 h 123"/>
                <a:gd name="T28" fmla="*/ 31 w 65"/>
                <a:gd name="T29" fmla="*/ 26 h 123"/>
                <a:gd name="T30" fmla="*/ 26 w 65"/>
                <a:gd name="T31" fmla="*/ 31 h 123"/>
                <a:gd name="T32" fmla="*/ 23 w 65"/>
                <a:gd name="T33" fmla="*/ 36 h 123"/>
                <a:gd name="T34" fmla="*/ 20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 extrusionOk="0">
                  <a:moveTo>
                    <a:pt x="0" y="123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2"/>
                  </a:lnTo>
                  <a:lnTo>
                    <a:pt x="25" y="10"/>
                  </a:lnTo>
                  <a:lnTo>
                    <a:pt x="31" y="5"/>
                  </a:lnTo>
                  <a:lnTo>
                    <a:pt x="36" y="2"/>
                  </a:lnTo>
                  <a:lnTo>
                    <a:pt x="44" y="0"/>
                  </a:lnTo>
                  <a:lnTo>
                    <a:pt x="54" y="2"/>
                  </a:lnTo>
                  <a:lnTo>
                    <a:pt x="65" y="8"/>
                  </a:lnTo>
                  <a:lnTo>
                    <a:pt x="58" y="26"/>
                  </a:lnTo>
                  <a:lnTo>
                    <a:pt x="51" y="23"/>
                  </a:lnTo>
                  <a:lnTo>
                    <a:pt x="42" y="22"/>
                  </a:lnTo>
                  <a:lnTo>
                    <a:pt x="36" y="22"/>
                  </a:lnTo>
                  <a:lnTo>
                    <a:pt x="31" y="26"/>
                  </a:lnTo>
                  <a:lnTo>
                    <a:pt x="26" y="31"/>
                  </a:lnTo>
                  <a:lnTo>
                    <a:pt x="23" y="36"/>
                  </a:lnTo>
                  <a:lnTo>
                    <a:pt x="20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1" name="Freeform 163"/>
            <p:cNvSpPr>
              <a:spLocks noEditPoints="1"/>
            </p:cNvSpPr>
            <p:nvPr/>
          </p:nvSpPr>
          <p:spPr bwMode="auto">
            <a:xfrm>
              <a:off x="3803491" y="3512463"/>
              <a:ext cx="78352" cy="127603"/>
            </a:xfrm>
            <a:custGeom>
              <a:avLst/>
              <a:gdLst>
                <a:gd name="T0" fmla="*/ 4 w 105"/>
                <a:gd name="T1" fmla="*/ 133 h 172"/>
                <a:gd name="T2" fmla="*/ 24 w 105"/>
                <a:gd name="T3" fmla="*/ 136 h 172"/>
                <a:gd name="T4" fmla="*/ 26 w 105"/>
                <a:gd name="T5" fmla="*/ 144 h 172"/>
                <a:gd name="T6" fmla="*/ 30 w 105"/>
                <a:gd name="T7" fmla="*/ 149 h 172"/>
                <a:gd name="T8" fmla="*/ 39 w 105"/>
                <a:gd name="T9" fmla="*/ 154 h 172"/>
                <a:gd name="T10" fmla="*/ 52 w 105"/>
                <a:gd name="T11" fmla="*/ 154 h 172"/>
                <a:gd name="T12" fmla="*/ 65 w 105"/>
                <a:gd name="T13" fmla="*/ 154 h 172"/>
                <a:gd name="T14" fmla="*/ 73 w 105"/>
                <a:gd name="T15" fmla="*/ 149 h 172"/>
                <a:gd name="T16" fmla="*/ 79 w 105"/>
                <a:gd name="T17" fmla="*/ 143 h 172"/>
                <a:gd name="T18" fmla="*/ 83 w 105"/>
                <a:gd name="T19" fmla="*/ 134 h 172"/>
                <a:gd name="T20" fmla="*/ 85 w 105"/>
                <a:gd name="T21" fmla="*/ 126 h 172"/>
                <a:gd name="T22" fmla="*/ 85 w 105"/>
                <a:gd name="T23" fmla="*/ 107 h 172"/>
                <a:gd name="T24" fmla="*/ 78 w 105"/>
                <a:gd name="T25" fmla="*/ 114 h 172"/>
                <a:gd name="T26" fmla="*/ 62 w 105"/>
                <a:gd name="T27" fmla="*/ 123 h 172"/>
                <a:gd name="T28" fmla="*/ 52 w 105"/>
                <a:gd name="T29" fmla="*/ 123 h 172"/>
                <a:gd name="T30" fmla="*/ 40 w 105"/>
                <a:gd name="T31" fmla="*/ 123 h 172"/>
                <a:gd name="T32" fmla="*/ 20 w 105"/>
                <a:gd name="T33" fmla="*/ 114 h 172"/>
                <a:gd name="T34" fmla="*/ 13 w 105"/>
                <a:gd name="T35" fmla="*/ 105 h 172"/>
                <a:gd name="T36" fmla="*/ 7 w 105"/>
                <a:gd name="T37" fmla="*/ 97 h 172"/>
                <a:gd name="T38" fmla="*/ 1 w 105"/>
                <a:gd name="T39" fmla="*/ 75 h 172"/>
                <a:gd name="T40" fmla="*/ 0 w 105"/>
                <a:gd name="T41" fmla="*/ 62 h 172"/>
                <a:gd name="T42" fmla="*/ 1 w 105"/>
                <a:gd name="T43" fmla="*/ 46 h 172"/>
                <a:gd name="T44" fmla="*/ 6 w 105"/>
                <a:gd name="T45" fmla="*/ 32 h 172"/>
                <a:gd name="T46" fmla="*/ 13 w 105"/>
                <a:gd name="T47" fmla="*/ 18 h 172"/>
                <a:gd name="T48" fmla="*/ 24 w 105"/>
                <a:gd name="T49" fmla="*/ 9 h 172"/>
                <a:gd name="T50" fmla="*/ 37 w 105"/>
                <a:gd name="T51" fmla="*/ 2 h 172"/>
                <a:gd name="T52" fmla="*/ 52 w 105"/>
                <a:gd name="T53" fmla="*/ 0 h 172"/>
                <a:gd name="T54" fmla="*/ 62 w 105"/>
                <a:gd name="T55" fmla="*/ 2 h 172"/>
                <a:gd name="T56" fmla="*/ 79 w 105"/>
                <a:gd name="T57" fmla="*/ 10 h 172"/>
                <a:gd name="T58" fmla="*/ 86 w 105"/>
                <a:gd name="T59" fmla="*/ 18 h 172"/>
                <a:gd name="T60" fmla="*/ 86 w 105"/>
                <a:gd name="T61" fmla="*/ 3 h 172"/>
                <a:gd name="T62" fmla="*/ 105 w 105"/>
                <a:gd name="T63" fmla="*/ 3 h 172"/>
                <a:gd name="T64" fmla="*/ 105 w 105"/>
                <a:gd name="T65" fmla="*/ 107 h 172"/>
                <a:gd name="T66" fmla="*/ 105 w 105"/>
                <a:gd name="T67" fmla="*/ 133 h 172"/>
                <a:gd name="T68" fmla="*/ 99 w 105"/>
                <a:gd name="T69" fmla="*/ 147 h 172"/>
                <a:gd name="T70" fmla="*/ 94 w 105"/>
                <a:gd name="T71" fmla="*/ 157 h 172"/>
                <a:gd name="T72" fmla="*/ 82 w 105"/>
                <a:gd name="T73" fmla="*/ 165 h 172"/>
                <a:gd name="T74" fmla="*/ 69 w 105"/>
                <a:gd name="T75" fmla="*/ 170 h 172"/>
                <a:gd name="T76" fmla="*/ 52 w 105"/>
                <a:gd name="T77" fmla="*/ 172 h 172"/>
                <a:gd name="T78" fmla="*/ 32 w 105"/>
                <a:gd name="T79" fmla="*/ 170 h 172"/>
                <a:gd name="T80" fmla="*/ 17 w 105"/>
                <a:gd name="T81" fmla="*/ 162 h 172"/>
                <a:gd name="T82" fmla="*/ 11 w 105"/>
                <a:gd name="T83" fmla="*/ 157 h 172"/>
                <a:gd name="T84" fmla="*/ 4 w 105"/>
                <a:gd name="T85" fmla="*/ 143 h 172"/>
                <a:gd name="T86" fmla="*/ 4 w 105"/>
                <a:gd name="T87" fmla="*/ 133 h 172"/>
                <a:gd name="T88" fmla="*/ 21 w 105"/>
                <a:gd name="T89" fmla="*/ 61 h 172"/>
                <a:gd name="T90" fmla="*/ 23 w 105"/>
                <a:gd name="T91" fmla="*/ 82 h 172"/>
                <a:gd name="T92" fmla="*/ 30 w 105"/>
                <a:gd name="T93" fmla="*/ 95 h 172"/>
                <a:gd name="T94" fmla="*/ 40 w 105"/>
                <a:gd name="T95" fmla="*/ 104 h 172"/>
                <a:gd name="T96" fmla="*/ 53 w 105"/>
                <a:gd name="T97" fmla="*/ 107 h 172"/>
                <a:gd name="T98" fmla="*/ 66 w 105"/>
                <a:gd name="T99" fmla="*/ 104 h 172"/>
                <a:gd name="T100" fmla="*/ 78 w 105"/>
                <a:gd name="T101" fmla="*/ 95 h 172"/>
                <a:gd name="T102" fmla="*/ 85 w 105"/>
                <a:gd name="T103" fmla="*/ 82 h 172"/>
                <a:gd name="T104" fmla="*/ 86 w 105"/>
                <a:gd name="T105" fmla="*/ 62 h 172"/>
                <a:gd name="T106" fmla="*/ 85 w 105"/>
                <a:gd name="T107" fmla="*/ 42 h 172"/>
                <a:gd name="T108" fmla="*/ 76 w 105"/>
                <a:gd name="T109" fmla="*/ 29 h 172"/>
                <a:gd name="T110" fmla="*/ 66 w 105"/>
                <a:gd name="T111" fmla="*/ 19 h 172"/>
                <a:gd name="T112" fmla="*/ 53 w 105"/>
                <a:gd name="T113" fmla="*/ 18 h 172"/>
                <a:gd name="T114" fmla="*/ 40 w 105"/>
                <a:gd name="T115" fmla="*/ 19 h 172"/>
                <a:gd name="T116" fmla="*/ 30 w 105"/>
                <a:gd name="T117" fmla="*/ 29 h 172"/>
                <a:gd name="T118" fmla="*/ 23 w 105"/>
                <a:gd name="T119" fmla="*/ 42 h 172"/>
                <a:gd name="T120" fmla="*/ 21 w 105"/>
                <a:gd name="T121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172" extrusionOk="0">
                  <a:moveTo>
                    <a:pt x="4" y="133"/>
                  </a:moveTo>
                  <a:lnTo>
                    <a:pt x="24" y="136"/>
                  </a:lnTo>
                  <a:lnTo>
                    <a:pt x="26" y="144"/>
                  </a:lnTo>
                  <a:lnTo>
                    <a:pt x="30" y="149"/>
                  </a:lnTo>
                  <a:lnTo>
                    <a:pt x="39" y="154"/>
                  </a:lnTo>
                  <a:lnTo>
                    <a:pt x="52" y="154"/>
                  </a:lnTo>
                  <a:lnTo>
                    <a:pt x="65" y="154"/>
                  </a:lnTo>
                  <a:lnTo>
                    <a:pt x="73" y="149"/>
                  </a:lnTo>
                  <a:lnTo>
                    <a:pt x="79" y="143"/>
                  </a:lnTo>
                  <a:lnTo>
                    <a:pt x="83" y="134"/>
                  </a:lnTo>
                  <a:lnTo>
                    <a:pt x="85" y="126"/>
                  </a:lnTo>
                  <a:lnTo>
                    <a:pt x="85" y="107"/>
                  </a:lnTo>
                  <a:lnTo>
                    <a:pt x="78" y="114"/>
                  </a:lnTo>
                  <a:lnTo>
                    <a:pt x="62" y="123"/>
                  </a:lnTo>
                  <a:lnTo>
                    <a:pt x="52" y="123"/>
                  </a:lnTo>
                  <a:lnTo>
                    <a:pt x="40" y="123"/>
                  </a:lnTo>
                  <a:lnTo>
                    <a:pt x="20" y="114"/>
                  </a:lnTo>
                  <a:lnTo>
                    <a:pt x="13" y="105"/>
                  </a:lnTo>
                  <a:lnTo>
                    <a:pt x="7" y="97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1" y="46"/>
                  </a:lnTo>
                  <a:lnTo>
                    <a:pt x="6" y="32"/>
                  </a:lnTo>
                  <a:lnTo>
                    <a:pt x="13" y="18"/>
                  </a:lnTo>
                  <a:lnTo>
                    <a:pt x="24" y="9"/>
                  </a:lnTo>
                  <a:lnTo>
                    <a:pt x="37" y="2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9" y="10"/>
                  </a:lnTo>
                  <a:lnTo>
                    <a:pt x="86" y="18"/>
                  </a:lnTo>
                  <a:lnTo>
                    <a:pt x="86" y="3"/>
                  </a:lnTo>
                  <a:lnTo>
                    <a:pt x="105" y="3"/>
                  </a:lnTo>
                  <a:lnTo>
                    <a:pt x="105" y="107"/>
                  </a:lnTo>
                  <a:lnTo>
                    <a:pt x="105" y="133"/>
                  </a:lnTo>
                  <a:lnTo>
                    <a:pt x="99" y="147"/>
                  </a:lnTo>
                  <a:lnTo>
                    <a:pt x="94" y="157"/>
                  </a:lnTo>
                  <a:lnTo>
                    <a:pt x="82" y="165"/>
                  </a:lnTo>
                  <a:lnTo>
                    <a:pt x="69" y="170"/>
                  </a:lnTo>
                  <a:lnTo>
                    <a:pt x="52" y="172"/>
                  </a:lnTo>
                  <a:lnTo>
                    <a:pt x="32" y="170"/>
                  </a:lnTo>
                  <a:lnTo>
                    <a:pt x="17" y="162"/>
                  </a:lnTo>
                  <a:lnTo>
                    <a:pt x="11" y="157"/>
                  </a:lnTo>
                  <a:lnTo>
                    <a:pt x="4" y="143"/>
                  </a:lnTo>
                  <a:lnTo>
                    <a:pt x="4" y="133"/>
                  </a:lnTo>
                  <a:close/>
                  <a:moveTo>
                    <a:pt x="21" y="61"/>
                  </a:moveTo>
                  <a:lnTo>
                    <a:pt x="23" y="82"/>
                  </a:lnTo>
                  <a:lnTo>
                    <a:pt x="30" y="95"/>
                  </a:lnTo>
                  <a:lnTo>
                    <a:pt x="40" y="104"/>
                  </a:lnTo>
                  <a:lnTo>
                    <a:pt x="53" y="107"/>
                  </a:lnTo>
                  <a:lnTo>
                    <a:pt x="66" y="104"/>
                  </a:lnTo>
                  <a:lnTo>
                    <a:pt x="78" y="95"/>
                  </a:lnTo>
                  <a:lnTo>
                    <a:pt x="85" y="82"/>
                  </a:lnTo>
                  <a:lnTo>
                    <a:pt x="86" y="62"/>
                  </a:lnTo>
                  <a:lnTo>
                    <a:pt x="85" y="42"/>
                  </a:lnTo>
                  <a:lnTo>
                    <a:pt x="76" y="29"/>
                  </a:lnTo>
                  <a:lnTo>
                    <a:pt x="66" y="19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3" y="42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2" name="Freeform 164"/>
            <p:cNvSpPr/>
            <p:nvPr/>
          </p:nvSpPr>
          <p:spPr bwMode="auto">
            <a:xfrm>
              <a:off x="3904231" y="3512463"/>
              <a:ext cx="49250" cy="91784"/>
            </a:xfrm>
            <a:custGeom>
              <a:avLst/>
              <a:gdLst>
                <a:gd name="T0" fmla="*/ 0 w 65"/>
                <a:gd name="T1" fmla="*/ 123 h 123"/>
                <a:gd name="T2" fmla="*/ 0 w 65"/>
                <a:gd name="T3" fmla="*/ 3 h 123"/>
                <a:gd name="T4" fmla="*/ 19 w 65"/>
                <a:gd name="T5" fmla="*/ 3 h 123"/>
                <a:gd name="T6" fmla="*/ 19 w 65"/>
                <a:gd name="T7" fmla="*/ 22 h 123"/>
                <a:gd name="T8" fmla="*/ 26 w 65"/>
                <a:gd name="T9" fmla="*/ 10 h 123"/>
                <a:gd name="T10" fmla="*/ 32 w 65"/>
                <a:gd name="T11" fmla="*/ 5 h 123"/>
                <a:gd name="T12" fmla="*/ 38 w 65"/>
                <a:gd name="T13" fmla="*/ 2 h 123"/>
                <a:gd name="T14" fmla="*/ 45 w 65"/>
                <a:gd name="T15" fmla="*/ 0 h 123"/>
                <a:gd name="T16" fmla="*/ 55 w 65"/>
                <a:gd name="T17" fmla="*/ 2 h 123"/>
                <a:gd name="T18" fmla="*/ 65 w 65"/>
                <a:gd name="T19" fmla="*/ 8 h 123"/>
                <a:gd name="T20" fmla="*/ 59 w 65"/>
                <a:gd name="T21" fmla="*/ 26 h 123"/>
                <a:gd name="T22" fmla="*/ 51 w 65"/>
                <a:gd name="T23" fmla="*/ 23 h 123"/>
                <a:gd name="T24" fmla="*/ 44 w 65"/>
                <a:gd name="T25" fmla="*/ 22 h 123"/>
                <a:gd name="T26" fmla="*/ 38 w 65"/>
                <a:gd name="T27" fmla="*/ 22 h 123"/>
                <a:gd name="T28" fmla="*/ 32 w 65"/>
                <a:gd name="T29" fmla="*/ 26 h 123"/>
                <a:gd name="T30" fmla="*/ 28 w 65"/>
                <a:gd name="T31" fmla="*/ 31 h 123"/>
                <a:gd name="T32" fmla="*/ 25 w 65"/>
                <a:gd name="T33" fmla="*/ 36 h 123"/>
                <a:gd name="T34" fmla="*/ 22 w 65"/>
                <a:gd name="T35" fmla="*/ 48 h 123"/>
                <a:gd name="T36" fmla="*/ 20 w 65"/>
                <a:gd name="T37" fmla="*/ 61 h 123"/>
                <a:gd name="T38" fmla="*/ 20 w 65"/>
                <a:gd name="T39" fmla="*/ 123 h 123"/>
                <a:gd name="T40" fmla="*/ 0 w 65"/>
                <a:gd name="T4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3" extrusionOk="0">
                  <a:moveTo>
                    <a:pt x="0" y="123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22"/>
                  </a:lnTo>
                  <a:lnTo>
                    <a:pt x="26" y="10"/>
                  </a:lnTo>
                  <a:lnTo>
                    <a:pt x="32" y="5"/>
                  </a:lnTo>
                  <a:lnTo>
                    <a:pt x="38" y="2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5" y="8"/>
                  </a:lnTo>
                  <a:lnTo>
                    <a:pt x="59" y="26"/>
                  </a:lnTo>
                  <a:lnTo>
                    <a:pt x="51" y="23"/>
                  </a:lnTo>
                  <a:lnTo>
                    <a:pt x="44" y="22"/>
                  </a:lnTo>
                  <a:lnTo>
                    <a:pt x="38" y="22"/>
                  </a:lnTo>
                  <a:lnTo>
                    <a:pt x="32" y="26"/>
                  </a:lnTo>
                  <a:lnTo>
                    <a:pt x="28" y="31"/>
                  </a:lnTo>
                  <a:lnTo>
                    <a:pt x="25" y="36"/>
                  </a:lnTo>
                  <a:lnTo>
                    <a:pt x="22" y="48"/>
                  </a:lnTo>
                  <a:lnTo>
                    <a:pt x="20" y="61"/>
                  </a:lnTo>
                  <a:lnTo>
                    <a:pt x="20" y="123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3" name="Freeform 165"/>
            <p:cNvSpPr>
              <a:spLocks noEditPoints="1"/>
            </p:cNvSpPr>
            <p:nvPr/>
          </p:nvSpPr>
          <p:spPr bwMode="auto">
            <a:xfrm>
              <a:off x="3957959" y="3512463"/>
              <a:ext cx="82830" cy="94022"/>
            </a:xfrm>
            <a:custGeom>
              <a:avLst/>
              <a:gdLst>
                <a:gd name="T0" fmla="*/ 73 w 111"/>
                <a:gd name="T1" fmla="*/ 117 h 126"/>
                <a:gd name="T2" fmla="*/ 53 w 111"/>
                <a:gd name="T3" fmla="*/ 126 h 126"/>
                <a:gd name="T4" fmla="*/ 23 w 111"/>
                <a:gd name="T5" fmla="*/ 124 h 126"/>
                <a:gd name="T6" fmla="*/ 1 w 111"/>
                <a:gd name="T7" fmla="*/ 105 h 126"/>
                <a:gd name="T8" fmla="*/ 1 w 111"/>
                <a:gd name="T9" fmla="*/ 84 h 126"/>
                <a:gd name="T10" fmla="*/ 9 w 111"/>
                <a:gd name="T11" fmla="*/ 69 h 126"/>
                <a:gd name="T12" fmla="*/ 22 w 111"/>
                <a:gd name="T13" fmla="*/ 59 h 126"/>
                <a:gd name="T14" fmla="*/ 36 w 111"/>
                <a:gd name="T15" fmla="*/ 57 h 126"/>
                <a:gd name="T16" fmla="*/ 69 w 111"/>
                <a:gd name="T17" fmla="*/ 51 h 126"/>
                <a:gd name="T18" fmla="*/ 83 w 111"/>
                <a:gd name="T19" fmla="*/ 44 h 126"/>
                <a:gd name="T20" fmla="*/ 82 w 111"/>
                <a:gd name="T21" fmla="*/ 31 h 126"/>
                <a:gd name="T22" fmla="*/ 69 w 111"/>
                <a:gd name="T23" fmla="*/ 19 h 126"/>
                <a:gd name="T24" fmla="*/ 42 w 111"/>
                <a:gd name="T25" fmla="*/ 19 h 126"/>
                <a:gd name="T26" fmla="*/ 27 w 111"/>
                <a:gd name="T27" fmla="*/ 29 h 126"/>
                <a:gd name="T28" fmla="*/ 4 w 111"/>
                <a:gd name="T29" fmla="*/ 38 h 126"/>
                <a:gd name="T30" fmla="*/ 13 w 111"/>
                <a:gd name="T31" fmla="*/ 18 h 126"/>
                <a:gd name="T32" fmla="*/ 30 w 111"/>
                <a:gd name="T33" fmla="*/ 5 h 126"/>
                <a:gd name="T34" fmla="*/ 58 w 111"/>
                <a:gd name="T35" fmla="*/ 0 h 126"/>
                <a:gd name="T36" fmla="*/ 82 w 111"/>
                <a:gd name="T37" fmla="*/ 5 h 126"/>
                <a:gd name="T38" fmla="*/ 96 w 111"/>
                <a:gd name="T39" fmla="*/ 13 h 126"/>
                <a:gd name="T40" fmla="*/ 102 w 111"/>
                <a:gd name="T41" fmla="*/ 28 h 126"/>
                <a:gd name="T42" fmla="*/ 104 w 111"/>
                <a:gd name="T43" fmla="*/ 46 h 126"/>
                <a:gd name="T44" fmla="*/ 104 w 111"/>
                <a:gd name="T45" fmla="*/ 98 h 126"/>
                <a:gd name="T46" fmla="*/ 107 w 111"/>
                <a:gd name="T47" fmla="*/ 117 h 126"/>
                <a:gd name="T48" fmla="*/ 89 w 111"/>
                <a:gd name="T49" fmla="*/ 123 h 126"/>
                <a:gd name="T50" fmla="*/ 85 w 111"/>
                <a:gd name="T51" fmla="*/ 108 h 126"/>
                <a:gd name="T52" fmla="*/ 71 w 111"/>
                <a:gd name="T53" fmla="*/ 68 h 126"/>
                <a:gd name="T54" fmla="*/ 39 w 111"/>
                <a:gd name="T55" fmla="*/ 72 h 126"/>
                <a:gd name="T56" fmla="*/ 27 w 111"/>
                <a:gd name="T57" fmla="*/ 78 h 126"/>
                <a:gd name="T58" fmla="*/ 23 w 111"/>
                <a:gd name="T59" fmla="*/ 87 h 126"/>
                <a:gd name="T60" fmla="*/ 23 w 111"/>
                <a:gd name="T61" fmla="*/ 98 h 126"/>
                <a:gd name="T62" fmla="*/ 34 w 111"/>
                <a:gd name="T63" fmla="*/ 110 h 126"/>
                <a:gd name="T64" fmla="*/ 58 w 111"/>
                <a:gd name="T65" fmla="*/ 110 h 126"/>
                <a:gd name="T66" fmla="*/ 75 w 111"/>
                <a:gd name="T67" fmla="*/ 100 h 126"/>
                <a:gd name="T68" fmla="*/ 83 w 111"/>
                <a:gd name="T69" fmla="*/ 82 h 126"/>
                <a:gd name="T70" fmla="*/ 83 w 111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26" extrusionOk="0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3" y="124"/>
                  </a:lnTo>
                  <a:lnTo>
                    <a:pt x="11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9" y="69"/>
                  </a:lnTo>
                  <a:lnTo>
                    <a:pt x="14" y="64"/>
                  </a:lnTo>
                  <a:lnTo>
                    <a:pt x="22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4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7" y="117"/>
                  </a:lnTo>
                  <a:lnTo>
                    <a:pt x="111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1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3" y="87"/>
                  </a:lnTo>
                  <a:lnTo>
                    <a:pt x="22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8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1" y="91"/>
                  </a:lnTo>
                  <a:lnTo>
                    <a:pt x="83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4" name="Freeform 166"/>
            <p:cNvSpPr>
              <a:spLocks noEditPoints="1"/>
            </p:cNvSpPr>
            <p:nvPr/>
          </p:nvSpPr>
          <p:spPr bwMode="auto">
            <a:xfrm>
              <a:off x="4058699" y="3512463"/>
              <a:ext cx="78352" cy="125364"/>
            </a:xfrm>
            <a:custGeom>
              <a:avLst/>
              <a:gdLst>
                <a:gd name="T0" fmla="*/ 0 w 104"/>
                <a:gd name="T1" fmla="*/ 169 h 169"/>
                <a:gd name="T2" fmla="*/ 0 w 104"/>
                <a:gd name="T3" fmla="*/ 3 h 169"/>
                <a:gd name="T4" fmla="*/ 19 w 104"/>
                <a:gd name="T5" fmla="*/ 3 h 169"/>
                <a:gd name="T6" fmla="*/ 19 w 104"/>
                <a:gd name="T7" fmla="*/ 19 h 169"/>
                <a:gd name="T8" fmla="*/ 26 w 104"/>
                <a:gd name="T9" fmla="*/ 10 h 169"/>
                <a:gd name="T10" fmla="*/ 34 w 104"/>
                <a:gd name="T11" fmla="*/ 6 h 169"/>
                <a:gd name="T12" fmla="*/ 42 w 104"/>
                <a:gd name="T13" fmla="*/ 2 h 169"/>
                <a:gd name="T14" fmla="*/ 54 w 104"/>
                <a:gd name="T15" fmla="*/ 0 h 169"/>
                <a:gd name="T16" fmla="*/ 68 w 104"/>
                <a:gd name="T17" fmla="*/ 2 h 169"/>
                <a:gd name="T18" fmla="*/ 81 w 104"/>
                <a:gd name="T19" fmla="*/ 9 h 169"/>
                <a:gd name="T20" fmla="*/ 91 w 104"/>
                <a:gd name="T21" fmla="*/ 18 h 169"/>
                <a:gd name="T22" fmla="*/ 98 w 104"/>
                <a:gd name="T23" fmla="*/ 31 h 169"/>
                <a:gd name="T24" fmla="*/ 103 w 104"/>
                <a:gd name="T25" fmla="*/ 46 h 169"/>
                <a:gd name="T26" fmla="*/ 104 w 104"/>
                <a:gd name="T27" fmla="*/ 62 h 169"/>
                <a:gd name="T28" fmla="*/ 103 w 104"/>
                <a:gd name="T29" fmla="*/ 81 h 169"/>
                <a:gd name="T30" fmla="*/ 97 w 104"/>
                <a:gd name="T31" fmla="*/ 95 h 169"/>
                <a:gd name="T32" fmla="*/ 90 w 104"/>
                <a:gd name="T33" fmla="*/ 110 h 169"/>
                <a:gd name="T34" fmla="*/ 78 w 104"/>
                <a:gd name="T35" fmla="*/ 118 h 169"/>
                <a:gd name="T36" fmla="*/ 65 w 104"/>
                <a:gd name="T37" fmla="*/ 124 h 169"/>
                <a:gd name="T38" fmla="*/ 52 w 104"/>
                <a:gd name="T39" fmla="*/ 126 h 169"/>
                <a:gd name="T40" fmla="*/ 42 w 104"/>
                <a:gd name="T41" fmla="*/ 126 h 169"/>
                <a:gd name="T42" fmla="*/ 34 w 104"/>
                <a:gd name="T43" fmla="*/ 121 h 169"/>
                <a:gd name="T44" fmla="*/ 26 w 104"/>
                <a:gd name="T45" fmla="*/ 117 h 169"/>
                <a:gd name="T46" fmla="*/ 21 w 104"/>
                <a:gd name="T47" fmla="*/ 111 h 169"/>
                <a:gd name="T48" fmla="*/ 21 w 104"/>
                <a:gd name="T49" fmla="*/ 169 h 169"/>
                <a:gd name="T50" fmla="*/ 0 w 104"/>
                <a:gd name="T51" fmla="*/ 169 h 169"/>
                <a:gd name="T52" fmla="*/ 19 w 104"/>
                <a:gd name="T53" fmla="*/ 64 h 169"/>
                <a:gd name="T54" fmla="*/ 21 w 104"/>
                <a:gd name="T55" fmla="*/ 85 h 169"/>
                <a:gd name="T56" fmla="*/ 28 w 104"/>
                <a:gd name="T57" fmla="*/ 98 h 169"/>
                <a:gd name="T58" fmla="*/ 38 w 104"/>
                <a:gd name="T59" fmla="*/ 107 h 169"/>
                <a:gd name="T60" fmla="*/ 51 w 104"/>
                <a:gd name="T61" fmla="*/ 110 h 169"/>
                <a:gd name="T62" fmla="*/ 64 w 104"/>
                <a:gd name="T63" fmla="*/ 107 h 169"/>
                <a:gd name="T64" fmla="*/ 74 w 104"/>
                <a:gd name="T65" fmla="*/ 98 h 169"/>
                <a:gd name="T66" fmla="*/ 82 w 104"/>
                <a:gd name="T67" fmla="*/ 84 h 169"/>
                <a:gd name="T68" fmla="*/ 84 w 104"/>
                <a:gd name="T69" fmla="*/ 62 h 169"/>
                <a:gd name="T70" fmla="*/ 82 w 104"/>
                <a:gd name="T71" fmla="*/ 42 h 169"/>
                <a:gd name="T72" fmla="*/ 74 w 104"/>
                <a:gd name="T73" fmla="*/ 28 h 169"/>
                <a:gd name="T74" fmla="*/ 64 w 104"/>
                <a:gd name="T75" fmla="*/ 19 h 169"/>
                <a:gd name="T76" fmla="*/ 52 w 104"/>
                <a:gd name="T77" fmla="*/ 18 h 169"/>
                <a:gd name="T78" fmla="*/ 39 w 104"/>
                <a:gd name="T79" fmla="*/ 19 h 169"/>
                <a:gd name="T80" fmla="*/ 29 w 104"/>
                <a:gd name="T81" fmla="*/ 29 h 169"/>
                <a:gd name="T82" fmla="*/ 21 w 104"/>
                <a:gd name="T83" fmla="*/ 44 h 169"/>
                <a:gd name="T84" fmla="*/ 19 w 104"/>
                <a:gd name="T85" fmla="*/ 6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69" extrusionOk="0">
                  <a:moveTo>
                    <a:pt x="0" y="169"/>
                  </a:moveTo>
                  <a:lnTo>
                    <a:pt x="0" y="3"/>
                  </a:lnTo>
                  <a:lnTo>
                    <a:pt x="19" y="3"/>
                  </a:lnTo>
                  <a:lnTo>
                    <a:pt x="19" y="19"/>
                  </a:lnTo>
                  <a:lnTo>
                    <a:pt x="26" y="10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8" y="2"/>
                  </a:lnTo>
                  <a:lnTo>
                    <a:pt x="81" y="9"/>
                  </a:lnTo>
                  <a:lnTo>
                    <a:pt x="91" y="18"/>
                  </a:lnTo>
                  <a:lnTo>
                    <a:pt x="98" y="31"/>
                  </a:lnTo>
                  <a:lnTo>
                    <a:pt x="103" y="46"/>
                  </a:lnTo>
                  <a:lnTo>
                    <a:pt x="104" y="62"/>
                  </a:lnTo>
                  <a:lnTo>
                    <a:pt x="103" y="81"/>
                  </a:lnTo>
                  <a:lnTo>
                    <a:pt x="97" y="95"/>
                  </a:lnTo>
                  <a:lnTo>
                    <a:pt x="90" y="110"/>
                  </a:lnTo>
                  <a:lnTo>
                    <a:pt x="78" y="118"/>
                  </a:lnTo>
                  <a:lnTo>
                    <a:pt x="65" y="124"/>
                  </a:lnTo>
                  <a:lnTo>
                    <a:pt x="52" y="126"/>
                  </a:lnTo>
                  <a:lnTo>
                    <a:pt x="42" y="126"/>
                  </a:lnTo>
                  <a:lnTo>
                    <a:pt x="34" y="121"/>
                  </a:lnTo>
                  <a:lnTo>
                    <a:pt x="26" y="117"/>
                  </a:lnTo>
                  <a:lnTo>
                    <a:pt x="21" y="111"/>
                  </a:lnTo>
                  <a:lnTo>
                    <a:pt x="21" y="169"/>
                  </a:lnTo>
                  <a:lnTo>
                    <a:pt x="0" y="169"/>
                  </a:lnTo>
                  <a:close/>
                  <a:moveTo>
                    <a:pt x="19" y="64"/>
                  </a:moveTo>
                  <a:lnTo>
                    <a:pt x="21" y="85"/>
                  </a:lnTo>
                  <a:lnTo>
                    <a:pt x="28" y="98"/>
                  </a:lnTo>
                  <a:lnTo>
                    <a:pt x="38" y="107"/>
                  </a:lnTo>
                  <a:lnTo>
                    <a:pt x="51" y="110"/>
                  </a:lnTo>
                  <a:lnTo>
                    <a:pt x="64" y="107"/>
                  </a:lnTo>
                  <a:lnTo>
                    <a:pt x="74" y="98"/>
                  </a:lnTo>
                  <a:lnTo>
                    <a:pt x="82" y="84"/>
                  </a:lnTo>
                  <a:lnTo>
                    <a:pt x="84" y="62"/>
                  </a:lnTo>
                  <a:lnTo>
                    <a:pt x="82" y="42"/>
                  </a:lnTo>
                  <a:lnTo>
                    <a:pt x="74" y="28"/>
                  </a:lnTo>
                  <a:lnTo>
                    <a:pt x="64" y="19"/>
                  </a:lnTo>
                  <a:lnTo>
                    <a:pt x="52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1" y="44"/>
                  </a:lnTo>
                  <a:lnTo>
                    <a:pt x="19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5" name="Freeform 167"/>
            <p:cNvSpPr/>
            <p:nvPr/>
          </p:nvSpPr>
          <p:spPr bwMode="auto">
            <a:xfrm>
              <a:off x="4154961" y="3481122"/>
              <a:ext cx="73875" cy="123126"/>
            </a:xfrm>
            <a:custGeom>
              <a:avLst/>
              <a:gdLst>
                <a:gd name="T0" fmla="*/ 0 w 98"/>
                <a:gd name="T1" fmla="*/ 164 h 164"/>
                <a:gd name="T2" fmla="*/ 0 w 98"/>
                <a:gd name="T3" fmla="*/ 0 h 164"/>
                <a:gd name="T4" fmla="*/ 20 w 98"/>
                <a:gd name="T5" fmla="*/ 0 h 164"/>
                <a:gd name="T6" fmla="*/ 20 w 98"/>
                <a:gd name="T7" fmla="*/ 59 h 164"/>
                <a:gd name="T8" fmla="*/ 27 w 98"/>
                <a:gd name="T9" fmla="*/ 51 h 164"/>
                <a:gd name="T10" fmla="*/ 46 w 98"/>
                <a:gd name="T11" fmla="*/ 43 h 164"/>
                <a:gd name="T12" fmla="*/ 56 w 98"/>
                <a:gd name="T13" fmla="*/ 41 h 164"/>
                <a:gd name="T14" fmla="*/ 69 w 98"/>
                <a:gd name="T15" fmla="*/ 43 h 164"/>
                <a:gd name="T16" fmla="*/ 79 w 98"/>
                <a:gd name="T17" fmla="*/ 47 h 164"/>
                <a:gd name="T18" fmla="*/ 88 w 98"/>
                <a:gd name="T19" fmla="*/ 53 h 164"/>
                <a:gd name="T20" fmla="*/ 93 w 98"/>
                <a:gd name="T21" fmla="*/ 62 h 164"/>
                <a:gd name="T22" fmla="*/ 96 w 98"/>
                <a:gd name="T23" fmla="*/ 73 h 164"/>
                <a:gd name="T24" fmla="*/ 98 w 98"/>
                <a:gd name="T25" fmla="*/ 89 h 164"/>
                <a:gd name="T26" fmla="*/ 98 w 98"/>
                <a:gd name="T27" fmla="*/ 164 h 164"/>
                <a:gd name="T28" fmla="*/ 77 w 98"/>
                <a:gd name="T29" fmla="*/ 164 h 164"/>
                <a:gd name="T30" fmla="*/ 77 w 98"/>
                <a:gd name="T31" fmla="*/ 89 h 164"/>
                <a:gd name="T32" fmla="*/ 76 w 98"/>
                <a:gd name="T33" fmla="*/ 74 h 164"/>
                <a:gd name="T34" fmla="*/ 70 w 98"/>
                <a:gd name="T35" fmla="*/ 66 h 164"/>
                <a:gd name="T36" fmla="*/ 63 w 98"/>
                <a:gd name="T37" fmla="*/ 60 h 164"/>
                <a:gd name="T38" fmla="*/ 51 w 98"/>
                <a:gd name="T39" fmla="*/ 60 h 164"/>
                <a:gd name="T40" fmla="*/ 43 w 98"/>
                <a:gd name="T41" fmla="*/ 60 h 164"/>
                <a:gd name="T42" fmla="*/ 34 w 98"/>
                <a:gd name="T43" fmla="*/ 64 h 164"/>
                <a:gd name="T44" fmla="*/ 27 w 98"/>
                <a:gd name="T45" fmla="*/ 69 h 164"/>
                <a:gd name="T46" fmla="*/ 24 w 98"/>
                <a:gd name="T47" fmla="*/ 77 h 164"/>
                <a:gd name="T48" fmla="*/ 21 w 98"/>
                <a:gd name="T49" fmla="*/ 86 h 164"/>
                <a:gd name="T50" fmla="*/ 20 w 98"/>
                <a:gd name="T51" fmla="*/ 99 h 164"/>
                <a:gd name="T52" fmla="*/ 20 w 98"/>
                <a:gd name="T53" fmla="*/ 164 h 164"/>
                <a:gd name="T54" fmla="*/ 0 w 98"/>
                <a:gd name="T5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8" h="164" extrusionOk="0">
                  <a:moveTo>
                    <a:pt x="0" y="16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7" y="51"/>
                  </a:lnTo>
                  <a:lnTo>
                    <a:pt x="46" y="43"/>
                  </a:lnTo>
                  <a:lnTo>
                    <a:pt x="56" y="41"/>
                  </a:lnTo>
                  <a:lnTo>
                    <a:pt x="69" y="43"/>
                  </a:lnTo>
                  <a:lnTo>
                    <a:pt x="79" y="47"/>
                  </a:lnTo>
                  <a:lnTo>
                    <a:pt x="88" y="53"/>
                  </a:lnTo>
                  <a:lnTo>
                    <a:pt x="93" y="62"/>
                  </a:lnTo>
                  <a:lnTo>
                    <a:pt x="96" y="73"/>
                  </a:lnTo>
                  <a:lnTo>
                    <a:pt x="98" y="89"/>
                  </a:lnTo>
                  <a:lnTo>
                    <a:pt x="98" y="164"/>
                  </a:lnTo>
                  <a:lnTo>
                    <a:pt x="77" y="164"/>
                  </a:lnTo>
                  <a:lnTo>
                    <a:pt x="77" y="89"/>
                  </a:lnTo>
                  <a:lnTo>
                    <a:pt x="76" y="74"/>
                  </a:lnTo>
                  <a:lnTo>
                    <a:pt x="70" y="66"/>
                  </a:lnTo>
                  <a:lnTo>
                    <a:pt x="63" y="60"/>
                  </a:lnTo>
                  <a:lnTo>
                    <a:pt x="51" y="60"/>
                  </a:lnTo>
                  <a:lnTo>
                    <a:pt x="43" y="60"/>
                  </a:lnTo>
                  <a:lnTo>
                    <a:pt x="34" y="64"/>
                  </a:lnTo>
                  <a:lnTo>
                    <a:pt x="27" y="69"/>
                  </a:lnTo>
                  <a:lnTo>
                    <a:pt x="24" y="77"/>
                  </a:lnTo>
                  <a:lnTo>
                    <a:pt x="21" y="86"/>
                  </a:lnTo>
                  <a:lnTo>
                    <a:pt x="20" y="99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6" name="Freeform 168"/>
            <p:cNvSpPr>
              <a:spLocks noEditPoints="1"/>
            </p:cNvSpPr>
            <p:nvPr/>
          </p:nvSpPr>
          <p:spPr bwMode="auto">
            <a:xfrm>
              <a:off x="4251224" y="3481122"/>
              <a:ext cx="13431" cy="123126"/>
            </a:xfrm>
            <a:custGeom>
              <a:avLst/>
              <a:gdLst>
                <a:gd name="T0" fmla="*/ 0 w 20"/>
                <a:gd name="T1" fmla="*/ 23 h 164"/>
                <a:gd name="T2" fmla="*/ 0 w 20"/>
                <a:gd name="T3" fmla="*/ 0 h 164"/>
                <a:gd name="T4" fmla="*/ 20 w 20"/>
                <a:gd name="T5" fmla="*/ 0 h 164"/>
                <a:gd name="T6" fmla="*/ 20 w 20"/>
                <a:gd name="T7" fmla="*/ 23 h 164"/>
                <a:gd name="T8" fmla="*/ 0 w 20"/>
                <a:gd name="T9" fmla="*/ 23 h 164"/>
                <a:gd name="T10" fmla="*/ 0 w 20"/>
                <a:gd name="T11" fmla="*/ 164 h 164"/>
                <a:gd name="T12" fmla="*/ 0 w 20"/>
                <a:gd name="T13" fmla="*/ 44 h 164"/>
                <a:gd name="T14" fmla="*/ 20 w 20"/>
                <a:gd name="T15" fmla="*/ 44 h 164"/>
                <a:gd name="T16" fmla="*/ 20 w 20"/>
                <a:gd name="T17" fmla="*/ 164 h 164"/>
                <a:gd name="T18" fmla="*/ 0 w 20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4" extrusionOk="0">
                  <a:moveTo>
                    <a:pt x="0" y="23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3"/>
                  </a:lnTo>
                  <a:lnTo>
                    <a:pt x="0" y="23"/>
                  </a:lnTo>
                  <a:close/>
                  <a:moveTo>
                    <a:pt x="0" y="164"/>
                  </a:moveTo>
                  <a:lnTo>
                    <a:pt x="0" y="44"/>
                  </a:lnTo>
                  <a:lnTo>
                    <a:pt x="20" y="44"/>
                  </a:lnTo>
                  <a:lnTo>
                    <a:pt x="2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7" name="Freeform 169"/>
            <p:cNvSpPr/>
            <p:nvPr/>
          </p:nvSpPr>
          <p:spPr bwMode="auto">
            <a:xfrm>
              <a:off x="4284804" y="3512463"/>
              <a:ext cx="78352" cy="94022"/>
            </a:xfrm>
            <a:custGeom>
              <a:avLst/>
              <a:gdLst>
                <a:gd name="T0" fmla="*/ 84 w 104"/>
                <a:gd name="T1" fmla="*/ 80 h 126"/>
                <a:gd name="T2" fmla="*/ 104 w 104"/>
                <a:gd name="T3" fmla="*/ 82 h 126"/>
                <a:gd name="T4" fmla="*/ 98 w 104"/>
                <a:gd name="T5" fmla="*/ 101 h 126"/>
                <a:gd name="T6" fmla="*/ 86 w 104"/>
                <a:gd name="T7" fmla="*/ 114 h 126"/>
                <a:gd name="T8" fmla="*/ 72 w 104"/>
                <a:gd name="T9" fmla="*/ 124 h 126"/>
                <a:gd name="T10" fmla="*/ 53 w 104"/>
                <a:gd name="T11" fmla="*/ 126 h 126"/>
                <a:gd name="T12" fmla="*/ 42 w 104"/>
                <a:gd name="T13" fmla="*/ 126 h 126"/>
                <a:gd name="T14" fmla="*/ 22 w 104"/>
                <a:gd name="T15" fmla="*/ 117 h 126"/>
                <a:gd name="T16" fmla="*/ 14 w 104"/>
                <a:gd name="T17" fmla="*/ 110 h 126"/>
                <a:gd name="T18" fmla="*/ 7 w 104"/>
                <a:gd name="T19" fmla="*/ 101 h 126"/>
                <a:gd name="T20" fmla="*/ 0 w 104"/>
                <a:gd name="T21" fmla="*/ 78 h 126"/>
                <a:gd name="T22" fmla="*/ 0 w 104"/>
                <a:gd name="T23" fmla="*/ 64 h 126"/>
                <a:gd name="T24" fmla="*/ 0 w 104"/>
                <a:gd name="T25" fmla="*/ 45 h 126"/>
                <a:gd name="T26" fmla="*/ 6 w 104"/>
                <a:gd name="T27" fmla="*/ 31 h 126"/>
                <a:gd name="T28" fmla="*/ 13 w 104"/>
                <a:gd name="T29" fmla="*/ 16 h 126"/>
                <a:gd name="T30" fmla="*/ 24 w 104"/>
                <a:gd name="T31" fmla="*/ 9 h 126"/>
                <a:gd name="T32" fmla="*/ 39 w 104"/>
                <a:gd name="T33" fmla="*/ 2 h 126"/>
                <a:gd name="T34" fmla="*/ 53 w 104"/>
                <a:gd name="T35" fmla="*/ 0 h 126"/>
                <a:gd name="T36" fmla="*/ 72 w 104"/>
                <a:gd name="T37" fmla="*/ 3 h 126"/>
                <a:gd name="T38" fmla="*/ 85 w 104"/>
                <a:gd name="T39" fmla="*/ 10 h 126"/>
                <a:gd name="T40" fmla="*/ 97 w 104"/>
                <a:gd name="T41" fmla="*/ 22 h 126"/>
                <a:gd name="T42" fmla="*/ 101 w 104"/>
                <a:gd name="T43" fmla="*/ 39 h 126"/>
                <a:gd name="T44" fmla="*/ 82 w 104"/>
                <a:gd name="T45" fmla="*/ 42 h 126"/>
                <a:gd name="T46" fmla="*/ 78 w 104"/>
                <a:gd name="T47" fmla="*/ 31 h 126"/>
                <a:gd name="T48" fmla="*/ 72 w 104"/>
                <a:gd name="T49" fmla="*/ 23 h 126"/>
                <a:gd name="T50" fmla="*/ 65 w 104"/>
                <a:gd name="T51" fmla="*/ 19 h 126"/>
                <a:gd name="T52" fmla="*/ 55 w 104"/>
                <a:gd name="T53" fmla="*/ 18 h 126"/>
                <a:gd name="T54" fmla="*/ 40 w 104"/>
                <a:gd name="T55" fmla="*/ 19 h 126"/>
                <a:gd name="T56" fmla="*/ 30 w 104"/>
                <a:gd name="T57" fmla="*/ 29 h 126"/>
                <a:gd name="T58" fmla="*/ 22 w 104"/>
                <a:gd name="T59" fmla="*/ 42 h 126"/>
                <a:gd name="T60" fmla="*/ 20 w 104"/>
                <a:gd name="T61" fmla="*/ 64 h 126"/>
                <a:gd name="T62" fmla="*/ 22 w 104"/>
                <a:gd name="T63" fmla="*/ 85 h 126"/>
                <a:gd name="T64" fmla="*/ 29 w 104"/>
                <a:gd name="T65" fmla="*/ 98 h 126"/>
                <a:gd name="T66" fmla="*/ 39 w 104"/>
                <a:gd name="T67" fmla="*/ 107 h 126"/>
                <a:gd name="T68" fmla="*/ 53 w 104"/>
                <a:gd name="T69" fmla="*/ 110 h 126"/>
                <a:gd name="T70" fmla="*/ 65 w 104"/>
                <a:gd name="T71" fmla="*/ 108 h 126"/>
                <a:gd name="T72" fmla="*/ 73 w 104"/>
                <a:gd name="T73" fmla="*/ 103 h 126"/>
                <a:gd name="T74" fmla="*/ 81 w 104"/>
                <a:gd name="T75" fmla="*/ 94 h 126"/>
                <a:gd name="T76" fmla="*/ 84 w 104"/>
                <a:gd name="T77" fmla="*/ 8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26" extrusionOk="0">
                  <a:moveTo>
                    <a:pt x="84" y="80"/>
                  </a:moveTo>
                  <a:lnTo>
                    <a:pt x="104" y="82"/>
                  </a:lnTo>
                  <a:lnTo>
                    <a:pt x="98" y="101"/>
                  </a:lnTo>
                  <a:lnTo>
                    <a:pt x="86" y="114"/>
                  </a:lnTo>
                  <a:lnTo>
                    <a:pt x="72" y="124"/>
                  </a:lnTo>
                  <a:lnTo>
                    <a:pt x="53" y="126"/>
                  </a:lnTo>
                  <a:lnTo>
                    <a:pt x="42" y="126"/>
                  </a:lnTo>
                  <a:lnTo>
                    <a:pt x="22" y="117"/>
                  </a:lnTo>
                  <a:lnTo>
                    <a:pt x="14" y="110"/>
                  </a:lnTo>
                  <a:lnTo>
                    <a:pt x="7" y="101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5"/>
                  </a:lnTo>
                  <a:lnTo>
                    <a:pt x="6" y="31"/>
                  </a:lnTo>
                  <a:lnTo>
                    <a:pt x="13" y="16"/>
                  </a:lnTo>
                  <a:lnTo>
                    <a:pt x="24" y="9"/>
                  </a:lnTo>
                  <a:lnTo>
                    <a:pt x="39" y="2"/>
                  </a:lnTo>
                  <a:lnTo>
                    <a:pt x="53" y="0"/>
                  </a:lnTo>
                  <a:lnTo>
                    <a:pt x="72" y="3"/>
                  </a:lnTo>
                  <a:lnTo>
                    <a:pt x="85" y="10"/>
                  </a:lnTo>
                  <a:lnTo>
                    <a:pt x="97" y="22"/>
                  </a:lnTo>
                  <a:lnTo>
                    <a:pt x="101" y="39"/>
                  </a:lnTo>
                  <a:lnTo>
                    <a:pt x="82" y="42"/>
                  </a:lnTo>
                  <a:lnTo>
                    <a:pt x="78" y="31"/>
                  </a:lnTo>
                  <a:lnTo>
                    <a:pt x="72" y="23"/>
                  </a:lnTo>
                  <a:lnTo>
                    <a:pt x="65" y="19"/>
                  </a:lnTo>
                  <a:lnTo>
                    <a:pt x="55" y="18"/>
                  </a:lnTo>
                  <a:lnTo>
                    <a:pt x="40" y="19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4"/>
                  </a:lnTo>
                  <a:lnTo>
                    <a:pt x="22" y="85"/>
                  </a:lnTo>
                  <a:lnTo>
                    <a:pt x="29" y="98"/>
                  </a:lnTo>
                  <a:lnTo>
                    <a:pt x="39" y="107"/>
                  </a:lnTo>
                  <a:lnTo>
                    <a:pt x="53" y="110"/>
                  </a:lnTo>
                  <a:lnTo>
                    <a:pt x="65" y="108"/>
                  </a:lnTo>
                  <a:lnTo>
                    <a:pt x="73" y="103"/>
                  </a:lnTo>
                  <a:lnTo>
                    <a:pt x="81" y="94"/>
                  </a:lnTo>
                  <a:lnTo>
                    <a:pt x="84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8" name="Freeform 170"/>
            <p:cNvSpPr>
              <a:spLocks noEditPoints="1"/>
            </p:cNvSpPr>
            <p:nvPr/>
          </p:nvSpPr>
          <p:spPr bwMode="auto">
            <a:xfrm>
              <a:off x="4369873" y="3512463"/>
              <a:ext cx="80591" cy="94022"/>
            </a:xfrm>
            <a:custGeom>
              <a:avLst/>
              <a:gdLst>
                <a:gd name="T0" fmla="*/ 73 w 109"/>
                <a:gd name="T1" fmla="*/ 117 h 126"/>
                <a:gd name="T2" fmla="*/ 53 w 109"/>
                <a:gd name="T3" fmla="*/ 126 h 126"/>
                <a:gd name="T4" fmla="*/ 23 w 109"/>
                <a:gd name="T5" fmla="*/ 124 h 126"/>
                <a:gd name="T6" fmla="*/ 1 w 109"/>
                <a:gd name="T7" fmla="*/ 105 h 126"/>
                <a:gd name="T8" fmla="*/ 1 w 109"/>
                <a:gd name="T9" fmla="*/ 84 h 126"/>
                <a:gd name="T10" fmla="*/ 8 w 109"/>
                <a:gd name="T11" fmla="*/ 69 h 126"/>
                <a:gd name="T12" fmla="*/ 21 w 109"/>
                <a:gd name="T13" fmla="*/ 59 h 126"/>
                <a:gd name="T14" fmla="*/ 36 w 109"/>
                <a:gd name="T15" fmla="*/ 57 h 126"/>
                <a:gd name="T16" fmla="*/ 69 w 109"/>
                <a:gd name="T17" fmla="*/ 51 h 126"/>
                <a:gd name="T18" fmla="*/ 83 w 109"/>
                <a:gd name="T19" fmla="*/ 44 h 126"/>
                <a:gd name="T20" fmla="*/ 82 w 109"/>
                <a:gd name="T21" fmla="*/ 31 h 126"/>
                <a:gd name="T22" fmla="*/ 69 w 109"/>
                <a:gd name="T23" fmla="*/ 19 h 126"/>
                <a:gd name="T24" fmla="*/ 42 w 109"/>
                <a:gd name="T25" fmla="*/ 19 h 126"/>
                <a:gd name="T26" fmla="*/ 27 w 109"/>
                <a:gd name="T27" fmla="*/ 29 h 126"/>
                <a:gd name="T28" fmla="*/ 3 w 109"/>
                <a:gd name="T29" fmla="*/ 38 h 126"/>
                <a:gd name="T30" fmla="*/ 13 w 109"/>
                <a:gd name="T31" fmla="*/ 18 h 126"/>
                <a:gd name="T32" fmla="*/ 30 w 109"/>
                <a:gd name="T33" fmla="*/ 5 h 126"/>
                <a:gd name="T34" fmla="*/ 57 w 109"/>
                <a:gd name="T35" fmla="*/ 0 h 126"/>
                <a:gd name="T36" fmla="*/ 82 w 109"/>
                <a:gd name="T37" fmla="*/ 5 h 126"/>
                <a:gd name="T38" fmla="*/ 96 w 109"/>
                <a:gd name="T39" fmla="*/ 13 h 126"/>
                <a:gd name="T40" fmla="*/ 102 w 109"/>
                <a:gd name="T41" fmla="*/ 28 h 126"/>
                <a:gd name="T42" fmla="*/ 104 w 109"/>
                <a:gd name="T43" fmla="*/ 46 h 126"/>
                <a:gd name="T44" fmla="*/ 104 w 109"/>
                <a:gd name="T45" fmla="*/ 98 h 126"/>
                <a:gd name="T46" fmla="*/ 106 w 109"/>
                <a:gd name="T47" fmla="*/ 117 h 126"/>
                <a:gd name="T48" fmla="*/ 89 w 109"/>
                <a:gd name="T49" fmla="*/ 123 h 126"/>
                <a:gd name="T50" fmla="*/ 85 w 109"/>
                <a:gd name="T51" fmla="*/ 108 h 126"/>
                <a:gd name="T52" fmla="*/ 70 w 109"/>
                <a:gd name="T53" fmla="*/ 68 h 126"/>
                <a:gd name="T54" fmla="*/ 39 w 109"/>
                <a:gd name="T55" fmla="*/ 72 h 126"/>
                <a:gd name="T56" fmla="*/ 27 w 109"/>
                <a:gd name="T57" fmla="*/ 78 h 126"/>
                <a:gd name="T58" fmla="*/ 21 w 109"/>
                <a:gd name="T59" fmla="*/ 87 h 126"/>
                <a:gd name="T60" fmla="*/ 23 w 109"/>
                <a:gd name="T61" fmla="*/ 98 h 126"/>
                <a:gd name="T62" fmla="*/ 34 w 109"/>
                <a:gd name="T63" fmla="*/ 110 h 126"/>
                <a:gd name="T64" fmla="*/ 57 w 109"/>
                <a:gd name="T65" fmla="*/ 110 h 126"/>
                <a:gd name="T66" fmla="*/ 75 w 109"/>
                <a:gd name="T67" fmla="*/ 100 h 126"/>
                <a:gd name="T68" fmla="*/ 82 w 109"/>
                <a:gd name="T69" fmla="*/ 82 h 126"/>
                <a:gd name="T70" fmla="*/ 83 w 109"/>
                <a:gd name="T71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126" extrusionOk="0">
                  <a:moveTo>
                    <a:pt x="85" y="108"/>
                  </a:moveTo>
                  <a:lnTo>
                    <a:pt x="73" y="117"/>
                  </a:lnTo>
                  <a:lnTo>
                    <a:pt x="63" y="121"/>
                  </a:lnTo>
                  <a:lnTo>
                    <a:pt x="53" y="126"/>
                  </a:lnTo>
                  <a:lnTo>
                    <a:pt x="40" y="126"/>
                  </a:lnTo>
                  <a:lnTo>
                    <a:pt x="23" y="124"/>
                  </a:lnTo>
                  <a:lnTo>
                    <a:pt x="10" y="117"/>
                  </a:lnTo>
                  <a:lnTo>
                    <a:pt x="1" y="105"/>
                  </a:lnTo>
                  <a:lnTo>
                    <a:pt x="0" y="91"/>
                  </a:lnTo>
                  <a:lnTo>
                    <a:pt x="1" y="84"/>
                  </a:lnTo>
                  <a:lnTo>
                    <a:pt x="4" y="75"/>
                  </a:lnTo>
                  <a:lnTo>
                    <a:pt x="8" y="69"/>
                  </a:lnTo>
                  <a:lnTo>
                    <a:pt x="14" y="64"/>
                  </a:lnTo>
                  <a:lnTo>
                    <a:pt x="21" y="59"/>
                  </a:lnTo>
                  <a:lnTo>
                    <a:pt x="29" y="58"/>
                  </a:lnTo>
                  <a:lnTo>
                    <a:pt x="36" y="57"/>
                  </a:lnTo>
                  <a:lnTo>
                    <a:pt x="47" y="55"/>
                  </a:lnTo>
                  <a:lnTo>
                    <a:pt x="69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3" y="42"/>
                  </a:lnTo>
                  <a:lnTo>
                    <a:pt x="82" y="31"/>
                  </a:lnTo>
                  <a:lnTo>
                    <a:pt x="78" y="25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2" y="19"/>
                  </a:lnTo>
                  <a:lnTo>
                    <a:pt x="33" y="23"/>
                  </a:lnTo>
                  <a:lnTo>
                    <a:pt x="27" y="29"/>
                  </a:lnTo>
                  <a:lnTo>
                    <a:pt x="23" y="41"/>
                  </a:lnTo>
                  <a:lnTo>
                    <a:pt x="3" y="38"/>
                  </a:lnTo>
                  <a:lnTo>
                    <a:pt x="7" y="26"/>
                  </a:lnTo>
                  <a:lnTo>
                    <a:pt x="13" y="18"/>
                  </a:lnTo>
                  <a:lnTo>
                    <a:pt x="20" y="10"/>
                  </a:lnTo>
                  <a:lnTo>
                    <a:pt x="30" y="5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72" y="2"/>
                  </a:lnTo>
                  <a:lnTo>
                    <a:pt x="82" y="5"/>
                  </a:lnTo>
                  <a:lnTo>
                    <a:pt x="91" y="9"/>
                  </a:lnTo>
                  <a:lnTo>
                    <a:pt x="96" y="13"/>
                  </a:lnTo>
                  <a:lnTo>
                    <a:pt x="101" y="19"/>
                  </a:lnTo>
                  <a:lnTo>
                    <a:pt x="102" y="28"/>
                  </a:lnTo>
                  <a:lnTo>
                    <a:pt x="104" y="33"/>
                  </a:lnTo>
                  <a:lnTo>
                    <a:pt x="104" y="46"/>
                  </a:lnTo>
                  <a:lnTo>
                    <a:pt x="104" y="74"/>
                  </a:lnTo>
                  <a:lnTo>
                    <a:pt x="104" y="98"/>
                  </a:lnTo>
                  <a:lnTo>
                    <a:pt x="105" y="108"/>
                  </a:lnTo>
                  <a:lnTo>
                    <a:pt x="106" y="117"/>
                  </a:lnTo>
                  <a:lnTo>
                    <a:pt x="109" y="123"/>
                  </a:lnTo>
                  <a:lnTo>
                    <a:pt x="89" y="123"/>
                  </a:lnTo>
                  <a:lnTo>
                    <a:pt x="86" y="117"/>
                  </a:lnTo>
                  <a:lnTo>
                    <a:pt x="85" y="108"/>
                  </a:lnTo>
                  <a:close/>
                  <a:moveTo>
                    <a:pt x="83" y="64"/>
                  </a:moveTo>
                  <a:lnTo>
                    <a:pt x="70" y="68"/>
                  </a:lnTo>
                  <a:lnTo>
                    <a:pt x="50" y="71"/>
                  </a:lnTo>
                  <a:lnTo>
                    <a:pt x="39" y="72"/>
                  </a:lnTo>
                  <a:lnTo>
                    <a:pt x="33" y="75"/>
                  </a:lnTo>
                  <a:lnTo>
                    <a:pt x="27" y="78"/>
                  </a:lnTo>
                  <a:lnTo>
                    <a:pt x="24" y="81"/>
                  </a:lnTo>
                  <a:lnTo>
                    <a:pt x="21" y="87"/>
                  </a:lnTo>
                  <a:lnTo>
                    <a:pt x="21" y="91"/>
                  </a:lnTo>
                  <a:lnTo>
                    <a:pt x="23" y="98"/>
                  </a:lnTo>
                  <a:lnTo>
                    <a:pt x="27" y="104"/>
                  </a:lnTo>
                  <a:lnTo>
                    <a:pt x="34" y="110"/>
                  </a:lnTo>
                  <a:lnTo>
                    <a:pt x="46" y="110"/>
                  </a:lnTo>
                  <a:lnTo>
                    <a:pt x="57" y="110"/>
                  </a:lnTo>
                  <a:lnTo>
                    <a:pt x="66" y="105"/>
                  </a:lnTo>
                  <a:lnTo>
                    <a:pt x="75" y="100"/>
                  </a:lnTo>
                  <a:lnTo>
                    <a:pt x="80" y="91"/>
                  </a:lnTo>
                  <a:lnTo>
                    <a:pt x="82" y="82"/>
                  </a:lnTo>
                  <a:lnTo>
                    <a:pt x="83" y="71"/>
                  </a:lnTo>
                  <a:lnTo>
                    <a:pt x="83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69" name="Rectangle 171"/>
            <p:cNvSpPr>
              <a:spLocks noChangeArrowheads="1"/>
            </p:cNvSpPr>
            <p:nvPr/>
          </p:nvSpPr>
          <p:spPr bwMode="auto">
            <a:xfrm>
              <a:off x="4470613" y="3481122"/>
              <a:ext cx="15670" cy="12312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0" name="Freeform 172"/>
            <p:cNvSpPr>
              <a:spLocks noEditPoints="1"/>
            </p:cNvSpPr>
            <p:nvPr/>
          </p:nvSpPr>
          <p:spPr bwMode="auto">
            <a:xfrm>
              <a:off x="3447543" y="3713943"/>
              <a:ext cx="82830" cy="94022"/>
            </a:xfrm>
            <a:custGeom>
              <a:avLst/>
              <a:gdLst>
                <a:gd name="T0" fmla="*/ 90 w 111"/>
                <a:gd name="T1" fmla="*/ 83 h 125"/>
                <a:gd name="T2" fmla="*/ 110 w 111"/>
                <a:gd name="T3" fmla="*/ 86 h 125"/>
                <a:gd name="T4" fmla="*/ 104 w 111"/>
                <a:gd name="T5" fmla="*/ 103 h 125"/>
                <a:gd name="T6" fmla="*/ 93 w 111"/>
                <a:gd name="T7" fmla="*/ 115 h 125"/>
                <a:gd name="T8" fmla="*/ 78 w 111"/>
                <a:gd name="T9" fmla="*/ 124 h 125"/>
                <a:gd name="T10" fmla="*/ 58 w 111"/>
                <a:gd name="T11" fmla="*/ 125 h 125"/>
                <a:gd name="T12" fmla="*/ 45 w 111"/>
                <a:gd name="T13" fmla="*/ 124 h 125"/>
                <a:gd name="T14" fmla="*/ 25 w 111"/>
                <a:gd name="T15" fmla="*/ 116 h 125"/>
                <a:gd name="T16" fmla="*/ 16 w 111"/>
                <a:gd name="T17" fmla="*/ 109 h 125"/>
                <a:gd name="T18" fmla="*/ 9 w 111"/>
                <a:gd name="T19" fmla="*/ 101 h 125"/>
                <a:gd name="T20" fmla="*/ 2 w 111"/>
                <a:gd name="T21" fmla="*/ 77 h 125"/>
                <a:gd name="T22" fmla="*/ 0 w 111"/>
                <a:gd name="T23" fmla="*/ 63 h 125"/>
                <a:gd name="T24" fmla="*/ 2 w 111"/>
                <a:gd name="T25" fmla="*/ 49 h 125"/>
                <a:gd name="T26" fmla="*/ 9 w 111"/>
                <a:gd name="T27" fmla="*/ 26 h 125"/>
                <a:gd name="T28" fmla="*/ 16 w 111"/>
                <a:gd name="T29" fmla="*/ 17 h 125"/>
                <a:gd name="T30" fmla="*/ 25 w 111"/>
                <a:gd name="T31" fmla="*/ 8 h 125"/>
                <a:gd name="T32" fmla="*/ 45 w 111"/>
                <a:gd name="T33" fmla="*/ 1 h 125"/>
                <a:gd name="T34" fmla="*/ 57 w 111"/>
                <a:gd name="T35" fmla="*/ 0 h 125"/>
                <a:gd name="T36" fmla="*/ 68 w 111"/>
                <a:gd name="T37" fmla="*/ 1 h 125"/>
                <a:gd name="T38" fmla="*/ 88 w 111"/>
                <a:gd name="T39" fmla="*/ 8 h 125"/>
                <a:gd name="T40" fmla="*/ 96 w 111"/>
                <a:gd name="T41" fmla="*/ 16 h 125"/>
                <a:gd name="T42" fmla="*/ 103 w 111"/>
                <a:gd name="T43" fmla="*/ 26 h 125"/>
                <a:gd name="T44" fmla="*/ 110 w 111"/>
                <a:gd name="T45" fmla="*/ 47 h 125"/>
                <a:gd name="T46" fmla="*/ 111 w 111"/>
                <a:gd name="T47" fmla="*/ 62 h 125"/>
                <a:gd name="T48" fmla="*/ 111 w 111"/>
                <a:gd name="T49" fmla="*/ 65 h 125"/>
                <a:gd name="T50" fmla="*/ 111 w 111"/>
                <a:gd name="T51" fmla="*/ 67 h 125"/>
                <a:gd name="T52" fmla="*/ 22 w 111"/>
                <a:gd name="T53" fmla="*/ 67 h 125"/>
                <a:gd name="T54" fmla="*/ 25 w 111"/>
                <a:gd name="T55" fmla="*/ 86 h 125"/>
                <a:gd name="T56" fmla="*/ 34 w 111"/>
                <a:gd name="T57" fmla="*/ 98 h 125"/>
                <a:gd name="T58" fmla="*/ 44 w 111"/>
                <a:gd name="T59" fmla="*/ 106 h 125"/>
                <a:gd name="T60" fmla="*/ 58 w 111"/>
                <a:gd name="T61" fmla="*/ 108 h 125"/>
                <a:gd name="T62" fmla="*/ 68 w 111"/>
                <a:gd name="T63" fmla="*/ 108 h 125"/>
                <a:gd name="T64" fmla="*/ 77 w 111"/>
                <a:gd name="T65" fmla="*/ 102 h 125"/>
                <a:gd name="T66" fmla="*/ 84 w 111"/>
                <a:gd name="T67" fmla="*/ 95 h 125"/>
                <a:gd name="T68" fmla="*/ 90 w 111"/>
                <a:gd name="T69" fmla="*/ 83 h 125"/>
                <a:gd name="T70" fmla="*/ 24 w 111"/>
                <a:gd name="T71" fmla="*/ 52 h 125"/>
                <a:gd name="T72" fmla="*/ 90 w 111"/>
                <a:gd name="T73" fmla="*/ 52 h 125"/>
                <a:gd name="T74" fmla="*/ 88 w 111"/>
                <a:gd name="T75" fmla="*/ 37 h 125"/>
                <a:gd name="T76" fmla="*/ 83 w 111"/>
                <a:gd name="T77" fmla="*/ 29 h 125"/>
                <a:gd name="T78" fmla="*/ 71 w 111"/>
                <a:gd name="T79" fmla="*/ 18 h 125"/>
                <a:gd name="T80" fmla="*/ 57 w 111"/>
                <a:gd name="T81" fmla="*/ 17 h 125"/>
                <a:gd name="T82" fmla="*/ 44 w 111"/>
                <a:gd name="T83" fmla="*/ 18 h 125"/>
                <a:gd name="T84" fmla="*/ 34 w 111"/>
                <a:gd name="T85" fmla="*/ 26 h 125"/>
                <a:gd name="T86" fmla="*/ 25 w 111"/>
                <a:gd name="T87" fmla="*/ 36 h 125"/>
                <a:gd name="T88" fmla="*/ 24 w 111"/>
                <a:gd name="T89" fmla="*/ 5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1" h="125" extrusionOk="0">
                  <a:moveTo>
                    <a:pt x="90" y="83"/>
                  </a:moveTo>
                  <a:lnTo>
                    <a:pt x="110" y="86"/>
                  </a:lnTo>
                  <a:lnTo>
                    <a:pt x="104" y="103"/>
                  </a:lnTo>
                  <a:lnTo>
                    <a:pt x="93" y="115"/>
                  </a:lnTo>
                  <a:lnTo>
                    <a:pt x="78" y="124"/>
                  </a:lnTo>
                  <a:lnTo>
                    <a:pt x="58" y="125"/>
                  </a:lnTo>
                  <a:lnTo>
                    <a:pt x="45" y="124"/>
                  </a:lnTo>
                  <a:lnTo>
                    <a:pt x="25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8"/>
                  </a:lnTo>
                  <a:lnTo>
                    <a:pt x="45" y="1"/>
                  </a:lnTo>
                  <a:lnTo>
                    <a:pt x="57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6" y="16"/>
                  </a:lnTo>
                  <a:lnTo>
                    <a:pt x="103" y="26"/>
                  </a:lnTo>
                  <a:lnTo>
                    <a:pt x="110" y="47"/>
                  </a:lnTo>
                  <a:lnTo>
                    <a:pt x="111" y="62"/>
                  </a:lnTo>
                  <a:lnTo>
                    <a:pt x="111" y="65"/>
                  </a:lnTo>
                  <a:lnTo>
                    <a:pt x="111" y="67"/>
                  </a:lnTo>
                  <a:lnTo>
                    <a:pt x="22" y="67"/>
                  </a:lnTo>
                  <a:lnTo>
                    <a:pt x="25" y="86"/>
                  </a:lnTo>
                  <a:lnTo>
                    <a:pt x="34" y="98"/>
                  </a:lnTo>
                  <a:lnTo>
                    <a:pt x="44" y="106"/>
                  </a:lnTo>
                  <a:lnTo>
                    <a:pt x="58" y="108"/>
                  </a:lnTo>
                  <a:lnTo>
                    <a:pt x="68" y="108"/>
                  </a:lnTo>
                  <a:lnTo>
                    <a:pt x="77" y="102"/>
                  </a:lnTo>
                  <a:lnTo>
                    <a:pt x="84" y="95"/>
                  </a:lnTo>
                  <a:lnTo>
                    <a:pt x="90" y="83"/>
                  </a:lnTo>
                  <a:close/>
                  <a:moveTo>
                    <a:pt x="24" y="52"/>
                  </a:moveTo>
                  <a:lnTo>
                    <a:pt x="90" y="52"/>
                  </a:lnTo>
                  <a:lnTo>
                    <a:pt x="88" y="37"/>
                  </a:lnTo>
                  <a:lnTo>
                    <a:pt x="83" y="29"/>
                  </a:lnTo>
                  <a:lnTo>
                    <a:pt x="71" y="18"/>
                  </a:lnTo>
                  <a:lnTo>
                    <a:pt x="57" y="17"/>
                  </a:lnTo>
                  <a:lnTo>
                    <a:pt x="44" y="18"/>
                  </a:lnTo>
                  <a:lnTo>
                    <a:pt x="34" y="26"/>
                  </a:lnTo>
                  <a:lnTo>
                    <a:pt x="25" y="36"/>
                  </a:lnTo>
                  <a:lnTo>
                    <a:pt x="24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1" name="Freeform 173"/>
            <p:cNvSpPr>
              <a:spLocks noEditPoints="1"/>
            </p:cNvSpPr>
            <p:nvPr/>
          </p:nvSpPr>
          <p:spPr bwMode="auto">
            <a:xfrm>
              <a:off x="3543806" y="3680363"/>
              <a:ext cx="76114" cy="127603"/>
            </a:xfrm>
            <a:custGeom>
              <a:avLst/>
              <a:gdLst>
                <a:gd name="T0" fmla="*/ 85 w 103"/>
                <a:gd name="T1" fmla="*/ 166 h 169"/>
                <a:gd name="T2" fmla="*/ 85 w 103"/>
                <a:gd name="T3" fmla="*/ 152 h 169"/>
                <a:gd name="T4" fmla="*/ 79 w 103"/>
                <a:gd name="T5" fmla="*/ 159 h 169"/>
                <a:gd name="T6" fmla="*/ 62 w 103"/>
                <a:gd name="T7" fmla="*/ 168 h 169"/>
                <a:gd name="T8" fmla="*/ 52 w 103"/>
                <a:gd name="T9" fmla="*/ 169 h 169"/>
                <a:gd name="T10" fmla="*/ 37 w 103"/>
                <a:gd name="T11" fmla="*/ 168 h 169"/>
                <a:gd name="T12" fmla="*/ 26 w 103"/>
                <a:gd name="T13" fmla="*/ 160 h 169"/>
                <a:gd name="T14" fmla="*/ 14 w 103"/>
                <a:gd name="T15" fmla="*/ 152 h 169"/>
                <a:gd name="T16" fmla="*/ 7 w 103"/>
                <a:gd name="T17" fmla="*/ 139 h 169"/>
                <a:gd name="T18" fmla="*/ 1 w 103"/>
                <a:gd name="T19" fmla="*/ 124 h 169"/>
                <a:gd name="T20" fmla="*/ 0 w 103"/>
                <a:gd name="T21" fmla="*/ 107 h 169"/>
                <a:gd name="T22" fmla="*/ 1 w 103"/>
                <a:gd name="T23" fmla="*/ 90 h 169"/>
                <a:gd name="T24" fmla="*/ 5 w 103"/>
                <a:gd name="T25" fmla="*/ 74 h 169"/>
                <a:gd name="T26" fmla="*/ 13 w 103"/>
                <a:gd name="T27" fmla="*/ 61 h 169"/>
                <a:gd name="T28" fmla="*/ 24 w 103"/>
                <a:gd name="T29" fmla="*/ 52 h 169"/>
                <a:gd name="T30" fmla="*/ 36 w 103"/>
                <a:gd name="T31" fmla="*/ 45 h 169"/>
                <a:gd name="T32" fmla="*/ 50 w 103"/>
                <a:gd name="T33" fmla="*/ 44 h 169"/>
                <a:gd name="T34" fmla="*/ 60 w 103"/>
                <a:gd name="T35" fmla="*/ 45 h 169"/>
                <a:gd name="T36" fmla="*/ 70 w 103"/>
                <a:gd name="T37" fmla="*/ 48 h 169"/>
                <a:gd name="T38" fmla="*/ 78 w 103"/>
                <a:gd name="T39" fmla="*/ 54 h 169"/>
                <a:gd name="T40" fmla="*/ 83 w 103"/>
                <a:gd name="T41" fmla="*/ 61 h 169"/>
                <a:gd name="T42" fmla="*/ 83 w 103"/>
                <a:gd name="T43" fmla="*/ 0 h 169"/>
                <a:gd name="T44" fmla="*/ 103 w 103"/>
                <a:gd name="T45" fmla="*/ 0 h 169"/>
                <a:gd name="T46" fmla="*/ 103 w 103"/>
                <a:gd name="T47" fmla="*/ 166 h 169"/>
                <a:gd name="T48" fmla="*/ 85 w 103"/>
                <a:gd name="T49" fmla="*/ 166 h 169"/>
                <a:gd name="T50" fmla="*/ 21 w 103"/>
                <a:gd name="T51" fmla="*/ 107 h 169"/>
                <a:gd name="T52" fmla="*/ 23 w 103"/>
                <a:gd name="T53" fmla="*/ 127 h 169"/>
                <a:gd name="T54" fmla="*/ 30 w 103"/>
                <a:gd name="T55" fmla="*/ 140 h 169"/>
                <a:gd name="T56" fmla="*/ 40 w 103"/>
                <a:gd name="T57" fmla="*/ 150 h 169"/>
                <a:gd name="T58" fmla="*/ 53 w 103"/>
                <a:gd name="T59" fmla="*/ 152 h 169"/>
                <a:gd name="T60" fmla="*/ 66 w 103"/>
                <a:gd name="T61" fmla="*/ 150 h 169"/>
                <a:gd name="T62" fmla="*/ 76 w 103"/>
                <a:gd name="T63" fmla="*/ 142 h 169"/>
                <a:gd name="T64" fmla="*/ 83 w 103"/>
                <a:gd name="T65" fmla="*/ 129 h 169"/>
                <a:gd name="T66" fmla="*/ 85 w 103"/>
                <a:gd name="T67" fmla="*/ 109 h 169"/>
                <a:gd name="T68" fmla="*/ 83 w 103"/>
                <a:gd name="T69" fmla="*/ 85 h 169"/>
                <a:gd name="T70" fmla="*/ 76 w 103"/>
                <a:gd name="T71" fmla="*/ 73 h 169"/>
                <a:gd name="T72" fmla="*/ 66 w 103"/>
                <a:gd name="T73" fmla="*/ 62 h 169"/>
                <a:gd name="T74" fmla="*/ 52 w 103"/>
                <a:gd name="T75" fmla="*/ 61 h 169"/>
                <a:gd name="T76" fmla="*/ 40 w 103"/>
                <a:gd name="T77" fmla="*/ 62 h 169"/>
                <a:gd name="T78" fmla="*/ 30 w 103"/>
                <a:gd name="T79" fmla="*/ 71 h 169"/>
                <a:gd name="T80" fmla="*/ 23 w 103"/>
                <a:gd name="T81" fmla="*/ 85 h 169"/>
                <a:gd name="T82" fmla="*/ 21 w 103"/>
                <a:gd name="T83" fmla="*/ 10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69" extrusionOk="0">
                  <a:moveTo>
                    <a:pt x="85" y="166"/>
                  </a:moveTo>
                  <a:lnTo>
                    <a:pt x="85" y="152"/>
                  </a:lnTo>
                  <a:lnTo>
                    <a:pt x="79" y="159"/>
                  </a:lnTo>
                  <a:lnTo>
                    <a:pt x="62" y="168"/>
                  </a:lnTo>
                  <a:lnTo>
                    <a:pt x="52" y="169"/>
                  </a:lnTo>
                  <a:lnTo>
                    <a:pt x="37" y="168"/>
                  </a:lnTo>
                  <a:lnTo>
                    <a:pt x="26" y="160"/>
                  </a:lnTo>
                  <a:lnTo>
                    <a:pt x="14" y="152"/>
                  </a:lnTo>
                  <a:lnTo>
                    <a:pt x="7" y="139"/>
                  </a:lnTo>
                  <a:lnTo>
                    <a:pt x="1" y="124"/>
                  </a:lnTo>
                  <a:lnTo>
                    <a:pt x="0" y="107"/>
                  </a:lnTo>
                  <a:lnTo>
                    <a:pt x="1" y="90"/>
                  </a:lnTo>
                  <a:lnTo>
                    <a:pt x="5" y="74"/>
                  </a:lnTo>
                  <a:lnTo>
                    <a:pt x="13" y="61"/>
                  </a:lnTo>
                  <a:lnTo>
                    <a:pt x="24" y="52"/>
                  </a:lnTo>
                  <a:lnTo>
                    <a:pt x="36" y="45"/>
                  </a:lnTo>
                  <a:lnTo>
                    <a:pt x="50" y="44"/>
                  </a:lnTo>
                  <a:lnTo>
                    <a:pt x="60" y="45"/>
                  </a:lnTo>
                  <a:lnTo>
                    <a:pt x="70" y="48"/>
                  </a:lnTo>
                  <a:lnTo>
                    <a:pt x="78" y="54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6"/>
                  </a:lnTo>
                  <a:lnTo>
                    <a:pt x="85" y="166"/>
                  </a:lnTo>
                  <a:close/>
                  <a:moveTo>
                    <a:pt x="21" y="107"/>
                  </a:moveTo>
                  <a:lnTo>
                    <a:pt x="23" y="127"/>
                  </a:lnTo>
                  <a:lnTo>
                    <a:pt x="30" y="140"/>
                  </a:lnTo>
                  <a:lnTo>
                    <a:pt x="40" y="150"/>
                  </a:lnTo>
                  <a:lnTo>
                    <a:pt x="53" y="152"/>
                  </a:lnTo>
                  <a:lnTo>
                    <a:pt x="66" y="150"/>
                  </a:lnTo>
                  <a:lnTo>
                    <a:pt x="76" y="142"/>
                  </a:lnTo>
                  <a:lnTo>
                    <a:pt x="83" y="129"/>
                  </a:lnTo>
                  <a:lnTo>
                    <a:pt x="85" y="109"/>
                  </a:lnTo>
                  <a:lnTo>
                    <a:pt x="83" y="85"/>
                  </a:lnTo>
                  <a:lnTo>
                    <a:pt x="76" y="73"/>
                  </a:lnTo>
                  <a:lnTo>
                    <a:pt x="66" y="62"/>
                  </a:lnTo>
                  <a:lnTo>
                    <a:pt x="52" y="61"/>
                  </a:lnTo>
                  <a:lnTo>
                    <a:pt x="40" y="62"/>
                  </a:lnTo>
                  <a:lnTo>
                    <a:pt x="30" y="71"/>
                  </a:lnTo>
                  <a:lnTo>
                    <a:pt x="23" y="85"/>
                  </a:lnTo>
                  <a:lnTo>
                    <a:pt x="21" y="1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2" name="Freeform 174"/>
            <p:cNvSpPr>
              <a:spLocks noEditPoints="1"/>
            </p:cNvSpPr>
            <p:nvPr/>
          </p:nvSpPr>
          <p:spPr bwMode="auto">
            <a:xfrm>
              <a:off x="3644546" y="3680363"/>
              <a:ext cx="13431" cy="125364"/>
            </a:xfrm>
            <a:custGeom>
              <a:avLst/>
              <a:gdLst>
                <a:gd name="T0" fmla="*/ 0 w 20"/>
                <a:gd name="T1" fmla="*/ 25 h 166"/>
                <a:gd name="T2" fmla="*/ 0 w 20"/>
                <a:gd name="T3" fmla="*/ 0 h 166"/>
                <a:gd name="T4" fmla="*/ 20 w 20"/>
                <a:gd name="T5" fmla="*/ 0 h 166"/>
                <a:gd name="T6" fmla="*/ 20 w 20"/>
                <a:gd name="T7" fmla="*/ 25 h 166"/>
                <a:gd name="T8" fmla="*/ 0 w 20"/>
                <a:gd name="T9" fmla="*/ 25 h 166"/>
                <a:gd name="T10" fmla="*/ 0 w 20"/>
                <a:gd name="T11" fmla="*/ 166 h 166"/>
                <a:gd name="T12" fmla="*/ 0 w 20"/>
                <a:gd name="T13" fmla="*/ 47 h 166"/>
                <a:gd name="T14" fmla="*/ 20 w 20"/>
                <a:gd name="T15" fmla="*/ 47 h 166"/>
                <a:gd name="T16" fmla="*/ 20 w 20"/>
                <a:gd name="T17" fmla="*/ 166 h 166"/>
                <a:gd name="T18" fmla="*/ 0 w 20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166" extrusionOk="0">
                  <a:moveTo>
                    <a:pt x="0" y="2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5"/>
                  </a:lnTo>
                  <a:lnTo>
                    <a:pt x="0" y="25"/>
                  </a:lnTo>
                  <a:close/>
                  <a:moveTo>
                    <a:pt x="0" y="166"/>
                  </a:moveTo>
                  <a:lnTo>
                    <a:pt x="0" y="47"/>
                  </a:lnTo>
                  <a:lnTo>
                    <a:pt x="20" y="47"/>
                  </a:lnTo>
                  <a:lnTo>
                    <a:pt x="2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3" name="Freeform 175"/>
            <p:cNvSpPr/>
            <p:nvPr/>
          </p:nvSpPr>
          <p:spPr bwMode="auto">
            <a:xfrm>
              <a:off x="3673648" y="3684841"/>
              <a:ext cx="44773" cy="120887"/>
            </a:xfrm>
            <a:custGeom>
              <a:avLst/>
              <a:gdLst>
                <a:gd name="T0" fmla="*/ 57 w 60"/>
                <a:gd name="T1" fmla="*/ 142 h 163"/>
                <a:gd name="T2" fmla="*/ 60 w 60"/>
                <a:gd name="T3" fmla="*/ 161 h 163"/>
                <a:gd name="T4" fmla="*/ 51 w 60"/>
                <a:gd name="T5" fmla="*/ 163 h 163"/>
                <a:gd name="T6" fmla="*/ 44 w 60"/>
                <a:gd name="T7" fmla="*/ 163 h 163"/>
                <a:gd name="T8" fmla="*/ 34 w 60"/>
                <a:gd name="T9" fmla="*/ 163 h 163"/>
                <a:gd name="T10" fmla="*/ 26 w 60"/>
                <a:gd name="T11" fmla="*/ 160 h 163"/>
                <a:gd name="T12" fmla="*/ 21 w 60"/>
                <a:gd name="T13" fmla="*/ 155 h 163"/>
                <a:gd name="T14" fmla="*/ 18 w 60"/>
                <a:gd name="T15" fmla="*/ 150 h 163"/>
                <a:gd name="T16" fmla="*/ 16 w 60"/>
                <a:gd name="T17" fmla="*/ 142 h 163"/>
                <a:gd name="T18" fmla="*/ 15 w 60"/>
                <a:gd name="T19" fmla="*/ 127 h 163"/>
                <a:gd name="T20" fmla="*/ 15 w 60"/>
                <a:gd name="T21" fmla="*/ 57 h 163"/>
                <a:gd name="T22" fmla="*/ 0 w 60"/>
                <a:gd name="T23" fmla="*/ 57 h 163"/>
                <a:gd name="T24" fmla="*/ 0 w 60"/>
                <a:gd name="T25" fmla="*/ 42 h 163"/>
                <a:gd name="T26" fmla="*/ 15 w 60"/>
                <a:gd name="T27" fmla="*/ 42 h 163"/>
                <a:gd name="T28" fmla="*/ 15 w 60"/>
                <a:gd name="T29" fmla="*/ 11 h 163"/>
                <a:gd name="T30" fmla="*/ 35 w 60"/>
                <a:gd name="T31" fmla="*/ 0 h 163"/>
                <a:gd name="T32" fmla="*/ 35 w 60"/>
                <a:gd name="T33" fmla="*/ 42 h 163"/>
                <a:gd name="T34" fmla="*/ 57 w 60"/>
                <a:gd name="T35" fmla="*/ 42 h 163"/>
                <a:gd name="T36" fmla="*/ 57 w 60"/>
                <a:gd name="T37" fmla="*/ 57 h 163"/>
                <a:gd name="T38" fmla="*/ 35 w 60"/>
                <a:gd name="T39" fmla="*/ 57 h 163"/>
                <a:gd name="T40" fmla="*/ 35 w 60"/>
                <a:gd name="T41" fmla="*/ 127 h 163"/>
                <a:gd name="T42" fmla="*/ 37 w 60"/>
                <a:gd name="T43" fmla="*/ 135 h 163"/>
                <a:gd name="T44" fmla="*/ 37 w 60"/>
                <a:gd name="T45" fmla="*/ 138 h 163"/>
                <a:gd name="T46" fmla="*/ 38 w 60"/>
                <a:gd name="T47" fmla="*/ 141 h 163"/>
                <a:gd name="T48" fmla="*/ 41 w 60"/>
                <a:gd name="T49" fmla="*/ 142 h 163"/>
                <a:gd name="T50" fmla="*/ 42 w 60"/>
                <a:gd name="T51" fmla="*/ 144 h 163"/>
                <a:gd name="T52" fmla="*/ 47 w 60"/>
                <a:gd name="T53" fmla="*/ 144 h 163"/>
                <a:gd name="T54" fmla="*/ 51 w 60"/>
                <a:gd name="T55" fmla="*/ 144 h 163"/>
                <a:gd name="T56" fmla="*/ 57 w 60"/>
                <a:gd name="T57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163" extrusionOk="0">
                  <a:moveTo>
                    <a:pt x="57" y="142"/>
                  </a:moveTo>
                  <a:lnTo>
                    <a:pt x="60" y="161"/>
                  </a:lnTo>
                  <a:lnTo>
                    <a:pt x="51" y="163"/>
                  </a:lnTo>
                  <a:lnTo>
                    <a:pt x="44" y="163"/>
                  </a:lnTo>
                  <a:lnTo>
                    <a:pt x="34" y="163"/>
                  </a:lnTo>
                  <a:lnTo>
                    <a:pt x="26" y="160"/>
                  </a:lnTo>
                  <a:lnTo>
                    <a:pt x="21" y="155"/>
                  </a:lnTo>
                  <a:lnTo>
                    <a:pt x="18" y="150"/>
                  </a:lnTo>
                  <a:lnTo>
                    <a:pt x="16" y="142"/>
                  </a:lnTo>
                  <a:lnTo>
                    <a:pt x="15" y="127"/>
                  </a:lnTo>
                  <a:lnTo>
                    <a:pt x="15" y="57"/>
                  </a:lnTo>
                  <a:lnTo>
                    <a:pt x="0" y="57"/>
                  </a:lnTo>
                  <a:lnTo>
                    <a:pt x="0" y="42"/>
                  </a:lnTo>
                  <a:lnTo>
                    <a:pt x="15" y="42"/>
                  </a:lnTo>
                  <a:lnTo>
                    <a:pt x="15" y="11"/>
                  </a:lnTo>
                  <a:lnTo>
                    <a:pt x="35" y="0"/>
                  </a:lnTo>
                  <a:lnTo>
                    <a:pt x="35" y="42"/>
                  </a:lnTo>
                  <a:lnTo>
                    <a:pt x="57" y="42"/>
                  </a:lnTo>
                  <a:lnTo>
                    <a:pt x="57" y="57"/>
                  </a:lnTo>
                  <a:lnTo>
                    <a:pt x="35" y="57"/>
                  </a:lnTo>
                  <a:lnTo>
                    <a:pt x="35" y="127"/>
                  </a:lnTo>
                  <a:lnTo>
                    <a:pt x="37" y="135"/>
                  </a:lnTo>
                  <a:lnTo>
                    <a:pt x="37" y="138"/>
                  </a:lnTo>
                  <a:lnTo>
                    <a:pt x="38" y="141"/>
                  </a:lnTo>
                  <a:lnTo>
                    <a:pt x="41" y="142"/>
                  </a:lnTo>
                  <a:lnTo>
                    <a:pt x="42" y="144"/>
                  </a:lnTo>
                  <a:lnTo>
                    <a:pt x="47" y="144"/>
                  </a:lnTo>
                  <a:lnTo>
                    <a:pt x="51" y="144"/>
                  </a:lnTo>
                  <a:lnTo>
                    <a:pt x="57" y="1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4" name="Freeform 176"/>
            <p:cNvSpPr>
              <a:spLocks noEditPoints="1"/>
            </p:cNvSpPr>
            <p:nvPr/>
          </p:nvSpPr>
          <p:spPr bwMode="auto">
            <a:xfrm>
              <a:off x="3725138" y="3713943"/>
              <a:ext cx="82830" cy="94022"/>
            </a:xfrm>
            <a:custGeom>
              <a:avLst/>
              <a:gdLst>
                <a:gd name="T0" fmla="*/ 0 w 113"/>
                <a:gd name="T1" fmla="*/ 63 h 125"/>
                <a:gd name="T2" fmla="*/ 2 w 113"/>
                <a:gd name="T3" fmla="*/ 46 h 125"/>
                <a:gd name="T4" fmla="*/ 10 w 113"/>
                <a:gd name="T5" fmla="*/ 21 h 125"/>
                <a:gd name="T6" fmla="*/ 19 w 113"/>
                <a:gd name="T7" fmla="*/ 13 h 125"/>
                <a:gd name="T8" fmla="*/ 26 w 113"/>
                <a:gd name="T9" fmla="*/ 7 h 125"/>
                <a:gd name="T10" fmla="*/ 45 w 113"/>
                <a:gd name="T11" fmla="*/ 1 h 125"/>
                <a:gd name="T12" fmla="*/ 56 w 113"/>
                <a:gd name="T13" fmla="*/ 0 h 125"/>
                <a:gd name="T14" fmla="*/ 68 w 113"/>
                <a:gd name="T15" fmla="*/ 1 h 125"/>
                <a:gd name="T16" fmla="*/ 88 w 113"/>
                <a:gd name="T17" fmla="*/ 8 h 125"/>
                <a:gd name="T18" fmla="*/ 97 w 113"/>
                <a:gd name="T19" fmla="*/ 16 h 125"/>
                <a:gd name="T20" fmla="*/ 104 w 113"/>
                <a:gd name="T21" fmla="*/ 24 h 125"/>
                <a:gd name="T22" fmla="*/ 111 w 113"/>
                <a:gd name="T23" fmla="*/ 47 h 125"/>
                <a:gd name="T24" fmla="*/ 113 w 113"/>
                <a:gd name="T25" fmla="*/ 60 h 125"/>
                <a:gd name="T26" fmla="*/ 111 w 113"/>
                <a:gd name="T27" fmla="*/ 82 h 125"/>
                <a:gd name="T28" fmla="*/ 105 w 113"/>
                <a:gd name="T29" fmla="*/ 98 h 125"/>
                <a:gd name="T30" fmla="*/ 97 w 113"/>
                <a:gd name="T31" fmla="*/ 109 h 125"/>
                <a:gd name="T32" fmla="*/ 85 w 113"/>
                <a:gd name="T33" fmla="*/ 118 h 125"/>
                <a:gd name="T34" fmla="*/ 71 w 113"/>
                <a:gd name="T35" fmla="*/ 124 h 125"/>
                <a:gd name="T36" fmla="*/ 56 w 113"/>
                <a:gd name="T37" fmla="*/ 125 h 125"/>
                <a:gd name="T38" fmla="*/ 43 w 113"/>
                <a:gd name="T39" fmla="*/ 124 h 125"/>
                <a:gd name="T40" fmla="*/ 23 w 113"/>
                <a:gd name="T41" fmla="*/ 116 h 125"/>
                <a:gd name="T42" fmla="*/ 16 w 113"/>
                <a:gd name="T43" fmla="*/ 109 h 125"/>
                <a:gd name="T44" fmla="*/ 9 w 113"/>
                <a:gd name="T45" fmla="*/ 101 h 125"/>
                <a:gd name="T46" fmla="*/ 0 w 113"/>
                <a:gd name="T47" fmla="*/ 77 h 125"/>
                <a:gd name="T48" fmla="*/ 0 w 113"/>
                <a:gd name="T49" fmla="*/ 63 h 125"/>
                <a:gd name="T50" fmla="*/ 20 w 113"/>
                <a:gd name="T51" fmla="*/ 63 h 125"/>
                <a:gd name="T52" fmla="*/ 23 w 113"/>
                <a:gd name="T53" fmla="*/ 83 h 125"/>
                <a:gd name="T54" fmla="*/ 30 w 113"/>
                <a:gd name="T55" fmla="*/ 96 h 125"/>
                <a:gd name="T56" fmla="*/ 42 w 113"/>
                <a:gd name="T57" fmla="*/ 106 h 125"/>
                <a:gd name="T58" fmla="*/ 56 w 113"/>
                <a:gd name="T59" fmla="*/ 108 h 125"/>
                <a:gd name="T60" fmla="*/ 71 w 113"/>
                <a:gd name="T61" fmla="*/ 106 h 125"/>
                <a:gd name="T62" fmla="*/ 81 w 113"/>
                <a:gd name="T63" fmla="*/ 96 h 125"/>
                <a:gd name="T64" fmla="*/ 90 w 113"/>
                <a:gd name="T65" fmla="*/ 83 h 125"/>
                <a:gd name="T66" fmla="*/ 91 w 113"/>
                <a:gd name="T67" fmla="*/ 62 h 125"/>
                <a:gd name="T68" fmla="*/ 90 w 113"/>
                <a:gd name="T69" fmla="*/ 41 h 125"/>
                <a:gd name="T70" fmla="*/ 81 w 113"/>
                <a:gd name="T71" fmla="*/ 29 h 125"/>
                <a:gd name="T72" fmla="*/ 71 w 113"/>
                <a:gd name="T73" fmla="*/ 18 h 125"/>
                <a:gd name="T74" fmla="*/ 56 w 113"/>
                <a:gd name="T75" fmla="*/ 17 h 125"/>
                <a:gd name="T76" fmla="*/ 42 w 113"/>
                <a:gd name="T77" fmla="*/ 18 h 125"/>
                <a:gd name="T78" fmla="*/ 30 w 113"/>
                <a:gd name="T79" fmla="*/ 29 h 125"/>
                <a:gd name="T80" fmla="*/ 23 w 113"/>
                <a:gd name="T81" fmla="*/ 41 h 125"/>
                <a:gd name="T82" fmla="*/ 20 w 113"/>
                <a:gd name="T83" fmla="*/ 6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25" extrusionOk="0">
                  <a:moveTo>
                    <a:pt x="0" y="63"/>
                  </a:moveTo>
                  <a:lnTo>
                    <a:pt x="2" y="46"/>
                  </a:lnTo>
                  <a:lnTo>
                    <a:pt x="10" y="21"/>
                  </a:lnTo>
                  <a:lnTo>
                    <a:pt x="19" y="13"/>
                  </a:lnTo>
                  <a:lnTo>
                    <a:pt x="26" y="7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68" y="1"/>
                  </a:lnTo>
                  <a:lnTo>
                    <a:pt x="88" y="8"/>
                  </a:lnTo>
                  <a:lnTo>
                    <a:pt x="97" y="16"/>
                  </a:lnTo>
                  <a:lnTo>
                    <a:pt x="104" y="24"/>
                  </a:lnTo>
                  <a:lnTo>
                    <a:pt x="111" y="47"/>
                  </a:lnTo>
                  <a:lnTo>
                    <a:pt x="113" y="60"/>
                  </a:lnTo>
                  <a:lnTo>
                    <a:pt x="111" y="82"/>
                  </a:lnTo>
                  <a:lnTo>
                    <a:pt x="105" y="98"/>
                  </a:lnTo>
                  <a:lnTo>
                    <a:pt x="97" y="109"/>
                  </a:lnTo>
                  <a:lnTo>
                    <a:pt x="85" y="118"/>
                  </a:lnTo>
                  <a:lnTo>
                    <a:pt x="71" y="124"/>
                  </a:lnTo>
                  <a:lnTo>
                    <a:pt x="56" y="125"/>
                  </a:lnTo>
                  <a:lnTo>
                    <a:pt x="43" y="124"/>
                  </a:lnTo>
                  <a:lnTo>
                    <a:pt x="23" y="116"/>
                  </a:lnTo>
                  <a:lnTo>
                    <a:pt x="16" y="109"/>
                  </a:lnTo>
                  <a:lnTo>
                    <a:pt x="9" y="101"/>
                  </a:lnTo>
                  <a:lnTo>
                    <a:pt x="0" y="77"/>
                  </a:lnTo>
                  <a:lnTo>
                    <a:pt x="0" y="63"/>
                  </a:lnTo>
                  <a:close/>
                  <a:moveTo>
                    <a:pt x="20" y="63"/>
                  </a:moveTo>
                  <a:lnTo>
                    <a:pt x="23" y="83"/>
                  </a:lnTo>
                  <a:lnTo>
                    <a:pt x="30" y="96"/>
                  </a:lnTo>
                  <a:lnTo>
                    <a:pt x="42" y="106"/>
                  </a:lnTo>
                  <a:lnTo>
                    <a:pt x="56" y="108"/>
                  </a:lnTo>
                  <a:lnTo>
                    <a:pt x="71" y="106"/>
                  </a:lnTo>
                  <a:lnTo>
                    <a:pt x="81" y="96"/>
                  </a:lnTo>
                  <a:lnTo>
                    <a:pt x="90" y="83"/>
                  </a:lnTo>
                  <a:lnTo>
                    <a:pt x="91" y="62"/>
                  </a:lnTo>
                  <a:lnTo>
                    <a:pt x="90" y="41"/>
                  </a:lnTo>
                  <a:lnTo>
                    <a:pt x="81" y="29"/>
                  </a:lnTo>
                  <a:lnTo>
                    <a:pt x="71" y="18"/>
                  </a:lnTo>
                  <a:lnTo>
                    <a:pt x="56" y="17"/>
                  </a:lnTo>
                  <a:lnTo>
                    <a:pt x="42" y="18"/>
                  </a:lnTo>
                  <a:lnTo>
                    <a:pt x="30" y="29"/>
                  </a:lnTo>
                  <a:lnTo>
                    <a:pt x="23" y="41"/>
                  </a:lnTo>
                  <a:lnTo>
                    <a:pt x="2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5" name="Freeform 177"/>
            <p:cNvSpPr/>
            <p:nvPr/>
          </p:nvSpPr>
          <p:spPr bwMode="auto">
            <a:xfrm>
              <a:off x="3825878" y="3713943"/>
              <a:ext cx="49250" cy="91784"/>
            </a:xfrm>
            <a:custGeom>
              <a:avLst/>
              <a:gdLst>
                <a:gd name="T0" fmla="*/ 0 w 65"/>
                <a:gd name="T1" fmla="*/ 122 h 122"/>
                <a:gd name="T2" fmla="*/ 0 w 65"/>
                <a:gd name="T3" fmla="*/ 3 h 122"/>
                <a:gd name="T4" fmla="*/ 18 w 65"/>
                <a:gd name="T5" fmla="*/ 3 h 122"/>
                <a:gd name="T6" fmla="*/ 18 w 65"/>
                <a:gd name="T7" fmla="*/ 21 h 122"/>
                <a:gd name="T8" fmla="*/ 24 w 65"/>
                <a:gd name="T9" fmla="*/ 10 h 122"/>
                <a:gd name="T10" fmla="*/ 31 w 65"/>
                <a:gd name="T11" fmla="*/ 4 h 122"/>
                <a:gd name="T12" fmla="*/ 37 w 65"/>
                <a:gd name="T13" fmla="*/ 1 h 122"/>
                <a:gd name="T14" fmla="*/ 44 w 65"/>
                <a:gd name="T15" fmla="*/ 0 h 122"/>
                <a:gd name="T16" fmla="*/ 54 w 65"/>
                <a:gd name="T17" fmla="*/ 1 h 122"/>
                <a:gd name="T18" fmla="*/ 65 w 65"/>
                <a:gd name="T19" fmla="*/ 7 h 122"/>
                <a:gd name="T20" fmla="*/ 57 w 65"/>
                <a:gd name="T21" fmla="*/ 26 h 122"/>
                <a:gd name="T22" fmla="*/ 50 w 65"/>
                <a:gd name="T23" fmla="*/ 21 h 122"/>
                <a:gd name="T24" fmla="*/ 43 w 65"/>
                <a:gd name="T25" fmla="*/ 21 h 122"/>
                <a:gd name="T26" fmla="*/ 37 w 65"/>
                <a:gd name="T27" fmla="*/ 21 h 122"/>
                <a:gd name="T28" fmla="*/ 31 w 65"/>
                <a:gd name="T29" fmla="*/ 26 h 122"/>
                <a:gd name="T30" fmla="*/ 26 w 65"/>
                <a:gd name="T31" fmla="*/ 30 h 122"/>
                <a:gd name="T32" fmla="*/ 24 w 65"/>
                <a:gd name="T33" fmla="*/ 36 h 122"/>
                <a:gd name="T34" fmla="*/ 21 w 65"/>
                <a:gd name="T35" fmla="*/ 47 h 122"/>
                <a:gd name="T36" fmla="*/ 20 w 65"/>
                <a:gd name="T37" fmla="*/ 60 h 122"/>
                <a:gd name="T38" fmla="*/ 20 w 65"/>
                <a:gd name="T39" fmla="*/ 122 h 122"/>
                <a:gd name="T40" fmla="*/ 0 w 65"/>
                <a:gd name="T4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122" extrusionOk="0">
                  <a:moveTo>
                    <a:pt x="0" y="122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1" y="4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4" y="1"/>
                  </a:lnTo>
                  <a:lnTo>
                    <a:pt x="65" y="7"/>
                  </a:lnTo>
                  <a:lnTo>
                    <a:pt x="57" y="26"/>
                  </a:lnTo>
                  <a:lnTo>
                    <a:pt x="50" y="21"/>
                  </a:lnTo>
                  <a:lnTo>
                    <a:pt x="43" y="21"/>
                  </a:lnTo>
                  <a:lnTo>
                    <a:pt x="37" y="21"/>
                  </a:lnTo>
                  <a:lnTo>
                    <a:pt x="31" y="26"/>
                  </a:lnTo>
                  <a:lnTo>
                    <a:pt x="26" y="30"/>
                  </a:lnTo>
                  <a:lnTo>
                    <a:pt x="24" y="36"/>
                  </a:lnTo>
                  <a:lnTo>
                    <a:pt x="21" y="47"/>
                  </a:lnTo>
                  <a:lnTo>
                    <a:pt x="20" y="60"/>
                  </a:lnTo>
                  <a:lnTo>
                    <a:pt x="20" y="122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6" name="Line 178"/>
            <p:cNvSpPr>
              <a:spLocks noChangeShapeType="1"/>
            </p:cNvSpPr>
            <p:nvPr/>
          </p:nvSpPr>
          <p:spPr bwMode="auto">
            <a:xfrm>
              <a:off x="3662455" y="3152039"/>
              <a:ext cx="0" cy="1589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7" name="Freeform 179"/>
            <p:cNvSpPr/>
            <p:nvPr/>
          </p:nvSpPr>
          <p:spPr bwMode="auto">
            <a:xfrm>
              <a:off x="3619920" y="3310984"/>
              <a:ext cx="87307" cy="116410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 extrusionOk="0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178" name="Freeform 180"/>
            <p:cNvSpPr/>
            <p:nvPr/>
          </p:nvSpPr>
          <p:spPr bwMode="auto">
            <a:xfrm>
              <a:off x="3619920" y="3310984"/>
              <a:ext cx="87307" cy="116410"/>
            </a:xfrm>
            <a:custGeom>
              <a:avLst/>
              <a:gdLst>
                <a:gd name="T0" fmla="*/ 0 w 116"/>
                <a:gd name="T1" fmla="*/ 0 h 154"/>
                <a:gd name="T2" fmla="*/ 58 w 116"/>
                <a:gd name="T3" fmla="*/ 154 h 154"/>
                <a:gd name="T4" fmla="*/ 116 w 116"/>
                <a:gd name="T5" fmla="*/ 0 h 154"/>
                <a:gd name="T6" fmla="*/ 0 w 11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54" extrusionOk="0">
                  <a:moveTo>
                    <a:pt x="0" y="0"/>
                  </a:moveTo>
                  <a:lnTo>
                    <a:pt x="58" y="154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Defining a concrete syntax: tree based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lnSpc>
                <a:spcPct val="114999"/>
              </a:lnSpc>
              <a:defRPr/>
            </a:pPr>
            <a:r>
              <a:rPr/>
              <a:t>for free using EMF (ie. default configuration model is enough and often restricted to bare minimum)</a:t>
            </a:r>
          </a:p>
          <a:p>
            <a:pPr marL="514800" indent="-514800">
              <a:buFont typeface="Arial"/>
              <a:buChar char="•"/>
              <a:defRPr/>
            </a:pPr>
            <a:r>
              <a:rPr/>
              <a:t>optionnaly need some customization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/>
              <a:t>in the genmodel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/>
              <a:t>icons, labels, 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/>
              <a:t>tables, 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/>
              <a:t>properties view</a:t>
            </a:r>
          </a:p>
          <a:p>
            <a:pPr marL="514800" indent="-514800">
              <a:buFont typeface="Arial"/>
              <a:buChar char="•"/>
              <a:defRPr/>
            </a:pPr>
            <a:r>
              <a:rPr/>
              <a:t>Often reused as outline for more complex editors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Course content</a:t>
            </a:r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4</a:t>
            </a:r>
          </a:p>
        </p:txBody>
      </p:sp>
      <p:sp>
        <p:nvSpPr>
          <p:cNvPr id="7" name="Espace réservé du contenu 4"/>
          <p:cNvSpPr>
            <a:spLocks noGrp="1"/>
          </p:cNvSpPr>
          <p:nvPr>
            <p:ph idx="1"/>
          </p:nvPr>
        </p:nvSpPr>
        <p:spPr bwMode="auto">
          <a:xfrm>
            <a:off x="467543" y="1023570"/>
            <a:ext cx="8280919" cy="4907907"/>
          </a:xfrm>
        </p:spPr>
        <p:txBody>
          <a:bodyPr numCol="2"/>
          <a:lstStyle/>
          <a:p>
            <a:pPr>
              <a:lnSpc>
                <a:spcPct val="100000"/>
              </a:lnSpc>
              <a:defRPr/>
            </a:pPr>
            <a:r>
              <a:rPr lang="fr-FR" sz="2200"/>
              <a:t>Day ay1– modelingodeling</a:t>
            </a:r>
            <a:endParaRPr lang="fr-FR" sz="1800"/>
          </a:p>
          <a:p>
            <a:pPr>
              <a:buFont typeface="Arial"/>
              <a:buChar char="•"/>
              <a:defRPr/>
            </a:pPr>
            <a:r>
              <a:rPr lang="fr-FR" sz="1800"/>
              <a:t>Tn:Hands-onGettingextual editors : Xtext</a:t>
            </a:r>
          </a:p>
          <a:p>
            <a:pPr lvl="1">
              <a:defRPr/>
            </a:pPr>
            <a:r>
              <a:rPr lang="fr-FR" sz="1800"/>
              <a:t>Hand on: Logo language textual editoreditor</a:t>
            </a:r>
          </a:p>
          <a:p>
            <a:pPr marL="1590959" lvl="2" indent="-514800">
              <a:buFont typeface="Arial"/>
              <a:buChar char="•"/>
              <a:defRPr/>
            </a:pPr>
            <a:r>
              <a:rPr lang="fr-FR" sz="1600"/>
              <a:t>Common extensions </a:t>
            </a:r>
            <a:r>
              <a:rPr lang="fr-FR" sz="1000"/>
              <a:t>(generator, validator, transfo )</a:t>
            </a:r>
            <a:endParaRPr lang="fr-FR" sz="1200"/>
          </a:p>
          <a:p>
            <a:pPr lvl="1">
              <a:defRPr/>
            </a:pPr>
            <a:endParaRPr sz="1200"/>
          </a:p>
          <a:p>
            <a:pPr>
              <a:lnSpc>
                <a:spcPct val="114999"/>
              </a:lnSpc>
              <a:buFont typeface="Arial"/>
              <a:buChar char="•"/>
              <a:defRPr/>
            </a:pPr>
            <a:r>
              <a:rPr lang="fr-FR" sz="1800"/>
              <a:t>Generalization to languages</a:t>
            </a:r>
          </a:p>
          <a:p>
            <a:pPr lvl="1">
              <a:lnSpc>
                <a:spcPct val="114999"/>
              </a:lnSpc>
              <a:defRPr/>
            </a:pPr>
            <a:r>
              <a:rPr lang="fr-FR" sz="1800"/>
              <a:t>Some background notions</a:t>
            </a:r>
            <a:endParaRPr/>
          </a:p>
          <a:p>
            <a:pPr lvl="1">
              <a:defRPr/>
            </a:pPr>
            <a:r>
              <a:rPr lang="fr-FR" sz="1800"/>
              <a:t>Ecore/MOF</a:t>
            </a:r>
          </a:p>
          <a:p>
            <a:pPr lvl="1">
              <a:defRPr/>
            </a:pPr>
            <a:r>
              <a:rPr lang="fr-FR" sz="1800"/>
              <a:t>Concrete syntaxessyntaxessynta</a:t>
            </a:r>
          </a:p>
          <a:p>
            <a:pPr lvl="1">
              <a:defRPr/>
            </a:pPr>
            <a:r>
              <a:rPr lang="fr-FR" sz="1800"/>
              <a:t>Behavioral semanticsmantuicsSe</a:t>
            </a:r>
            <a:endParaRPr lang="fr-FR"/>
          </a:p>
          <a:p>
            <a:pPr marL="0" indent="0">
              <a:lnSpc>
                <a:spcPct val="100000"/>
              </a:lnSpc>
              <a:defRPr/>
            </a:pPr>
            <a:endParaRPr lang="fr-FR" sz="1800"/>
          </a:p>
          <a:p>
            <a:pPr marL="0" indent="0">
              <a:lnSpc>
                <a:spcPct val="100000"/>
              </a:lnSpc>
              <a:defRPr/>
            </a:pPr>
            <a:r>
              <a:rPr lang="fr-FR" sz="1800"/>
              <a:t>Day 2 </a:t>
            </a:r>
            <a:r>
              <a:rPr lang="fr-FR" sz="2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– modelingodeling (cont.)</a:t>
            </a:r>
            <a:endParaRPr lang="fr-FR" sz="1800"/>
          </a:p>
          <a:p>
            <a:pPr marL="342900" indent="-342900">
              <a:lnSpc>
                <a:spcPct val="114999"/>
              </a:lnSpc>
              <a:buFont typeface="Arial"/>
              <a:buChar char="•"/>
              <a:defRPr/>
            </a:pPr>
            <a:r>
              <a:rPr lang="fr-FR" sz="1800"/>
              <a:t>Hands-on: Graphical editors</a:t>
            </a:r>
          </a:p>
          <a:p>
            <a:pPr marL="742950" lvl="1" indent="-342900">
              <a:lnSpc>
                <a:spcPct val="114999"/>
              </a:lnSpc>
              <a:buFont typeface="Arial"/>
              <a:buChar char="•"/>
              <a:defRPr/>
            </a:pPr>
            <a:r>
              <a:rPr lang="fr-FR" sz="1800"/>
              <a:t>Sirius</a:t>
            </a:r>
          </a:p>
          <a:p>
            <a:pPr marL="342900" indent="-342900">
              <a:lnSpc>
                <a:spcPct val="114999"/>
              </a:lnSpc>
              <a:buFont typeface="Arial"/>
              <a:buChar char="•"/>
              <a:defRPr/>
            </a:pPr>
            <a:r>
              <a:rPr lang="fr-FR" sz="18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Hands-on: </a:t>
            </a:r>
            <a:r>
              <a:rPr lang="fr-FR" sz="1800"/>
              <a:t>Executable behavior</a:t>
            </a:r>
          </a:p>
          <a:p>
            <a:pPr marL="1076212" lvl="2" indent="-342900">
              <a:buFont typeface="Arial"/>
              <a:buChar char="•"/>
              <a:defRPr/>
            </a:pPr>
            <a:r>
              <a:rPr lang="fr-FR" sz="1600"/>
              <a:t>visitor/xtend, dispatch/K3</a:t>
            </a:r>
            <a:endParaRPr/>
          </a:p>
          <a:p>
            <a:pPr marL="1076212" lvl="2" indent="-342900">
              <a:buFont typeface="Arial"/>
              <a:buChar char="•"/>
              <a:defRPr/>
            </a:pPr>
            <a:r>
              <a:rPr lang="fr-FR" sz="1600"/>
              <a:t>model debugger</a:t>
            </a:r>
          </a:p>
          <a:p>
            <a:pPr marL="1076211" lvl="2" indent="-342900">
              <a:buFont typeface="Arial"/>
              <a:buChar char="•"/>
              <a:defRPr/>
            </a:pPr>
            <a:r>
              <a:rPr lang="fr-FR" sz="1600"/>
              <a:t>GEMOCGemoc</a:t>
            </a:r>
            <a:endParaRPr/>
          </a:p>
          <a:p>
            <a:pPr marL="361945" lvl="1" indent="-342900">
              <a:buFont typeface="Arial"/>
              <a:buChar char="•"/>
              <a:defRPr/>
            </a:pPr>
            <a:r>
              <a:rPr lang="fr-FR" sz="1600"/>
              <a:t>More usages</a:t>
            </a:r>
            <a:endParaRPr/>
          </a:p>
          <a:p>
            <a:pPr marL="1076212" lvl="2" indent="-342900">
              <a:buFont typeface="Arial"/>
              <a:buChar char="•"/>
              <a:defRPr/>
            </a:pPr>
            <a:r>
              <a:rPr lang="fr-FR" sz="1400"/>
              <a:t>Cf. p6/7 Mde book</a:t>
            </a:r>
            <a:endParaRPr/>
          </a:p>
          <a:p>
            <a:pPr marL="0" indent="0">
              <a:defRPr/>
            </a:pPr>
            <a:r>
              <a:rPr lang="fr-FR" sz="2200"/>
              <a:t>Day 3. Eclipse specific</a:t>
            </a:r>
            <a:endParaRPr lang="fr-FR" sz="1800"/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 lang="fr-FR" sz="1800"/>
              <a:t>Architecture and Plugins</a:t>
            </a:r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 lang="fr-FR" sz="1800"/>
              <a:t>UI, builders, etc</a:t>
            </a:r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 lang="fr-FR" sz="1800"/>
              <a:t>Deployment</a:t>
            </a:r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 lang="fr-FR" sz="1800"/>
              <a:t>Continuous integration</a:t>
            </a:r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 lang="fr-FR" sz="1800"/>
              <a:t>Scaling up - Going further</a:t>
            </a:r>
          </a:p>
          <a:p>
            <a:pPr marL="914850" lvl="1" indent="-514800">
              <a:lnSpc>
                <a:spcPct val="114999"/>
              </a:lnSpc>
              <a:buFont typeface="Arial"/>
              <a:buChar char="•"/>
              <a:defRPr/>
            </a:pPr>
            <a:r>
              <a:rPr lang="fr-FR" sz="1800"/>
              <a:t>LSP / Eclipse Che/Theia</a:t>
            </a:r>
          </a:p>
          <a:p>
            <a:pPr marL="285750" indent="-285750">
              <a:buFont typeface="Arial"/>
              <a:buChar char="•"/>
              <a:defRPr/>
            </a:pPr>
            <a:endParaRPr lang="fr-FR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Defining a concrete syntax: textual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45</a:t>
            </a:r>
          </a:p>
        </p:txBody>
      </p:sp>
      <p:grpSp>
        <p:nvGrpSpPr>
          <p:cNvPr id="6" name="Grouper 4"/>
          <p:cNvGrpSpPr/>
          <p:nvPr/>
        </p:nvGrpSpPr>
        <p:grpSpPr bwMode="auto">
          <a:xfrm>
            <a:off x="179512" y="980728"/>
            <a:ext cx="4824536" cy="4896544"/>
            <a:chOff x="1667818" y="493018"/>
            <a:chExt cx="2262559" cy="3308449"/>
          </a:xfrm>
        </p:grpSpPr>
        <p:grpSp>
          <p:nvGrpSpPr>
            <p:cNvPr id="7" name="Group 6"/>
            <p:cNvGrpSpPr/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8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AutoShape 4"/>
              <p:cNvSpPr/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Rectangle 5"/>
              <p:cNvSpPr/>
              <p:nvPr/>
            </p:nvSpPr>
            <p:spPr bwMode="auto">
              <a:xfrm>
                <a:off x="311" y="285"/>
                <a:ext cx="759" cy="6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2800" b="0" i="0" u="none" strike="noStrike" cap="none" spc="0">
                  <a:ln>
                    <a:noFill/>
                  </a:ln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endParaRPr>
              </a:p>
              <a:p>
                <a:pPr marL="40182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2800" b="0" i="0" u="none" strike="noStrike" cap="none" spc="0">
                    <a:ln>
                      <a:noFill/>
                    </a:ln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Grammar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AutoShape 8"/>
              <p:cNvSpPr/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Rectangle 9"/>
              <p:cNvSpPr/>
              <p:nvPr/>
            </p:nvSpPr>
            <p:spPr bwMode="auto">
              <a:xfrm>
                <a:off x="407" y="521"/>
                <a:ext cx="515" cy="517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2400" b="0" i="0" u="none" strike="noStrike" cap="none" spc="0">
                    <a:ln>
                      <a:noFill/>
                    </a:ln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Source</a:t>
                </a:r>
                <a:endParaRPr lang="en-US" sz="2400"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endParaRPr>
              </a:p>
              <a:p>
                <a:pPr marL="40182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2400" b="0" i="0" u="none" strike="noStrike" cap="none" spc="0">
                    <a:ln>
                      <a:noFill/>
                    </a:ln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Code</a:t>
                </a:r>
              </a:p>
            </p:txBody>
          </p:sp>
        </p:grpSp>
        <p:grpSp>
          <p:nvGrpSpPr>
            <p:cNvPr id="15" name="Group 18"/>
            <p:cNvGrpSpPr/>
            <p:nvPr/>
          </p:nvGrpSpPr>
          <p:grpSpPr bwMode="auto">
            <a:xfrm>
              <a:off x="2750542" y="493018"/>
              <a:ext cx="910828" cy="876226"/>
              <a:chOff x="0" y="0"/>
              <a:chExt cx="816" cy="785"/>
            </a:xfrm>
          </p:grpSpPr>
          <p:sp>
            <p:nvSpPr>
              <p:cNvPr id="16" name="AutoShape 15"/>
              <p:cNvSpPr/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35" y="417"/>
                <a:ext cx="357" cy="215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2000" b="0" i="0" u="none" strike="noStrike" cap="none" spc="0">
                    <a:ln>
                      <a:noFill/>
                    </a:ln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EBNF</a:t>
                </a:r>
                <a:endParaRPr/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 extrusionOk="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9" name="Rectangle 36"/>
            <p:cNvSpPr/>
            <p:nvPr/>
          </p:nvSpPr>
          <p:spPr bwMode="auto">
            <a:xfrm>
              <a:off x="1667818" y="793279"/>
              <a:ext cx="449578" cy="5772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40638" bIns="0">
              <a:spAutoFit/>
            </a:bodyPr>
            <a:lstStyle/>
            <a:p>
              <a:pPr marL="40182">
                <a:defRPr/>
              </a:pPr>
              <a:r>
                <a:rPr lang="en-US" sz="4800">
                  <a:solidFill>
                    <a:srgbClr val="FF3300"/>
                  </a:solidFill>
                  <a:latin typeface="Comic Sans MS"/>
                  <a:ea typeface="ＭＳ Ｐゴシック"/>
                  <a:cs typeface="Comic Sans MS"/>
                </a:rPr>
                <a:t>M</a:t>
              </a:r>
              <a:r>
                <a:rPr lang="en-US" sz="4800" baseline="30000">
                  <a:solidFill>
                    <a:srgbClr val="FF3300"/>
                  </a:solidFill>
                  <a:latin typeface="Comic Sans MS"/>
                  <a:ea typeface="ＭＳ Ｐゴシック"/>
                  <a:cs typeface="Comic Sans MS"/>
                </a:rPr>
                <a:t>3</a:t>
              </a:r>
              <a:endParaRPr/>
            </a:p>
          </p:txBody>
        </p:sp>
        <p:sp>
          <p:nvSpPr>
            <p:cNvPr id="20" name="Rectangle 37"/>
            <p:cNvSpPr/>
            <p:nvPr/>
          </p:nvSpPr>
          <p:spPr bwMode="auto">
            <a:xfrm>
              <a:off x="1667818" y="1903908"/>
              <a:ext cx="449578" cy="5772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40638" bIns="0">
              <a:spAutoFit/>
            </a:bodyPr>
            <a:lstStyle/>
            <a:p>
              <a:pPr marL="40182">
                <a:defRPr/>
              </a:pPr>
              <a:r>
                <a:rPr lang="en-US" sz="4800">
                  <a:solidFill>
                    <a:srgbClr val="FF3300"/>
                  </a:solidFill>
                  <a:latin typeface="Comic Sans MS"/>
                  <a:ea typeface="ＭＳ Ｐゴシック"/>
                  <a:cs typeface="Comic Sans MS"/>
                </a:rPr>
                <a:t>M</a:t>
              </a:r>
              <a:r>
                <a:rPr lang="en-US" sz="4800" baseline="30000">
                  <a:solidFill>
                    <a:srgbClr val="FF3300"/>
                  </a:solidFill>
                  <a:latin typeface="Comic Sans MS"/>
                  <a:ea typeface="ＭＳ Ｐゴシック"/>
                  <a:cs typeface="Comic Sans MS"/>
                </a:rPr>
                <a:t>2</a:t>
              </a:r>
              <a:endParaRPr/>
            </a:p>
          </p:txBody>
        </p:sp>
        <p:sp>
          <p:nvSpPr>
            <p:cNvPr id="21" name="Rectangle 38"/>
            <p:cNvSpPr/>
            <p:nvPr/>
          </p:nvSpPr>
          <p:spPr bwMode="auto">
            <a:xfrm>
              <a:off x="1667818" y="3127275"/>
              <a:ext cx="414188" cy="57728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40638" bIns="0">
              <a:spAutoFit/>
            </a:bodyPr>
            <a:lstStyle/>
            <a:p>
              <a:pPr marL="40182">
                <a:defRPr/>
              </a:pPr>
              <a:r>
                <a:rPr lang="en-US" sz="4800">
                  <a:solidFill>
                    <a:srgbClr val="FF3300"/>
                  </a:solidFill>
                  <a:latin typeface="Comic Sans MS"/>
                  <a:ea typeface="ＭＳ Ｐゴシック"/>
                  <a:cs typeface="Comic Sans MS"/>
                </a:rPr>
                <a:t>M</a:t>
              </a:r>
              <a:r>
                <a:rPr lang="en-US" sz="4800" baseline="30000">
                  <a:solidFill>
                    <a:srgbClr val="FF3300"/>
                  </a:solidFill>
                  <a:latin typeface="Comic Sans MS"/>
                  <a:ea typeface="ＭＳ Ｐゴシック"/>
                  <a:cs typeface="Comic Sans MS"/>
                </a:rPr>
                <a:t>1</a:t>
              </a:r>
              <a:endParaRPr/>
            </a:p>
          </p:txBody>
        </p:sp>
      </p:grpSp>
      <p:grpSp>
        <p:nvGrpSpPr>
          <p:cNvPr id="22" name="Grouper 20"/>
          <p:cNvGrpSpPr/>
          <p:nvPr/>
        </p:nvGrpSpPr>
        <p:grpSpPr bwMode="auto">
          <a:xfrm>
            <a:off x="5580112" y="980728"/>
            <a:ext cx="3384376" cy="4968552"/>
            <a:chOff x="2483768" y="493018"/>
            <a:chExt cx="1446609" cy="3308449"/>
          </a:xfrm>
        </p:grpSpPr>
        <p:grpSp>
          <p:nvGrpSpPr>
            <p:cNvPr id="23" name="Group 6"/>
            <p:cNvGrpSpPr/>
            <p:nvPr/>
          </p:nvGrpSpPr>
          <p:grpSpPr bwMode="auto">
            <a:xfrm>
              <a:off x="2483768" y="1412776"/>
              <a:ext cx="1446609" cy="1143000"/>
              <a:chOff x="0" y="0"/>
              <a:chExt cx="1296" cy="1024"/>
            </a:xfrm>
          </p:grpSpPr>
          <p:sp>
            <p:nvSpPr>
              <p:cNvPr id="24" name="Line 3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6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AutoShape 4"/>
              <p:cNvSpPr/>
              <p:nvPr/>
            </p:nvSpPr>
            <p:spPr bwMode="auto">
              <a:xfrm>
                <a:off x="0" y="408"/>
                <a:ext cx="1296" cy="616"/>
              </a:xfrm>
              <a:prstGeom prst="roundRect">
                <a:avLst>
                  <a:gd name="adj" fmla="val 11685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Rectangle 5"/>
              <p:cNvSpPr/>
              <p:nvPr/>
            </p:nvSpPr>
            <p:spPr bwMode="auto">
              <a:xfrm>
                <a:off x="292" y="285"/>
                <a:ext cx="798" cy="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en-US" sz="2800" b="0" i="0" u="none" strike="noStrike" cap="none" spc="0">
                  <a:ln>
                    <a:noFill/>
                  </a:ln>
                  <a:solidFill>
                    <a:srgbClr val="0066FF"/>
                  </a:solidFill>
                  <a:latin typeface="Comic Sans MS"/>
                  <a:ea typeface="ＭＳ Ｐゴシック"/>
                  <a:cs typeface="Comic Sans MS"/>
                </a:endParaRPr>
              </a:p>
              <a:p>
                <a:pPr marL="40182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2800" b="0" i="0" u="none" strike="noStrike" cap="none" spc="0">
                    <a:ln>
                      <a:noFill/>
                    </a:ln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Metamodel</a:t>
                </a:r>
              </a:p>
            </p:txBody>
          </p:sp>
        </p:grpSp>
        <p:grpSp>
          <p:nvGrpSpPr>
            <p:cNvPr id="27" name="Group 10"/>
            <p:cNvGrpSpPr/>
            <p:nvPr/>
          </p:nvGrpSpPr>
          <p:grpSpPr bwMode="auto">
            <a:xfrm>
              <a:off x="2483768" y="2585914"/>
              <a:ext cx="1446609" cy="1215553"/>
              <a:chOff x="0" y="0"/>
              <a:chExt cx="1296" cy="1089"/>
            </a:xfrm>
          </p:grpSpPr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 rot="10800000" flipH="1">
                <a:off x="648" y="0"/>
                <a:ext cx="1" cy="7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AutoShape 8"/>
              <p:cNvSpPr/>
              <p:nvPr/>
            </p:nvSpPr>
            <p:spPr bwMode="auto">
              <a:xfrm>
                <a:off x="0" y="409"/>
                <a:ext cx="1296" cy="680"/>
              </a:xfrm>
              <a:prstGeom prst="roundRect">
                <a:avLst>
                  <a:gd name="adj" fmla="val 11764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Rectangle 9"/>
              <p:cNvSpPr/>
              <p:nvPr/>
            </p:nvSpPr>
            <p:spPr bwMode="auto">
              <a:xfrm>
                <a:off x="470" y="521"/>
                <a:ext cx="389" cy="224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2400" b="0" i="0" u="none" strike="noStrike" cap="none" spc="0">
                    <a:ln>
                      <a:noFill/>
                    </a:ln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Model</a:t>
                </a:r>
              </a:p>
            </p:txBody>
          </p:sp>
        </p:grpSp>
        <p:grpSp>
          <p:nvGrpSpPr>
            <p:cNvPr id="31" name="Group 18"/>
            <p:cNvGrpSpPr/>
            <p:nvPr/>
          </p:nvGrpSpPr>
          <p:grpSpPr bwMode="auto">
            <a:xfrm>
              <a:off x="2750542" y="493018"/>
              <a:ext cx="924223" cy="876226"/>
              <a:chOff x="0" y="0"/>
              <a:chExt cx="828" cy="785"/>
            </a:xfrm>
          </p:grpSpPr>
          <p:sp>
            <p:nvSpPr>
              <p:cNvPr id="32" name="AutoShape 15"/>
              <p:cNvSpPr/>
              <p:nvPr/>
            </p:nvSpPr>
            <p:spPr bwMode="auto">
              <a:xfrm>
                <a:off x="0" y="305"/>
                <a:ext cx="816" cy="480"/>
              </a:xfrm>
              <a:prstGeom prst="roundRect">
                <a:avLst>
                  <a:gd name="adj" fmla="val 11667"/>
                </a:avLst>
              </a:prstGeom>
              <a:solidFill>
                <a:srgbClr val="BBE0E3"/>
              </a:solidFill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Rectangle 16"/>
              <p:cNvSpPr/>
              <p:nvPr/>
            </p:nvSpPr>
            <p:spPr bwMode="auto">
              <a:xfrm>
                <a:off x="2" y="417"/>
                <a:ext cx="826" cy="186"/>
              </a:xfrm>
              <a:prstGeom prst="rect">
                <a:avLst/>
              </a:prstGeom>
              <a:solidFill>
                <a:srgbClr val="BBE0E3"/>
              </a:solidFill>
              <a:ln>
                <a:noFill/>
              </a:ln>
            </p:spPr>
            <p:txBody>
              <a:bodyPr wrap="none" lIns="0" tIns="0" rIns="57799" bIns="0">
                <a:spAutoFit/>
              </a:bodyPr>
              <a:lstStyle/>
              <a:p>
                <a:pPr marL="40182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2000" b="0" i="0" u="none" strike="noStrike" cap="none" spc="0">
                    <a:ln>
                      <a:noFill/>
                    </a:ln>
                    <a:solidFill>
                      <a:srgbClr val="0066FF"/>
                    </a:solidFill>
                    <a:latin typeface="Comic Sans MS"/>
                    <a:ea typeface="ＭＳ Ｐゴシック"/>
                    <a:cs typeface="Comic Sans MS"/>
                  </a:rPr>
                  <a:t>Metametamodel</a:t>
                </a:r>
              </a:p>
            </p:txBody>
          </p:sp>
          <p:sp>
            <p:nvSpPr>
              <p:cNvPr id="34" name="Freeform 17"/>
              <p:cNvSpPr/>
              <p:nvPr/>
            </p:nvSpPr>
            <p:spPr bwMode="auto">
              <a:xfrm rot="10800000" flipH="1">
                <a:off x="170" y="0"/>
                <a:ext cx="480" cy="302"/>
              </a:xfrm>
              <a:custGeom>
                <a:avLst/>
                <a:gdLst>
                  <a:gd name="T0" fmla="*/ 21395 w 21600"/>
                  <a:gd name="T1" fmla="*/ 752 h 21600"/>
                  <a:gd name="T2" fmla="*/ 21600 w 21600"/>
                  <a:gd name="T3" fmla="*/ 4137 h 21600"/>
                  <a:gd name="T4" fmla="*/ 10800 w 21600"/>
                  <a:gd name="T5" fmla="*/ 21600 h 21600"/>
                  <a:gd name="T6" fmla="*/ 0 w 21600"/>
                  <a:gd name="T7" fmla="*/ 4137 h 21600"/>
                  <a:gd name="T8" fmla="*/ 307 w 21600"/>
                  <a:gd name="T9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 extrusionOk="0">
                    <a:moveTo>
                      <a:pt x="21395" y="752"/>
                    </a:moveTo>
                    <a:cubicBezTo>
                      <a:pt x="21531" y="1867"/>
                      <a:pt x="21600" y="3000"/>
                      <a:pt x="21600" y="4137"/>
                    </a:cubicBezTo>
                    <a:cubicBezTo>
                      <a:pt x="21600" y="13781"/>
                      <a:pt x="16765" y="21600"/>
                      <a:pt x="10800" y="21600"/>
                    </a:cubicBezTo>
                    <a:cubicBezTo>
                      <a:pt x="4835" y="21600"/>
                      <a:pt x="0" y="13781"/>
                      <a:pt x="0" y="4137"/>
                    </a:cubicBezTo>
                    <a:cubicBezTo>
                      <a:pt x="0" y="2743"/>
                      <a:pt x="103" y="1354"/>
                      <a:pt x="307" y="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fr-FR" sz="32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46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187624" y="332656"/>
            <a:ext cx="6264696" cy="18550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>
            <a:spLocks/>
          </p:cNvSpPr>
          <p:nvPr/>
        </p:nvSpPr>
        <p:spPr bwMode="auto">
          <a:xfrm>
            <a:off x="217363" y="2348879"/>
            <a:ext cx="8572500" cy="37795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fr-FR" sz="2200"/>
              <a:t>Give me a </a:t>
            </a:r>
            <a:r>
              <a:rPr lang="fr-FR" sz="2200" b="1"/>
              <a:t>grammar</a:t>
            </a:r>
            <a:r>
              <a:rPr lang="fr-FR" sz="2200"/>
              <a:t>, </a:t>
            </a:r>
            <a:endParaRPr sz="2200"/>
          </a:p>
          <a:p>
            <a:pPr>
              <a:defRPr/>
            </a:pPr>
            <a:endParaRPr sz="2200"/>
          </a:p>
          <a:p>
            <a:pPr>
              <a:defRPr/>
            </a:pPr>
            <a:r>
              <a:rPr lang="fr-FR" sz="2200"/>
              <a:t>I’ll give you (for free)</a:t>
            </a:r>
            <a:endParaRPr sz="2200"/>
          </a:p>
          <a:p>
            <a:pPr>
              <a:defRPr/>
            </a:pPr>
            <a:r>
              <a:rPr lang="fr-FR" sz="2200"/>
              <a:t> * a comprehensive editor (auto-completion, syntax highlitening, etc.) in Eclipse</a:t>
            </a:r>
            <a:endParaRPr sz="2200"/>
          </a:p>
          <a:p>
            <a:pPr>
              <a:defRPr/>
            </a:pPr>
            <a:r>
              <a:rPr lang="fr-FR" sz="2200"/>
              <a:t> * an Ecore metamodel and facilities to load/serialize/visit  conformant models (Java ecosystem)</a:t>
            </a:r>
            <a:endParaRPr sz="2200"/>
          </a:p>
          <a:p>
            <a:pPr>
              <a:defRPr/>
            </a:pPr>
            <a:r>
              <a:rPr lang="fr-FR" sz="2200"/>
              <a:t> * extension to override/extend « default » facilities (e.g., checker) </a:t>
            </a:r>
            <a:endParaRPr sz="2200"/>
          </a:p>
          <a:p>
            <a:pPr>
              <a:defRPr/>
            </a:pPr>
            <a:endParaRPr sz="2200"/>
          </a:p>
          <a:p>
            <a:pPr>
              <a:defRPr/>
            </a:pPr>
            <a:endParaRPr sz="2200"/>
          </a:p>
          <a:p>
            <a:pPr>
              <a:defRPr/>
            </a:pPr>
            <a:endParaRPr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107504" y="116632"/>
            <a:ext cx="8928992" cy="720080"/>
          </a:xfrm>
        </p:spPr>
        <p:txBody>
          <a:bodyPr/>
          <a:lstStyle/>
          <a:p>
            <a:pPr>
              <a:defRPr/>
            </a:pPr>
            <a:r>
              <a:rPr lang="es-ES_tradnl" b="1">
                <a:solidFill>
                  <a:schemeClr val="bg1"/>
                </a:solidFill>
              </a:rPr>
              <a:t>Xtext, Grammar, Metamodel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395536" y="1124744"/>
            <a:ext cx="8352928" cy="5328591"/>
          </a:xfrm>
        </p:spPr>
        <p:txBody>
          <a:bodyPr/>
          <a:lstStyle/>
          <a:p>
            <a:pPr marL="0" indent="0">
              <a:buNone/>
              <a:defRPr/>
            </a:pPr>
            <a:endParaRPr lang="es-ES_tradnl"/>
          </a:p>
          <a:p>
            <a:pPr>
              <a:defRPr/>
            </a:pPr>
            <a:endParaRPr lang="es-ES_tradnl"/>
          </a:p>
          <a:p>
            <a:pPr marL="0" indent="0">
              <a:buNone/>
              <a:defRPr/>
            </a:pPr>
            <a:endParaRPr lang="es-ES_tradnl"/>
          </a:p>
        </p:txBody>
      </p:sp>
      <p:sp>
        <p:nvSpPr>
          <p:cNvPr id="6" name="Oval 3"/>
          <p:cNvSpPr/>
          <p:nvPr/>
        </p:nvSpPr>
        <p:spPr bwMode="auto"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olded Corner 9"/>
          <p:cNvSpPr/>
          <p:nvPr/>
        </p:nvSpPr>
        <p:spPr bwMode="auto">
          <a:xfrm>
            <a:off x="1553548" y="2132856"/>
            <a:ext cx="1039688" cy="1224136"/>
          </a:xfrm>
          <a:prstGeom prst="foldedCorner">
            <a:avLst>
              <a:gd name="adj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_tradnl" sz="1400"/>
              <a:t>Grammar</a:t>
            </a:r>
            <a:endParaRPr lang="en-US" sz="1400"/>
          </a:p>
        </p:txBody>
      </p:sp>
      <p:sp>
        <p:nvSpPr>
          <p:cNvPr id="8" name="Folded Corner 10"/>
          <p:cNvSpPr/>
          <p:nvPr/>
        </p:nvSpPr>
        <p:spPr bwMode="auto">
          <a:xfrm>
            <a:off x="1553548" y="4446736"/>
            <a:ext cx="864096" cy="1152128"/>
          </a:xfrm>
          <a:prstGeom prst="foldedCorner">
            <a:avLst>
              <a:gd name="adj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_tradnl" sz="1400"/>
              <a:t>Source Code</a:t>
            </a:r>
          </a:p>
          <a:p>
            <a:pPr algn="ctr">
              <a:defRPr/>
            </a:pPr>
            <a:r>
              <a:rPr lang="es-ES_tradnl" sz="1400"/>
              <a:t>A</a:t>
            </a:r>
            <a:endParaRPr lang="en-US" sz="1400"/>
          </a:p>
        </p:txBody>
      </p:sp>
      <p:pic>
        <p:nvPicPr>
          <p:cNvPr id="9" name="Imagen 2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ight Arrow 14"/>
          <p:cNvSpPr/>
          <p:nvPr/>
        </p:nvSpPr>
        <p:spPr bwMode="auto">
          <a:xfrm>
            <a:off x="2593236" y="4774710"/>
            <a:ext cx="898644" cy="22422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6"/>
          <p:cNvSpPr/>
          <p:nvPr/>
        </p:nvSpPr>
        <p:spPr bwMode="auto">
          <a:xfrm flipH="1">
            <a:off x="2593236" y="5074473"/>
            <a:ext cx="898644" cy="22422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ight Arrow 15"/>
          <p:cNvSpPr/>
          <p:nvPr/>
        </p:nvSpPr>
        <p:spPr bwMode="auto">
          <a:xfrm>
            <a:off x="5652120" y="4762690"/>
            <a:ext cx="898644" cy="22422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ight Arrow 17"/>
          <p:cNvSpPr/>
          <p:nvPr/>
        </p:nvSpPr>
        <p:spPr bwMode="auto">
          <a:xfrm flipH="1">
            <a:off x="5652120" y="5058688"/>
            <a:ext cx="898644" cy="22422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Arrow Connector 20"/>
          <p:cNvCxnSpPr>
            <a:cxnSpLocks/>
          </p:cNvCxnSpPr>
          <p:nvPr/>
        </p:nvCxnSpPr>
        <p:spPr bwMode="auto"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1"/>
          <p:cNvSpPr>
            <a:spLocks/>
          </p:cNvSpPr>
          <p:nvPr/>
        </p:nvSpPr>
        <p:spPr bwMode="auto"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_tradnl" sz="1400"/>
              <a:t>conforms To</a:t>
            </a:r>
            <a:endParaRPr lang="en-US" sz="1400"/>
          </a:p>
        </p:txBody>
      </p:sp>
      <p:sp>
        <p:nvSpPr>
          <p:cNvPr id="16" name="Down Arrow 26"/>
          <p:cNvSpPr/>
          <p:nvPr/>
        </p:nvSpPr>
        <p:spPr bwMode="auto"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9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531858" y="3132473"/>
            <a:ext cx="2079955" cy="61590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Bent Arrow 5119"/>
          <p:cNvSpPr/>
          <p:nvPr/>
        </p:nvSpPr>
        <p:spPr bwMode="auto">
          <a:xfrm rot="5400000">
            <a:off x="3495589" y="1876364"/>
            <a:ext cx="496638" cy="1800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ounded Rectangle 33"/>
          <p:cNvSpPr/>
          <p:nvPr/>
        </p:nvSpPr>
        <p:spPr bwMode="auto">
          <a:xfrm>
            <a:off x="6732240" y="4770772"/>
            <a:ext cx="1368152" cy="504056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_tradnl" sz="1400"/>
              <a:t>Model A</a:t>
            </a:r>
            <a:endParaRPr lang="en-US" sz="1400"/>
          </a:p>
        </p:txBody>
      </p:sp>
      <p:sp>
        <p:nvSpPr>
          <p:cNvPr id="24" name="Rounded Rectangle 34"/>
          <p:cNvSpPr/>
          <p:nvPr/>
        </p:nvSpPr>
        <p:spPr bwMode="auto">
          <a:xfrm>
            <a:off x="6714900" y="2348880"/>
            <a:ext cx="1368152" cy="504056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_tradnl" sz="1400"/>
              <a:t>Metamodel</a:t>
            </a:r>
            <a:endParaRPr lang="en-US" sz="1400"/>
          </a:p>
        </p:txBody>
      </p:sp>
      <p:cxnSp>
        <p:nvCxnSpPr>
          <p:cNvPr id="25" name="Straight Arrow Connector 35"/>
          <p:cNvCxnSpPr>
            <a:cxnSpLocks/>
          </p:cNvCxnSpPr>
          <p:nvPr/>
        </p:nvCxnSpPr>
        <p:spPr bwMode="auto"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6"/>
          <p:cNvSpPr>
            <a:spLocks/>
          </p:cNvSpPr>
          <p:nvPr/>
        </p:nvSpPr>
        <p:spPr bwMode="auto"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s-ES_tradnl" sz="1400"/>
              <a:t>conforms To</a:t>
            </a:r>
            <a:endParaRPr lang="en-US" sz="1400"/>
          </a:p>
        </p:txBody>
      </p:sp>
      <p:sp>
        <p:nvSpPr>
          <p:cNvPr id="27" name="Titre 1"/>
          <p:cNvSpPr>
            <a:spLocks/>
          </p:cNvSpPr>
          <p:nvPr/>
        </p:nvSpPr>
        <p:spPr bwMode="auto">
          <a:xfrm>
            <a:off x="467544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b="1">
                <a:solidFill>
                  <a:srgbClr val="558ED5"/>
                </a:solidFill>
              </a:rPr>
              <a:t>Xtext, Grammar, Metamodel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 lang="fr-FR" sz="2800" b="1" i="0" u="none" strike="noStrike" cap="none" spc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Defining a concrete syntax: graphical</a:t>
            </a:r>
            <a:endParaRPr/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8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Sirius</a:t>
            </a:r>
            <a:endParaRPr/>
          </a:p>
          <a:p>
            <a:pPr marL="51480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Interpreted</a:t>
            </a:r>
            <a:endParaRPr/>
          </a:p>
          <a:p>
            <a:pPr marL="51480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provides mapping between Node/Edge with domain concepts</a:t>
            </a:r>
            <a:endParaRPr/>
          </a:p>
          <a:p>
            <a:pPr>
              <a:lnSpc>
                <a:spcPct val="114999"/>
              </a:lnSpc>
              <a:defRPr/>
            </a:pPr>
            <a:endParaRPr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Sirius principlesprinciplesprinciple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8476" y="1411431"/>
            <a:ext cx="3437658" cy="34376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86635" y="5446567"/>
            <a:ext cx="3368385" cy="49356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/>
              <a:t>Specification environment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88214" y="1549977"/>
            <a:ext cx="4088759" cy="170583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038568" y="3255816"/>
            <a:ext cx="3988053" cy="102177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119686" y="4383390"/>
            <a:ext cx="3922481" cy="7168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5179021" y="5230089"/>
            <a:ext cx="2935431" cy="55418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/>
              <a:t>Modeling environment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/>
          <p:nvPr/>
        </p:nvPicPr>
        <p:blipFill>
          <a:blip r:embed="rId2"/>
          <a:stretch/>
        </p:blipFill>
        <p:spPr bwMode="auto">
          <a:xfrm>
            <a:off x="1672744" y="3954659"/>
            <a:ext cx="2945518" cy="2160000"/>
          </a:xfrm>
          <a:prstGeom prst="rect">
            <a:avLst/>
          </a:prstGeom>
          <a:ln>
            <a:noFill/>
          </a:ln>
        </p:spPr>
      </p:pic>
      <p:pic>
        <p:nvPicPr>
          <p:cNvPr id="5" name="Picture 2"/>
          <p:cNvPicPr/>
          <p:nvPr/>
        </p:nvPicPr>
        <p:blipFill>
          <a:blip r:embed="rId3"/>
          <a:stretch/>
        </p:blipFill>
        <p:spPr bwMode="auto">
          <a:xfrm>
            <a:off x="6365250" y="4068474"/>
            <a:ext cx="1703520" cy="1584720"/>
          </a:xfrm>
          <a:prstGeom prst="rect">
            <a:avLst/>
          </a:prstGeom>
          <a:ln>
            <a:noFill/>
          </a:ln>
        </p:spPr>
      </p:pic>
      <p:pic>
        <p:nvPicPr>
          <p:cNvPr id="6" name="Image 3"/>
          <p:cNvPicPr/>
          <p:nvPr/>
        </p:nvPicPr>
        <p:blipFill>
          <a:blip r:embed="rId4"/>
          <a:stretch/>
        </p:blipFill>
        <p:spPr bwMode="auto">
          <a:xfrm>
            <a:off x="5794650" y="1874926"/>
            <a:ext cx="2274120" cy="1856880"/>
          </a:xfrm>
          <a:prstGeom prst="rect">
            <a:avLst/>
          </a:prstGeom>
          <a:ln>
            <a:noFill/>
          </a:ln>
        </p:spPr>
      </p:pic>
      <p:pic>
        <p:nvPicPr>
          <p:cNvPr id="7" name="Image 6"/>
          <p:cNvPicPr/>
          <p:nvPr/>
        </p:nvPicPr>
        <p:blipFill>
          <a:blip r:embed="rId5"/>
          <a:stretch/>
        </p:blipFill>
        <p:spPr bwMode="auto">
          <a:xfrm>
            <a:off x="1735860" y="1874926"/>
            <a:ext cx="2201040" cy="173448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 bwMode="auto">
          <a:xfrm>
            <a:off x="180909" y="5637191"/>
            <a:ext cx="1854810" cy="477467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2"/>
          <p:cNvSpPr/>
          <p:nvPr/>
        </p:nvSpPr>
        <p:spPr bwMode="auto">
          <a:xfrm>
            <a:off x="6815449" y="5653194"/>
            <a:ext cx="1855137" cy="477794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TextShape 3"/>
          <p:cNvSpPr>
            <a:spLocks/>
          </p:cNvSpPr>
          <p:nvPr/>
        </p:nvSpPr>
        <p:spPr bwMode="auto">
          <a:xfrm>
            <a:off x="595629" y="-99281"/>
            <a:ext cx="7764080" cy="68289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lstStyle/>
          <a:p>
            <a:pPr>
              <a:lnSpc>
                <a:spcPct val="100000"/>
              </a:lnSpc>
              <a:defRPr/>
            </a:pPr>
            <a:r>
              <a:rPr lang="fr-FR" sz="3200" b="1" strike="noStrike" spc="0">
                <a:solidFill>
                  <a:srgbClr val="7269A4"/>
                </a:solidFill>
                <a:latin typeface="Open Sans Condensed"/>
                <a:ea typeface="Open Sans Condensed"/>
              </a:rPr>
              <a:t>Resources</a:t>
            </a:r>
            <a:endParaRPr lang="fr-FR" sz="3200" b="1" strike="noStrike" spc="0">
              <a:solidFill>
                <a:srgbClr val="4C4C4C"/>
              </a:solidFill>
              <a:latin typeface="Century Gothic"/>
            </a:endParaRPr>
          </a:p>
        </p:txBody>
      </p:sp>
      <p:sp>
        <p:nvSpPr>
          <p:cNvPr id="11" name="CustomShape 4"/>
          <p:cNvSpPr/>
          <p:nvPr/>
        </p:nvSpPr>
        <p:spPr bwMode="auto">
          <a:xfrm>
            <a:off x="5794650" y="5864495"/>
            <a:ext cx="2772745" cy="266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 algn="ctr">
              <a:lnSpc>
                <a:spcPct val="100000"/>
              </a:lnSpc>
              <a:spcAft>
                <a:spcPts val="1413"/>
              </a:spcAft>
              <a:defRPr/>
            </a:pPr>
            <a:r>
              <a:rPr lang="fr-FR" sz="1800" b="1" strike="noStrike" spc="0">
                <a:solidFill>
                  <a:srgbClr val="BA1A78"/>
                </a:solidFill>
                <a:latin typeface="Open Sans Condensed"/>
                <a:ea typeface="Open Sans Condensed"/>
              </a:rPr>
              <a:t>Data</a:t>
            </a:r>
            <a:endParaRPr lang="fr-FR" sz="1800" b="0" strike="noStrike" spc="0">
              <a:latin typeface="Arial"/>
            </a:endParaRPr>
          </a:p>
        </p:txBody>
      </p:sp>
      <p:sp>
        <p:nvSpPr>
          <p:cNvPr id="12" name="CustomShape 5"/>
          <p:cNvSpPr/>
          <p:nvPr/>
        </p:nvSpPr>
        <p:spPr bwMode="auto">
          <a:xfrm>
            <a:off x="2268550" y="5881477"/>
            <a:ext cx="1753906" cy="2661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 algn="ctr">
              <a:lnSpc>
                <a:spcPct val="100000"/>
              </a:lnSpc>
              <a:spcAft>
                <a:spcPts val="1413"/>
              </a:spcAft>
              <a:defRPr/>
            </a:pPr>
            <a:r>
              <a:rPr lang="fr-FR" sz="1800" b="1" strike="noStrike" spc="0" dirty="0">
                <a:solidFill>
                  <a:srgbClr val="BA1A78"/>
                </a:solidFill>
                <a:latin typeface="Open Sans Condensed"/>
                <a:ea typeface="Open Sans Condensed"/>
              </a:rPr>
              <a:t>Domain</a:t>
            </a:r>
            <a:endParaRPr lang="fr-FR" sz="1800" b="0" strike="noStrike" spc="0" dirty="0">
              <a:latin typeface="Arial"/>
            </a:endParaRPr>
          </a:p>
        </p:txBody>
      </p:sp>
      <p:sp>
        <p:nvSpPr>
          <p:cNvPr id="13" name="CustomShape 6"/>
          <p:cNvSpPr/>
          <p:nvPr/>
        </p:nvSpPr>
        <p:spPr bwMode="auto">
          <a:xfrm>
            <a:off x="5946823" y="1565323"/>
            <a:ext cx="2233283" cy="2661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 algn="ctr">
              <a:lnSpc>
                <a:spcPct val="100000"/>
              </a:lnSpc>
              <a:spcAft>
                <a:spcPts val="1413"/>
              </a:spcAft>
              <a:defRPr/>
            </a:pPr>
            <a:r>
              <a:rPr lang="fr-FR" sz="1800" b="1" strike="noStrike" spc="0">
                <a:solidFill>
                  <a:srgbClr val="BA1A78"/>
                </a:solidFill>
                <a:latin typeface="Open Sans Condensed"/>
                <a:ea typeface="Open Sans Condensed"/>
              </a:rPr>
              <a:t>Representations</a:t>
            </a:r>
            <a:endParaRPr lang="fr-FR" sz="1800" b="0" strike="noStrike" spc="0">
              <a:latin typeface="Arial"/>
            </a:endParaRPr>
          </a:p>
        </p:txBody>
      </p:sp>
      <p:sp>
        <p:nvSpPr>
          <p:cNvPr id="14" name="CustomShape 7"/>
          <p:cNvSpPr/>
          <p:nvPr/>
        </p:nvSpPr>
        <p:spPr bwMode="auto">
          <a:xfrm>
            <a:off x="1997839" y="1565323"/>
            <a:ext cx="2150665" cy="2661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 algn="ctr">
              <a:lnSpc>
                <a:spcPct val="100000"/>
              </a:lnSpc>
              <a:spcAft>
                <a:spcPts val="1413"/>
              </a:spcAft>
              <a:defRPr/>
            </a:pPr>
            <a:r>
              <a:rPr lang="fr-FR" sz="1800" b="1" strike="noStrike" spc="0" dirty="0" err="1">
                <a:solidFill>
                  <a:srgbClr val="BA1A78"/>
                </a:solidFill>
                <a:latin typeface="Open Sans Condensed"/>
                <a:ea typeface="Open Sans Condensed"/>
              </a:rPr>
              <a:t>Modeling</a:t>
            </a:r>
            <a:r>
              <a:rPr lang="fr-FR" sz="1800" b="1" strike="noStrike" spc="0" dirty="0">
                <a:solidFill>
                  <a:srgbClr val="BA1A78"/>
                </a:solidFill>
                <a:latin typeface="Open Sans Condensed"/>
                <a:ea typeface="Open Sans Condensed"/>
              </a:rPr>
              <a:t> </a:t>
            </a:r>
            <a:r>
              <a:rPr lang="fr-FR" sz="1800" b="1" strike="noStrike" spc="0" dirty="0" err="1">
                <a:solidFill>
                  <a:srgbClr val="BA1A78"/>
                </a:solidFill>
                <a:latin typeface="Open Sans Condensed"/>
                <a:ea typeface="Open Sans Condensed"/>
              </a:rPr>
              <a:t>Tool</a:t>
            </a:r>
            <a:endParaRPr lang="fr-FR" sz="1800" b="0" strike="noStrike" spc="0" dirty="0">
              <a:latin typeface="Arial"/>
            </a:endParaRPr>
          </a:p>
        </p:txBody>
      </p:sp>
      <p:sp>
        <p:nvSpPr>
          <p:cNvPr id="15" name="Freeform 8"/>
          <p:cNvSpPr/>
          <p:nvPr/>
        </p:nvSpPr>
        <p:spPr bwMode="auto">
          <a:xfrm>
            <a:off x="4493670" y="1839329"/>
            <a:ext cx="805601" cy="326"/>
          </a:xfrm>
          <a:custGeom>
            <a:avLst/>
            <a:gdLst/>
            <a:ahLst/>
            <a:cxnLst/>
            <a:rect l="0" t="0" r="r" b="b"/>
            <a:pathLst>
              <a:path w="2467" h="1" extrusionOk="0">
                <a:moveTo>
                  <a:pt x="2466" y="0"/>
                </a:moveTo>
                <a:lnTo>
                  <a:pt x="0" y="0"/>
                </a:lnTo>
              </a:path>
            </a:pathLst>
          </a:custGeom>
          <a:noFill/>
          <a:ln w="36000" cap="rnd">
            <a:solidFill>
              <a:srgbClr val="808080"/>
            </a:solidFill>
            <a:round/>
            <a:tailEnd type="arrow" w="med" len="med"/>
          </a:ln>
        </p:spPr>
      </p:sp>
      <p:sp>
        <p:nvSpPr>
          <p:cNvPr id="16" name="CustomShape 9"/>
          <p:cNvSpPr/>
          <p:nvPr/>
        </p:nvSpPr>
        <p:spPr bwMode="auto">
          <a:xfrm flipV="1">
            <a:off x="8424448" y="3622929"/>
            <a:ext cx="186787" cy="405292"/>
          </a:xfrm>
          <a:custGeom>
            <a:avLst/>
            <a:gdLst/>
            <a:ahLst/>
            <a:cxnLst/>
            <a:rect l="l" t="t" r="r" b="b"/>
            <a:pathLst>
              <a:path w="1498" h="3264" extrusionOk="0">
                <a:moveTo>
                  <a:pt x="364" y="0"/>
                </a:moveTo>
                <a:cubicBezTo>
                  <a:pt x="3114" y="2000"/>
                  <a:pt x="0" y="3264"/>
                  <a:pt x="0" y="3264"/>
                </a:cubicBezTo>
              </a:path>
            </a:pathLst>
          </a:custGeom>
          <a:noFill/>
          <a:ln w="36000" cap="rnd">
            <a:solidFill>
              <a:srgbClr val="808080"/>
            </a:solidFill>
            <a:round/>
            <a:head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0"/>
          <p:cNvSpPr/>
          <p:nvPr/>
        </p:nvSpPr>
        <p:spPr bwMode="auto">
          <a:xfrm>
            <a:off x="4828059" y="1874926"/>
            <a:ext cx="1342778" cy="266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 algn="ctr">
              <a:lnSpc>
                <a:spcPct val="100000"/>
              </a:lnSpc>
              <a:spcAft>
                <a:spcPts val="1413"/>
              </a:spcAft>
              <a:defRPr/>
            </a:pPr>
            <a:r>
              <a:rPr lang="fr-FR" sz="1400" b="0" strike="noStrike" spc="0">
                <a:solidFill>
                  <a:srgbClr val="BA1A78"/>
                </a:solidFill>
                <a:latin typeface="Open Sans Condensed"/>
                <a:ea typeface="Open Sans Condensed"/>
              </a:rPr>
              <a:t>created with</a:t>
            </a:r>
            <a:endParaRPr lang="fr-FR" sz="1400" b="0" strike="noStrike" spc="0">
              <a:latin typeface="Arial"/>
            </a:endParaRPr>
          </a:p>
        </p:txBody>
      </p:sp>
      <p:sp>
        <p:nvSpPr>
          <p:cNvPr id="18" name="CustomShape 11"/>
          <p:cNvSpPr/>
          <p:nvPr/>
        </p:nvSpPr>
        <p:spPr bwMode="auto">
          <a:xfrm>
            <a:off x="4512610" y="5530071"/>
            <a:ext cx="1925345" cy="266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 algn="ctr">
              <a:lnSpc>
                <a:spcPct val="100000"/>
              </a:lnSpc>
              <a:spcAft>
                <a:spcPts val="1413"/>
              </a:spcAft>
              <a:defRPr/>
            </a:pPr>
            <a:r>
              <a:rPr lang="fr-FR" sz="1400" b="0" strike="noStrike" spc="0">
                <a:solidFill>
                  <a:srgbClr val="BA1A78"/>
                </a:solidFill>
                <a:latin typeface="Open Sans Condensed"/>
                <a:ea typeface="Open Sans Condensed"/>
              </a:rPr>
              <a:t>conforms to</a:t>
            </a:r>
            <a:endParaRPr lang="fr-FR" sz="1400" b="0" strike="noStrike" spc="0">
              <a:latin typeface="Arial"/>
            </a:endParaRPr>
          </a:p>
        </p:txBody>
      </p:sp>
      <p:sp>
        <p:nvSpPr>
          <p:cNvPr id="19" name="CustomShape 12"/>
          <p:cNvSpPr/>
          <p:nvPr/>
        </p:nvSpPr>
        <p:spPr bwMode="auto">
          <a:xfrm>
            <a:off x="3486913" y="3369382"/>
            <a:ext cx="1925019" cy="2668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 algn="ctr">
              <a:lnSpc>
                <a:spcPct val="100000"/>
              </a:lnSpc>
              <a:spcAft>
                <a:spcPts val="1413"/>
              </a:spcAft>
              <a:defRPr/>
            </a:pPr>
            <a:r>
              <a:rPr lang="fr-FR" sz="1400" b="0" strike="noStrike" spc="0" dirty="0" err="1">
                <a:solidFill>
                  <a:srgbClr val="BA1A78"/>
                </a:solidFill>
                <a:latin typeface="Open Sans Condensed"/>
                <a:ea typeface="Open Sans Condensed"/>
              </a:rPr>
              <a:t>references</a:t>
            </a:r>
            <a:endParaRPr lang="fr-FR" sz="1400" b="0" strike="noStrike" spc="0" dirty="0">
              <a:latin typeface="Arial"/>
            </a:endParaRPr>
          </a:p>
        </p:txBody>
      </p:sp>
      <p:sp>
        <p:nvSpPr>
          <p:cNvPr id="20" name="CustomShape 13"/>
          <p:cNvSpPr/>
          <p:nvPr/>
        </p:nvSpPr>
        <p:spPr bwMode="auto">
          <a:xfrm rot="20158774">
            <a:off x="2119313" y="4698795"/>
            <a:ext cx="2159113" cy="32266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720" tIns="40678" rIns="81720" bIns="40678" anchor="ctr" anchorCtr="1"/>
          <a:lstStyle/>
          <a:p>
            <a:pPr algn="ctr">
              <a:lnSpc>
                <a:spcPct val="100000"/>
              </a:lnSpc>
              <a:defRPr/>
            </a:pPr>
            <a:r>
              <a:rPr lang="fr-FR" sz="1800" b="0" strike="noStrike" spc="0" dirty="0">
                <a:solidFill>
                  <a:srgbClr val="FFFFFF"/>
                </a:solidFill>
                <a:latin typeface="Open Sans Condensed"/>
                <a:ea typeface="Open Sans Condensed"/>
              </a:rPr>
              <a:t>&lt;</a:t>
            </a:r>
            <a:r>
              <a:rPr lang="fr-FR" sz="1800" b="0" strike="noStrike" spc="0" dirty="0" err="1">
                <a:solidFill>
                  <a:srgbClr val="FFFFFF"/>
                </a:solidFill>
                <a:latin typeface="Open Sans Condensed"/>
                <a:ea typeface="Open Sans Condensed"/>
              </a:rPr>
              <a:t>myDomain</a:t>
            </a:r>
            <a:r>
              <a:rPr lang="fr-FR" sz="1800" b="0" strike="noStrike" spc="0" dirty="0">
                <a:solidFill>
                  <a:srgbClr val="FFFFFF"/>
                </a:solidFill>
                <a:latin typeface="Open Sans Condensed"/>
                <a:ea typeface="Open Sans Condensed"/>
              </a:rPr>
              <a:t>&gt;.</a:t>
            </a:r>
            <a:r>
              <a:rPr lang="fr-FR" sz="1800" b="0" strike="noStrike" spc="0" dirty="0" err="1">
                <a:solidFill>
                  <a:srgbClr val="FFFFFF"/>
                </a:solidFill>
                <a:latin typeface="Open Sans Condensed"/>
                <a:ea typeface="Open Sans Condensed"/>
              </a:rPr>
              <a:t>ecore</a:t>
            </a:r>
            <a:endParaRPr lang="fr-FR" sz="1800" b="0" strike="noStrike" spc="0" dirty="0">
              <a:latin typeface="Arial"/>
            </a:endParaRPr>
          </a:p>
        </p:txBody>
      </p:sp>
      <p:sp>
        <p:nvSpPr>
          <p:cNvPr id="21" name="CustomShape 14"/>
          <p:cNvSpPr/>
          <p:nvPr/>
        </p:nvSpPr>
        <p:spPr bwMode="auto">
          <a:xfrm rot="20158774">
            <a:off x="1742029" y="2451654"/>
            <a:ext cx="2458939" cy="32266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720" tIns="40678" rIns="81720" bIns="40678" anchor="ctr" anchorCtr="1"/>
          <a:lstStyle/>
          <a:p>
            <a:pPr algn="ctr">
              <a:lnSpc>
                <a:spcPct val="100000"/>
              </a:lnSpc>
              <a:defRPr/>
            </a:pPr>
            <a:r>
              <a:rPr lang="fr-FR" sz="1800" b="0" strike="noStrike" spc="0" dirty="0">
                <a:solidFill>
                  <a:srgbClr val="FFFFFF"/>
                </a:solidFill>
                <a:latin typeface="Open Sans Condensed"/>
                <a:ea typeface="Open Sans Condensed"/>
              </a:rPr>
              <a:t>&lt;</a:t>
            </a:r>
            <a:r>
              <a:rPr lang="fr-FR" sz="1800" b="0" strike="noStrike" spc="0" dirty="0" err="1">
                <a:solidFill>
                  <a:srgbClr val="FFFFFF"/>
                </a:solidFill>
                <a:latin typeface="Open Sans Condensed"/>
                <a:ea typeface="Open Sans Condensed"/>
              </a:rPr>
              <a:t>myDomain</a:t>
            </a:r>
            <a:r>
              <a:rPr lang="fr-FR" sz="1800" b="0" strike="noStrike" spc="0" dirty="0">
                <a:solidFill>
                  <a:srgbClr val="FFFFFF"/>
                </a:solidFill>
                <a:latin typeface="Open Sans Condensed"/>
                <a:ea typeface="Open Sans Condensed"/>
              </a:rPr>
              <a:t>&gt;.</a:t>
            </a:r>
            <a:r>
              <a:rPr lang="fr-FR" sz="1800" b="0" strike="noStrike" spc="0" dirty="0" err="1">
                <a:solidFill>
                  <a:srgbClr val="FFFFFF"/>
                </a:solidFill>
                <a:latin typeface="Open Sans Condensed"/>
                <a:ea typeface="Open Sans Condensed"/>
              </a:rPr>
              <a:t>odesign</a:t>
            </a:r>
            <a:endParaRPr lang="fr-FR" sz="1800" b="0" strike="noStrike" spc="0" dirty="0">
              <a:latin typeface="Arial"/>
            </a:endParaRPr>
          </a:p>
        </p:txBody>
      </p:sp>
      <p:sp>
        <p:nvSpPr>
          <p:cNvPr id="22" name="CustomShape 15"/>
          <p:cNvSpPr/>
          <p:nvPr/>
        </p:nvSpPr>
        <p:spPr bwMode="auto">
          <a:xfrm rot="20158774">
            <a:off x="5470084" y="2744264"/>
            <a:ext cx="2204850" cy="32266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720" tIns="40678" rIns="81720" bIns="40678" anchor="ctr" anchorCtr="1"/>
          <a:lstStyle/>
          <a:p>
            <a:pPr algn="ctr">
              <a:lnSpc>
                <a:spcPct val="100000"/>
              </a:lnSpc>
              <a:defRPr/>
            </a:pPr>
            <a:r>
              <a:rPr lang="fr-FR" sz="1800" b="0" strike="noStrike" spc="0" dirty="0" err="1">
                <a:solidFill>
                  <a:srgbClr val="FFFFFF"/>
                </a:solidFill>
                <a:latin typeface="Open Sans Condensed"/>
                <a:ea typeface="Open Sans Condensed"/>
              </a:rPr>
              <a:t>representations.aird</a:t>
            </a:r>
            <a:endParaRPr lang="fr-FR" sz="1800" b="0" strike="noStrike" spc="0" dirty="0">
              <a:latin typeface="Arial"/>
            </a:endParaRPr>
          </a:p>
        </p:txBody>
      </p:sp>
      <p:sp>
        <p:nvSpPr>
          <p:cNvPr id="23" name="CustomShape 16"/>
          <p:cNvSpPr/>
          <p:nvPr/>
        </p:nvSpPr>
        <p:spPr bwMode="auto">
          <a:xfrm rot="20158774">
            <a:off x="5847191" y="4717461"/>
            <a:ext cx="2546342" cy="32266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1720" tIns="40678" rIns="81720" bIns="40678" anchor="ctr" anchorCtr="1"/>
          <a:lstStyle/>
          <a:p>
            <a:pPr algn="ctr">
              <a:lnSpc>
                <a:spcPct val="100000"/>
              </a:lnSpc>
              <a:defRPr/>
            </a:pPr>
            <a:r>
              <a:rPr lang="fr-FR" sz="1800" b="0" strike="noStrike" spc="0" dirty="0" err="1">
                <a:solidFill>
                  <a:srgbClr val="FFFFFF"/>
                </a:solidFill>
                <a:latin typeface="Open Sans Condensed"/>
                <a:ea typeface="Open Sans Condensed"/>
              </a:rPr>
              <a:t>myModel</a:t>
            </a:r>
            <a:r>
              <a:rPr lang="fr-FR" sz="1800" b="0" strike="noStrike" spc="0" dirty="0">
                <a:solidFill>
                  <a:srgbClr val="FFFFFF"/>
                </a:solidFill>
                <a:latin typeface="Open Sans Condensed"/>
                <a:ea typeface="Open Sans Condensed"/>
              </a:rPr>
              <a:t>.&lt;</a:t>
            </a:r>
            <a:r>
              <a:rPr lang="fr-FR" sz="1800" b="0" strike="noStrike" spc="0" dirty="0" err="1">
                <a:solidFill>
                  <a:srgbClr val="FFFFFF"/>
                </a:solidFill>
                <a:latin typeface="Open Sans Condensed"/>
                <a:ea typeface="Open Sans Condensed"/>
              </a:rPr>
              <a:t>myDomain</a:t>
            </a:r>
            <a:r>
              <a:rPr lang="fr-FR" sz="1800" b="0" strike="noStrike" spc="0" dirty="0">
                <a:solidFill>
                  <a:srgbClr val="FFFFFF"/>
                </a:solidFill>
                <a:latin typeface="Open Sans Condensed"/>
                <a:ea typeface="Open Sans Condensed"/>
              </a:rPr>
              <a:t>&gt;</a:t>
            </a:r>
            <a:endParaRPr lang="fr-FR" sz="1800" b="0" strike="noStrike" spc="0" dirty="0">
              <a:latin typeface="Arial"/>
            </a:endParaRPr>
          </a:p>
        </p:txBody>
      </p:sp>
      <p:sp>
        <p:nvSpPr>
          <p:cNvPr id="24" name="Line 17"/>
          <p:cNvSpPr/>
          <p:nvPr/>
        </p:nvSpPr>
        <p:spPr bwMode="auto">
          <a:xfrm>
            <a:off x="4887164" y="1415094"/>
            <a:ext cx="0" cy="4789702"/>
          </a:xfrm>
          <a:prstGeom prst="line">
            <a:avLst/>
          </a:prstGeom>
          <a:ln w="28440">
            <a:solidFill>
              <a:srgbClr val="7269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18"/>
          <p:cNvSpPr/>
          <p:nvPr/>
        </p:nvSpPr>
        <p:spPr bwMode="auto">
          <a:xfrm>
            <a:off x="1143582" y="3758018"/>
            <a:ext cx="7628888" cy="0"/>
          </a:xfrm>
          <a:prstGeom prst="line">
            <a:avLst/>
          </a:prstGeom>
          <a:ln w="28440">
            <a:solidFill>
              <a:srgbClr val="7269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19"/>
          <p:cNvSpPr/>
          <p:nvPr/>
        </p:nvSpPr>
        <p:spPr bwMode="auto">
          <a:xfrm flipV="1">
            <a:off x="4410889" y="3623256"/>
            <a:ext cx="187113" cy="404965"/>
          </a:xfrm>
          <a:custGeom>
            <a:avLst/>
            <a:gdLst/>
            <a:ahLst/>
            <a:cxnLst/>
            <a:rect l="l" t="t" r="r" b="b"/>
            <a:pathLst>
              <a:path w="1498" h="3264" extrusionOk="0">
                <a:moveTo>
                  <a:pt x="364" y="0"/>
                </a:moveTo>
                <a:cubicBezTo>
                  <a:pt x="3114" y="2000"/>
                  <a:pt x="0" y="3264"/>
                  <a:pt x="0" y="3264"/>
                </a:cubicBezTo>
              </a:path>
            </a:pathLst>
          </a:custGeom>
          <a:noFill/>
          <a:ln w="36000" cap="rnd">
            <a:solidFill>
              <a:srgbClr val="808080"/>
            </a:solidFill>
            <a:round/>
            <a:head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20"/>
          <p:cNvSpPr/>
          <p:nvPr/>
        </p:nvSpPr>
        <p:spPr bwMode="auto">
          <a:xfrm>
            <a:off x="1143582" y="1415094"/>
            <a:ext cx="7610601" cy="0"/>
          </a:xfrm>
          <a:prstGeom prst="line">
            <a:avLst/>
          </a:prstGeom>
          <a:ln w="28440">
            <a:solidFill>
              <a:srgbClr val="7269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21"/>
          <p:cNvSpPr/>
          <p:nvPr/>
        </p:nvSpPr>
        <p:spPr bwMode="auto">
          <a:xfrm>
            <a:off x="7127958" y="3379179"/>
            <a:ext cx="1925019" cy="266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 algn="ctr">
              <a:lnSpc>
                <a:spcPct val="100000"/>
              </a:lnSpc>
              <a:spcAft>
                <a:spcPts val="1413"/>
              </a:spcAft>
              <a:defRPr/>
            </a:pPr>
            <a:r>
              <a:rPr lang="fr-FR" sz="1400" b="0" strike="noStrike" spc="0">
                <a:solidFill>
                  <a:srgbClr val="BA1A78"/>
                </a:solidFill>
                <a:latin typeface="Open Sans Condensed"/>
                <a:ea typeface="Open Sans Condensed"/>
              </a:rPr>
              <a:t>represent</a:t>
            </a:r>
            <a:endParaRPr lang="fr-FR" sz="1400" b="0" strike="noStrike" spc="0">
              <a:latin typeface="Arial"/>
            </a:endParaRPr>
          </a:p>
        </p:txBody>
      </p:sp>
      <p:sp>
        <p:nvSpPr>
          <p:cNvPr id="29" name="Freeform 22"/>
          <p:cNvSpPr/>
          <p:nvPr/>
        </p:nvSpPr>
        <p:spPr bwMode="auto">
          <a:xfrm>
            <a:off x="4590003" y="5804730"/>
            <a:ext cx="805601" cy="326"/>
          </a:xfrm>
          <a:custGeom>
            <a:avLst/>
            <a:gdLst/>
            <a:ahLst/>
            <a:cxnLst/>
            <a:rect l="0" t="0" r="r" b="b"/>
            <a:pathLst>
              <a:path w="2467" h="1" extrusionOk="0">
                <a:moveTo>
                  <a:pt x="2466" y="0"/>
                </a:moveTo>
                <a:lnTo>
                  <a:pt x="0" y="0"/>
                </a:lnTo>
              </a:path>
            </a:pathLst>
          </a:custGeom>
          <a:noFill/>
          <a:ln w="36000" cap="rnd">
            <a:solidFill>
              <a:srgbClr val="808080"/>
            </a:solidFill>
            <a:round/>
            <a:tailEnd type="arrow" w="med" len="med"/>
          </a:ln>
        </p:spPr>
      </p:sp>
      <p:sp>
        <p:nvSpPr>
          <p:cNvPr id="30" name="CustomShape 23"/>
          <p:cNvSpPr/>
          <p:nvPr/>
        </p:nvSpPr>
        <p:spPr bwMode="auto">
          <a:xfrm>
            <a:off x="1834564" y="942525"/>
            <a:ext cx="2298920" cy="329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 anchorCtr="1"/>
          <a:lstStyle/>
          <a:p>
            <a:pPr algn="ctr">
              <a:lnSpc>
                <a:spcPct val="100000"/>
              </a:lnSpc>
              <a:defRPr/>
            </a:pPr>
            <a:r>
              <a:rPr lang="fr-FR" sz="1800" b="1" strike="noStrike" spc="0">
                <a:solidFill>
                  <a:srgbClr val="4C4C4C"/>
                </a:solidFill>
                <a:latin typeface="Open Sans Condensed"/>
                <a:ea typeface="Open Sans Condensed"/>
              </a:rPr>
              <a:t>Tool Specifiers/Developers</a:t>
            </a:r>
            <a:endParaRPr lang="fr-FR" sz="1800" b="0" strike="noStrike" spc="0">
              <a:latin typeface="Arial"/>
            </a:endParaRPr>
          </a:p>
        </p:txBody>
      </p:sp>
      <p:sp>
        <p:nvSpPr>
          <p:cNvPr id="31" name="CustomShape 24"/>
          <p:cNvSpPr/>
          <p:nvPr/>
        </p:nvSpPr>
        <p:spPr bwMode="auto">
          <a:xfrm>
            <a:off x="6431425" y="942525"/>
            <a:ext cx="946671" cy="329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 anchorCtr="1"/>
          <a:lstStyle/>
          <a:p>
            <a:pPr algn="ctr">
              <a:lnSpc>
                <a:spcPct val="100000"/>
              </a:lnSpc>
              <a:defRPr/>
            </a:pPr>
            <a:r>
              <a:rPr lang="fr-FR" sz="1800" b="1" strike="noStrike" spc="0">
                <a:solidFill>
                  <a:srgbClr val="4C4C4C"/>
                </a:solidFill>
                <a:latin typeface="Open Sans Condensed"/>
                <a:ea typeface="Open Sans Condensed"/>
              </a:rPr>
              <a:t>End Users</a:t>
            </a:r>
            <a:endParaRPr lang="fr-FR" sz="1800" b="0" strike="noStrike" spc="0">
              <a:latin typeface="Arial"/>
            </a:endParaRPr>
          </a:p>
        </p:txBody>
      </p:sp>
      <p:sp>
        <p:nvSpPr>
          <p:cNvPr id="32" name="Line 25"/>
          <p:cNvSpPr/>
          <p:nvPr/>
        </p:nvSpPr>
        <p:spPr bwMode="auto">
          <a:xfrm>
            <a:off x="1143582" y="6191080"/>
            <a:ext cx="7615500" cy="0"/>
          </a:xfrm>
          <a:prstGeom prst="line">
            <a:avLst/>
          </a:prstGeom>
          <a:ln w="28440">
            <a:solidFill>
              <a:srgbClr val="7269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Line 26"/>
          <p:cNvSpPr/>
          <p:nvPr/>
        </p:nvSpPr>
        <p:spPr bwMode="auto">
          <a:xfrm>
            <a:off x="8753857" y="1415094"/>
            <a:ext cx="0" cy="4789702"/>
          </a:xfrm>
          <a:prstGeom prst="line">
            <a:avLst/>
          </a:prstGeom>
          <a:ln w="28440">
            <a:solidFill>
              <a:srgbClr val="7269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Line 27"/>
          <p:cNvSpPr/>
          <p:nvPr/>
        </p:nvSpPr>
        <p:spPr bwMode="auto">
          <a:xfrm>
            <a:off x="1143582" y="1406276"/>
            <a:ext cx="0" cy="4789702"/>
          </a:xfrm>
          <a:prstGeom prst="line">
            <a:avLst/>
          </a:prstGeom>
          <a:ln w="28440">
            <a:solidFill>
              <a:srgbClr val="7269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5" name="Image 30"/>
          <p:cNvPicPr/>
          <p:nvPr/>
        </p:nvPicPr>
        <p:blipFill>
          <a:blip r:embed="rId6"/>
          <a:stretch/>
        </p:blipFill>
        <p:spPr bwMode="auto">
          <a:xfrm rot="16199969">
            <a:off x="-189530" y="2344641"/>
            <a:ext cx="1570320" cy="479160"/>
          </a:xfrm>
          <a:prstGeom prst="rect">
            <a:avLst/>
          </a:prstGeom>
          <a:ln>
            <a:noFill/>
          </a:ln>
        </p:spPr>
      </p:pic>
      <p:pic>
        <p:nvPicPr>
          <p:cNvPr id="36" name="Picture 4"/>
          <p:cNvPicPr/>
          <p:nvPr/>
        </p:nvPicPr>
        <p:blipFill>
          <a:blip r:embed="rId7"/>
          <a:stretch/>
        </p:blipFill>
        <p:spPr bwMode="auto">
          <a:xfrm rot="16199969">
            <a:off x="-42651" y="4571214"/>
            <a:ext cx="1480680" cy="68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/>
      </p:transition>
    </mc:Choice>
    <mc:Fallback xmlns:w="http://schemas.openxmlformats.org/wordprocessingml/2006/main" xmlns:m="http://schemas.openxmlformats.org/officeDocument/2006/math" xmlns="">
      <p:transition spd="med" advClick="1">
        <p:wipe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Exemple</a:t>
            </a:r>
          </a:p>
        </p:txBody>
      </p:sp>
      <p:pic>
        <p:nvPicPr>
          <p:cNvPr id="5" name="Picture 11"/>
          <p:cNvPicPr/>
          <p:nvPr/>
        </p:nvPicPr>
        <p:blipFill>
          <a:blip r:embed="rId2"/>
          <a:stretch/>
        </p:blipFill>
        <p:spPr bwMode="auto">
          <a:xfrm>
            <a:off x="230760" y="3314160"/>
            <a:ext cx="5249520" cy="2246760"/>
          </a:xfrm>
          <a:prstGeom prst="rect">
            <a:avLst/>
          </a:prstGeom>
          <a:ln>
            <a:noFill/>
          </a:ln>
        </p:spPr>
      </p:pic>
      <p:pic>
        <p:nvPicPr>
          <p:cNvPr id="6" name="Picture 6"/>
          <p:cNvPicPr/>
          <p:nvPr/>
        </p:nvPicPr>
        <p:blipFill>
          <a:blip r:embed="rId3"/>
          <a:stretch/>
        </p:blipFill>
        <p:spPr bwMode="auto">
          <a:xfrm>
            <a:off x="5836824" y="2893444"/>
            <a:ext cx="3191400" cy="2813760"/>
          </a:xfrm>
          <a:prstGeom prst="rect">
            <a:avLst/>
          </a:prstGeom>
          <a:ln>
            <a:noFill/>
          </a:ln>
        </p:spPr>
      </p:pic>
      <p:pic>
        <p:nvPicPr>
          <p:cNvPr id="7" name="Picture 7"/>
          <p:cNvPicPr/>
          <p:nvPr/>
        </p:nvPicPr>
        <p:blipFill>
          <a:blip r:embed="rId4"/>
          <a:stretch/>
        </p:blipFill>
        <p:spPr bwMode="auto">
          <a:xfrm>
            <a:off x="5841864" y="2898844"/>
            <a:ext cx="3181320" cy="2802960"/>
          </a:xfrm>
          <a:prstGeom prst="rect">
            <a:avLst/>
          </a:prstGeom>
          <a:ln>
            <a:noFill/>
          </a:ln>
        </p:spPr>
      </p:pic>
      <p:pic>
        <p:nvPicPr>
          <p:cNvPr id="8" name="Picture 8"/>
          <p:cNvPicPr/>
          <p:nvPr/>
        </p:nvPicPr>
        <p:blipFill>
          <a:blip r:embed="rId5"/>
          <a:stretch/>
        </p:blipFill>
        <p:spPr bwMode="auto">
          <a:xfrm>
            <a:off x="5841864" y="2909284"/>
            <a:ext cx="3181320" cy="2782080"/>
          </a:xfrm>
          <a:prstGeom prst="rect">
            <a:avLst/>
          </a:prstGeom>
          <a:ln>
            <a:noFill/>
          </a:ln>
        </p:spPr>
      </p:pic>
      <p:pic>
        <p:nvPicPr>
          <p:cNvPr id="9" name="Picture 9"/>
          <p:cNvPicPr/>
          <p:nvPr/>
        </p:nvPicPr>
        <p:blipFill>
          <a:blip r:embed="rId6"/>
          <a:stretch/>
        </p:blipFill>
        <p:spPr bwMode="auto">
          <a:xfrm>
            <a:off x="5862924" y="2935565"/>
            <a:ext cx="3139200" cy="2729518"/>
          </a:xfrm>
          <a:prstGeom prst="rect">
            <a:avLst/>
          </a:prstGeom>
          <a:ln>
            <a:noFill/>
          </a:ln>
        </p:spPr>
      </p:pic>
      <p:pic>
        <p:nvPicPr>
          <p:cNvPr id="10" name="Picture 10"/>
          <p:cNvPicPr/>
          <p:nvPr/>
        </p:nvPicPr>
        <p:blipFill>
          <a:blip r:embed="rId7"/>
          <a:stretch/>
        </p:blipFill>
        <p:spPr bwMode="auto">
          <a:xfrm>
            <a:off x="5868144" y="2924944"/>
            <a:ext cx="3128760" cy="2750760"/>
          </a:xfrm>
          <a:prstGeom prst="rect">
            <a:avLst/>
          </a:prstGeom>
          <a:ln>
            <a:noFill/>
          </a:ln>
        </p:spPr>
      </p:pic>
      <p:sp>
        <p:nvSpPr>
          <p:cNvPr id="11" name="CustomShape 1"/>
          <p:cNvSpPr/>
          <p:nvPr/>
        </p:nvSpPr>
        <p:spPr bwMode="auto">
          <a:xfrm>
            <a:off x="803160" y="4392720"/>
            <a:ext cx="1586880" cy="237600"/>
          </a:xfrm>
          <a:custGeom>
            <a:avLst/>
            <a:gdLst/>
            <a:ahLst/>
            <a:cxnLst/>
            <a:rect l="0" t="0" r="r" b="b"/>
            <a:pathLst>
              <a:path w="4410" h="662" extrusionOk="0">
                <a:moveTo>
                  <a:pt x="110" y="0"/>
                </a:moveTo>
                <a:cubicBezTo>
                  <a:pt x="55" y="0"/>
                  <a:pt x="0" y="55"/>
                  <a:pt x="0" y="110"/>
                </a:cubicBezTo>
                <a:lnTo>
                  <a:pt x="0" y="550"/>
                </a:lnTo>
                <a:cubicBezTo>
                  <a:pt x="0" y="605"/>
                  <a:pt x="55" y="661"/>
                  <a:pt x="110" y="661"/>
                </a:cubicBezTo>
                <a:lnTo>
                  <a:pt x="4298" y="661"/>
                </a:lnTo>
                <a:cubicBezTo>
                  <a:pt x="4353" y="661"/>
                  <a:pt x="4409" y="605"/>
                  <a:pt x="4409" y="550"/>
                </a:cubicBezTo>
                <a:lnTo>
                  <a:pt x="4409" y="110"/>
                </a:lnTo>
                <a:cubicBezTo>
                  <a:pt x="4409" y="55"/>
                  <a:pt x="4353" y="0"/>
                  <a:pt x="4298" y="0"/>
                </a:cubicBezTo>
                <a:lnTo>
                  <a:pt x="110" y="0"/>
                </a:lnTo>
              </a:path>
            </a:pathLst>
          </a:custGeom>
          <a:noFill/>
          <a:ln w="25560">
            <a:solidFill>
              <a:srgbClr val="4D7A9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2"/>
          <p:cNvSpPr/>
          <p:nvPr/>
        </p:nvSpPr>
        <p:spPr bwMode="auto">
          <a:xfrm>
            <a:off x="997560" y="5334119"/>
            <a:ext cx="1985040" cy="226440"/>
          </a:xfrm>
          <a:custGeom>
            <a:avLst/>
            <a:gdLst/>
            <a:ahLst/>
            <a:cxnLst/>
            <a:rect l="0" t="0" r="r" b="b"/>
            <a:pathLst>
              <a:path w="5516" h="631" extrusionOk="0">
                <a:moveTo>
                  <a:pt x="105" y="0"/>
                </a:moveTo>
                <a:cubicBezTo>
                  <a:pt x="52" y="0"/>
                  <a:pt x="0" y="52"/>
                  <a:pt x="0" y="105"/>
                </a:cubicBezTo>
                <a:lnTo>
                  <a:pt x="0" y="525"/>
                </a:lnTo>
                <a:cubicBezTo>
                  <a:pt x="0" y="577"/>
                  <a:pt x="52" y="630"/>
                  <a:pt x="105" y="630"/>
                </a:cubicBezTo>
                <a:lnTo>
                  <a:pt x="5410" y="630"/>
                </a:lnTo>
                <a:cubicBezTo>
                  <a:pt x="5462" y="630"/>
                  <a:pt x="5515" y="577"/>
                  <a:pt x="5515" y="525"/>
                </a:cubicBezTo>
                <a:lnTo>
                  <a:pt x="5515" y="105"/>
                </a:lnTo>
                <a:cubicBezTo>
                  <a:pt x="5515" y="52"/>
                  <a:pt x="5462" y="0"/>
                  <a:pt x="5410" y="0"/>
                </a:cubicBezTo>
                <a:lnTo>
                  <a:pt x="105" y="0"/>
                </a:lnTo>
              </a:path>
            </a:pathLst>
          </a:custGeom>
          <a:noFill/>
          <a:ln w="25560">
            <a:solidFill>
              <a:srgbClr val="4D7A9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Image 10"/>
          <p:cNvPicPr/>
          <p:nvPr/>
        </p:nvPicPr>
        <p:blipFill>
          <a:blip r:embed="rId8"/>
          <a:stretch/>
        </p:blipFill>
        <p:spPr bwMode="auto">
          <a:xfrm>
            <a:off x="637200" y="1873800"/>
            <a:ext cx="924480" cy="924480"/>
          </a:xfrm>
          <a:prstGeom prst="rect">
            <a:avLst/>
          </a:prstGeom>
          <a:ln>
            <a:noFill/>
          </a:ln>
        </p:spPr>
      </p:pic>
      <p:sp>
        <p:nvSpPr>
          <p:cNvPr id="14" name="CustomShape 3"/>
          <p:cNvSpPr/>
          <p:nvPr/>
        </p:nvSpPr>
        <p:spPr bwMode="auto">
          <a:xfrm>
            <a:off x="971280" y="4596840"/>
            <a:ext cx="4353480" cy="399240"/>
          </a:xfrm>
          <a:custGeom>
            <a:avLst/>
            <a:gdLst/>
            <a:ahLst/>
            <a:cxnLst/>
            <a:rect l="0" t="0" r="r" b="b"/>
            <a:pathLst>
              <a:path w="12094" h="1111" extrusionOk="0">
                <a:moveTo>
                  <a:pt x="185" y="0"/>
                </a:moveTo>
                <a:cubicBezTo>
                  <a:pt x="92" y="0"/>
                  <a:pt x="0" y="92"/>
                  <a:pt x="0" y="185"/>
                </a:cubicBezTo>
                <a:lnTo>
                  <a:pt x="0" y="925"/>
                </a:lnTo>
                <a:cubicBezTo>
                  <a:pt x="0" y="1017"/>
                  <a:pt x="92" y="1110"/>
                  <a:pt x="185" y="1110"/>
                </a:cubicBezTo>
                <a:lnTo>
                  <a:pt x="11908" y="1110"/>
                </a:lnTo>
                <a:cubicBezTo>
                  <a:pt x="12000" y="1110"/>
                  <a:pt x="12093" y="1017"/>
                  <a:pt x="12093" y="925"/>
                </a:cubicBezTo>
                <a:lnTo>
                  <a:pt x="12093" y="185"/>
                </a:lnTo>
                <a:cubicBezTo>
                  <a:pt x="12093" y="92"/>
                  <a:pt x="12000" y="0"/>
                  <a:pt x="11908" y="0"/>
                </a:cubicBezTo>
                <a:lnTo>
                  <a:pt x="185" y="0"/>
                </a:lnTo>
              </a:path>
            </a:pathLst>
          </a:custGeom>
          <a:noFill/>
          <a:ln w="25560">
            <a:solidFill>
              <a:srgbClr val="4D7A9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/>
          <p:cNvSpPr/>
          <p:nvPr/>
        </p:nvSpPr>
        <p:spPr bwMode="auto">
          <a:xfrm>
            <a:off x="987840" y="4977360"/>
            <a:ext cx="4482720" cy="399240"/>
          </a:xfrm>
          <a:custGeom>
            <a:avLst/>
            <a:gdLst/>
            <a:ahLst/>
            <a:cxnLst/>
            <a:rect l="0" t="0" r="r" b="b"/>
            <a:pathLst>
              <a:path w="12453" h="1111" extrusionOk="0">
                <a:moveTo>
                  <a:pt x="185" y="0"/>
                </a:moveTo>
                <a:cubicBezTo>
                  <a:pt x="92" y="0"/>
                  <a:pt x="0" y="92"/>
                  <a:pt x="0" y="185"/>
                </a:cubicBezTo>
                <a:lnTo>
                  <a:pt x="0" y="925"/>
                </a:lnTo>
                <a:cubicBezTo>
                  <a:pt x="0" y="1017"/>
                  <a:pt x="92" y="1110"/>
                  <a:pt x="185" y="1110"/>
                </a:cubicBezTo>
                <a:lnTo>
                  <a:pt x="12267" y="1110"/>
                </a:lnTo>
                <a:cubicBezTo>
                  <a:pt x="12359" y="1110"/>
                  <a:pt x="12452" y="1017"/>
                  <a:pt x="12452" y="925"/>
                </a:cubicBezTo>
                <a:lnTo>
                  <a:pt x="12452" y="185"/>
                </a:lnTo>
                <a:cubicBezTo>
                  <a:pt x="12452" y="92"/>
                  <a:pt x="12359" y="0"/>
                  <a:pt x="12267" y="0"/>
                </a:cubicBezTo>
                <a:lnTo>
                  <a:pt x="185" y="0"/>
                </a:lnTo>
              </a:path>
            </a:pathLst>
          </a:custGeom>
          <a:noFill/>
          <a:ln w="25560">
            <a:solidFill>
              <a:srgbClr val="4D7A9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5"/>
          <p:cNvSpPr/>
          <p:nvPr/>
        </p:nvSpPr>
        <p:spPr bwMode="auto">
          <a:xfrm>
            <a:off x="803160" y="3654720"/>
            <a:ext cx="1425960" cy="399240"/>
          </a:xfrm>
          <a:custGeom>
            <a:avLst/>
            <a:gdLst/>
            <a:ahLst/>
            <a:cxnLst/>
            <a:rect l="0" t="0" r="r" b="b"/>
            <a:pathLst>
              <a:path w="3963" h="1111" extrusionOk="0">
                <a:moveTo>
                  <a:pt x="185" y="0"/>
                </a:moveTo>
                <a:cubicBezTo>
                  <a:pt x="92" y="0"/>
                  <a:pt x="0" y="92"/>
                  <a:pt x="0" y="185"/>
                </a:cubicBezTo>
                <a:lnTo>
                  <a:pt x="0" y="925"/>
                </a:lnTo>
                <a:cubicBezTo>
                  <a:pt x="0" y="1017"/>
                  <a:pt x="92" y="1110"/>
                  <a:pt x="185" y="1110"/>
                </a:cubicBezTo>
                <a:lnTo>
                  <a:pt x="3777" y="1110"/>
                </a:lnTo>
                <a:cubicBezTo>
                  <a:pt x="3869" y="1110"/>
                  <a:pt x="3962" y="1017"/>
                  <a:pt x="3962" y="925"/>
                </a:cubicBezTo>
                <a:lnTo>
                  <a:pt x="3962" y="185"/>
                </a:lnTo>
                <a:cubicBezTo>
                  <a:pt x="3962" y="92"/>
                  <a:pt x="3869" y="0"/>
                  <a:pt x="3777" y="0"/>
                </a:cubicBezTo>
                <a:lnTo>
                  <a:pt x="185" y="0"/>
                </a:lnTo>
              </a:path>
            </a:pathLst>
          </a:custGeom>
          <a:noFill/>
          <a:ln w="25560">
            <a:solidFill>
              <a:srgbClr val="4D7A9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6"/>
          <p:cNvSpPr/>
          <p:nvPr/>
        </p:nvSpPr>
        <p:spPr bwMode="auto">
          <a:xfrm>
            <a:off x="803160" y="4038120"/>
            <a:ext cx="1425960" cy="399240"/>
          </a:xfrm>
          <a:custGeom>
            <a:avLst/>
            <a:gdLst/>
            <a:ahLst/>
            <a:cxnLst/>
            <a:rect l="0" t="0" r="r" b="b"/>
            <a:pathLst>
              <a:path w="3963" h="1111" extrusionOk="0">
                <a:moveTo>
                  <a:pt x="185" y="0"/>
                </a:moveTo>
                <a:cubicBezTo>
                  <a:pt x="92" y="0"/>
                  <a:pt x="0" y="92"/>
                  <a:pt x="0" y="185"/>
                </a:cubicBezTo>
                <a:lnTo>
                  <a:pt x="0" y="925"/>
                </a:lnTo>
                <a:cubicBezTo>
                  <a:pt x="0" y="1017"/>
                  <a:pt x="92" y="1110"/>
                  <a:pt x="185" y="1110"/>
                </a:cubicBezTo>
                <a:lnTo>
                  <a:pt x="3777" y="1110"/>
                </a:lnTo>
                <a:cubicBezTo>
                  <a:pt x="3869" y="1110"/>
                  <a:pt x="3962" y="1017"/>
                  <a:pt x="3962" y="925"/>
                </a:cubicBezTo>
                <a:lnTo>
                  <a:pt x="3962" y="185"/>
                </a:lnTo>
                <a:cubicBezTo>
                  <a:pt x="3962" y="92"/>
                  <a:pt x="3869" y="0"/>
                  <a:pt x="3777" y="0"/>
                </a:cubicBezTo>
                <a:lnTo>
                  <a:pt x="185" y="0"/>
                </a:lnTo>
              </a:path>
            </a:pathLst>
          </a:custGeom>
          <a:noFill/>
          <a:ln w="25560">
            <a:solidFill>
              <a:srgbClr val="4D7A9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" name="Image 26"/>
          <p:cNvPicPr/>
          <p:nvPr/>
        </p:nvPicPr>
        <p:blipFill>
          <a:blip r:embed="rId9"/>
          <a:stretch/>
        </p:blipFill>
        <p:spPr bwMode="auto">
          <a:xfrm>
            <a:off x="5733360" y="1886040"/>
            <a:ext cx="1049760" cy="923400"/>
          </a:xfrm>
          <a:prstGeom prst="rect">
            <a:avLst/>
          </a:prstGeom>
          <a:ln>
            <a:noFill/>
          </a:ln>
        </p:spPr>
      </p:pic>
      <p:sp>
        <p:nvSpPr>
          <p:cNvPr id="19" name="CustomShape 7"/>
          <p:cNvSpPr/>
          <p:nvPr/>
        </p:nvSpPr>
        <p:spPr bwMode="auto">
          <a:xfrm>
            <a:off x="1659600" y="2132640"/>
            <a:ext cx="1495294" cy="4123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tIns="91440" anchorCtr="1"/>
          <a:lstStyle/>
          <a:p>
            <a:pPr>
              <a:defRPr/>
            </a:pPr>
            <a:r>
              <a:rPr lang="de-DE" sz="1800" b="0" strike="noStrike" spc="0">
                <a:solidFill>
                  <a:srgbClr val="000000"/>
                </a:solidFill>
                <a:latin typeface="Century Gothic"/>
              </a:rPr>
              <a:t>Specification</a:t>
            </a:r>
            <a:endParaRPr lang="de-DE" sz="1800" b="0" strike="noStrike" spc="0">
              <a:solidFill>
                <a:srgbClr val="4C4C4C"/>
              </a:solidFill>
              <a:latin typeface="Gill Sans MT"/>
            </a:endParaRPr>
          </a:p>
        </p:txBody>
      </p:sp>
      <p:sp>
        <p:nvSpPr>
          <p:cNvPr id="20" name="CustomShape 8"/>
          <p:cNvSpPr/>
          <p:nvPr/>
        </p:nvSpPr>
        <p:spPr bwMode="auto">
          <a:xfrm>
            <a:off x="6772320" y="2132640"/>
            <a:ext cx="843109" cy="412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tIns="91440" anchorCtr="1"/>
          <a:lstStyle/>
          <a:p>
            <a:pPr>
              <a:defRPr/>
            </a:pPr>
            <a:r>
              <a:rPr lang="de-DE" sz="1800" b="0" strike="noStrike" spc="0">
                <a:solidFill>
                  <a:srgbClr val="000000"/>
                </a:solidFill>
                <a:latin typeface="Century Gothic"/>
              </a:rPr>
              <a:t>Usage</a:t>
            </a:r>
            <a:endParaRPr lang="de-DE" sz="1800" b="0" strike="noStrike" spc="0">
              <a:solidFill>
                <a:srgbClr val="4C4C4C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Defining a concrete syntax: other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 bwMode="auto">
          <a:xfrm>
            <a:off x="455413" y="1598413"/>
            <a:ext cx="8233171" cy="493811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other representations are possible</a:t>
            </a:r>
          </a:p>
          <a:p>
            <a:pPr lvl="2">
              <a:defRPr/>
            </a:pPr>
            <a:r>
              <a:rPr/>
              <a:t>forms (ex: web, properties view), tables (excel , more or less dedicated to a domain), domain specific (3D models, maps,statistical graph and charts, timing diagrams, gauges and meters, dashboard with sliders and wheel buttons...)</a:t>
            </a:r>
          </a:p>
          <a:p>
            <a:pPr lvl="0">
              <a:defRPr/>
            </a:pPr>
            <a:endParaRPr/>
          </a:p>
          <a:p>
            <a:pPr lvl="0">
              <a:defRPr/>
            </a:pPr>
            <a:endParaRPr/>
          </a:p>
          <a:p>
            <a:pPr lvl="0">
              <a:defRPr/>
            </a:pPr>
            <a:endParaRPr/>
          </a:p>
          <a:p>
            <a:pPr lvl="0">
              <a:defRPr/>
            </a:pPr>
            <a:endParaRPr/>
          </a:p>
          <a:p>
            <a:pPr lvl="0">
              <a:defRPr/>
            </a:pPr>
            <a:r>
              <a:rPr/>
              <a:t>however, due to their close relationship with the target domain, it might be (currently) more difficult to find a generator for them and will require some classic programmation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Static semantics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Not all constraints can be handled structurally by the metamodel.</a:t>
            </a:r>
          </a:p>
          <a:p>
            <a:pPr marL="914850" lvl="1" indent="-514800">
              <a:lnSpc>
                <a:spcPct val="114999"/>
              </a:lnSpc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one extreme MM is Node+Edge which can be specialized for any language simply by adding invariant contraints</a:t>
            </a:r>
            <a:endParaRPr/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-&gt; Use of Validators </a:t>
            </a:r>
          </a:p>
          <a:p>
            <a:pPr marL="914850" lvl="1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to get errors, quickfixes, etc</a:t>
            </a:r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OCL (Object constraint language) ?</a:t>
            </a:r>
          </a:p>
          <a:p>
            <a:pPr marL="914850" lvl="1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yes its syntax is elegant but tooling integration (in Eclipse) is not at the state of the art</a:t>
            </a:r>
          </a:p>
          <a:p>
            <a:pPr marL="514800" lvl="0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Use of Xtext validation (if the language has a textual concrete syntax) or directly Eclipse validation framework (ie. in java)</a:t>
            </a:r>
          </a:p>
          <a:p>
            <a:pPr>
              <a:lnSpc>
                <a:spcPct val="114999"/>
              </a:lnSpc>
              <a:defRPr/>
            </a:pPr>
            <a:endParaRPr/>
          </a:p>
          <a:p>
            <a:pPr>
              <a:lnSpc>
                <a:spcPct val="114999"/>
              </a:lnSpc>
              <a:defRPr/>
            </a:pPr>
            <a:endParaRPr/>
          </a:p>
          <a:p>
            <a:pPr>
              <a:lnSpc>
                <a:spcPct val="114999"/>
              </a:lnSpc>
              <a:defRPr/>
            </a:pPr>
            <a:endParaRPr/>
          </a:p>
          <a:p>
            <a:pPr>
              <a:lnSpc>
                <a:spcPct val="114999"/>
              </a:lnSpc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Model transformation: from contemplative to productive models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 marL="514800" indent="-514800">
              <a:buFont typeface="Arial"/>
              <a:buChar char="•"/>
              <a:defRPr/>
            </a:pPr>
            <a:r>
              <a:rPr/>
              <a:t>Operate on graph</a:t>
            </a:r>
          </a:p>
          <a:p>
            <a:pPr marL="51480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Text to Model and Model to text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partly covered and simplified by xtext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can also be treated using traditionnal  approaches</a:t>
            </a:r>
          </a:p>
          <a:p>
            <a:pPr marL="1314900" lvl="2" indent="-514800">
              <a:buFont typeface="Arial"/>
              <a:buChar char="•"/>
              <a:defRPr/>
            </a:pPr>
            <a:r>
              <a:rPr lang="fr-FR" sz="20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lexer/parser</a:t>
            </a:r>
          </a:p>
          <a:p>
            <a:pPr marL="1314900" lvl="2" indent="-514800">
              <a:buFont typeface="Arial"/>
              <a:buChar char="•"/>
              <a:defRPr/>
            </a:pPr>
            <a:r>
              <a:rPr lang="fr-FR" sz="20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template, toString,</a:t>
            </a:r>
            <a:endParaRPr lang="fr-FR" sz="2200" b="0" i="0" u="none" strike="noStrike" cap="none" spc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endParaRPr/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Model to model</a:t>
            </a:r>
          </a:p>
          <a:p>
            <a:pPr marL="1314900" lvl="2" indent="-514800">
              <a:lnSpc>
                <a:spcPct val="114999"/>
              </a:lnSpc>
              <a:buFont typeface="Arial"/>
              <a:buChar char="•"/>
              <a:defRPr/>
            </a:pPr>
            <a:endParaRPr/>
          </a:p>
          <a:p>
            <a:pPr>
              <a:lnSpc>
                <a:spcPct val="114999"/>
              </a:lnSpc>
              <a:defRPr/>
            </a:pPr>
            <a:endParaRPr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Characterization of model-to-model techniques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 marL="51480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Homogeneous vs heterogeneous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ie. in-place transformation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may be useful to clearly know what model is an input or an output</a:t>
            </a:r>
          </a:p>
          <a:p>
            <a:pPr marL="514800" lvl="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Declarative vs imperative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Declarative: focus on the "what", by establishing correspondences, the engine will then organize control flow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Imperative: provide full control of the transformation process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Dynamic semantics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r>
              <a:rPr/>
              <a:t>Interpreter vs compiler </a:t>
            </a:r>
          </a:p>
          <a:p>
            <a:pPr>
              <a:defRPr/>
            </a:pPr>
            <a:r>
              <a:rPr/>
              <a:t>Operationnal vs translationnal</a:t>
            </a:r>
          </a:p>
          <a:p>
            <a:pPr>
              <a:defRPr/>
            </a:pPr>
            <a:endParaRPr/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Interpreter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u="sng"/>
              <a:t>pro:</a:t>
            </a:r>
            <a:r>
              <a:rPr/>
              <a:t> easy to write, good relationship with original model, suitable for simulation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u="sng"/>
              <a:t>cons:</a:t>
            </a:r>
            <a:r>
              <a:rPr/>
              <a:t> slow</a:t>
            </a:r>
          </a:p>
          <a:p>
            <a:pPr marL="514800" lvl="0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Compiler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u="sng"/>
              <a:t>pro:</a:t>
            </a:r>
            <a:r>
              <a:rPr/>
              <a:t> fast, suitable for deployment in real system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u="sng"/>
              <a:t>cons:</a:t>
            </a:r>
            <a:r>
              <a:rPr/>
              <a:t> need additional traceability mechanism for debug, need good understanding of target domain, may be complex to write and require several passes </a:t>
            </a:r>
          </a:p>
          <a:p>
            <a:pPr marL="514800" indent="-514800"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Model transformation general form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endParaRPr/>
          </a:p>
        </p:txBody>
      </p:sp>
      <p:sp>
        <p:nvSpPr>
          <p:cNvPr id="6" name="Shape 115717"/>
          <p:cNvSpPr>
            <a:spLocks noGrp="1" noChangeArrowheads="1"/>
          </p:cNvSpPr>
          <p:nvPr/>
        </p:nvSpPr>
        <p:spPr bwMode="auto">
          <a:xfrm>
            <a:off x="7400922" y="4803149"/>
            <a:ext cx="371475" cy="146049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7" name="Shape 115718"/>
          <p:cNvSpPr>
            <a:spLocks noGrp="1" noChangeArrowheads="1"/>
          </p:cNvSpPr>
          <p:nvPr/>
        </p:nvSpPr>
        <p:spPr bwMode="auto">
          <a:xfrm>
            <a:off x="7818436" y="5130174"/>
            <a:ext cx="371475" cy="146049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8" name="Shape 115719"/>
          <p:cNvSpPr>
            <a:spLocks noGrp="1" noChangeArrowheads="1"/>
          </p:cNvSpPr>
          <p:nvPr/>
        </p:nvSpPr>
        <p:spPr bwMode="auto">
          <a:xfrm>
            <a:off x="7216773" y="5057149"/>
            <a:ext cx="369886" cy="146049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9" name="Shape 115720"/>
          <p:cNvSpPr>
            <a:spLocks noGrp="1" noChangeArrowheads="1"/>
          </p:cNvSpPr>
          <p:nvPr/>
        </p:nvSpPr>
        <p:spPr bwMode="auto">
          <a:xfrm>
            <a:off x="7912098" y="4695200"/>
            <a:ext cx="371475" cy="144461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10" name="Shape 115721"/>
          <p:cNvSpPr>
            <a:spLocks noGrp="1" noChangeArrowheads="1"/>
          </p:cNvSpPr>
          <p:nvPr/>
        </p:nvSpPr>
        <p:spPr bwMode="auto">
          <a:xfrm flipH="1">
            <a:off x="8004173" y="4839662"/>
            <a:ext cx="93661" cy="290511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20" rIns="-33777" bIns="45718"/>
          <a:lstStyle/>
          <a:p>
            <a:pPr>
              <a:defRPr/>
            </a:pPr>
            <a:endParaRPr/>
          </a:p>
        </p:txBody>
      </p:sp>
      <p:sp>
        <p:nvSpPr>
          <p:cNvPr id="11" name="Shape 115722"/>
          <p:cNvSpPr>
            <a:spLocks noGrp="1" noChangeArrowheads="1"/>
          </p:cNvSpPr>
          <p:nvPr/>
        </p:nvSpPr>
        <p:spPr bwMode="auto">
          <a:xfrm flipV="1">
            <a:off x="7586660" y="4768224"/>
            <a:ext cx="325436" cy="34924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20" rIns="91440" bIns="-46794"/>
          <a:lstStyle/>
          <a:p>
            <a:pPr>
              <a:defRPr/>
            </a:pPr>
            <a:endParaRPr/>
          </a:p>
        </p:txBody>
      </p:sp>
      <p:sp>
        <p:nvSpPr>
          <p:cNvPr id="12" name="Shape 115723"/>
          <p:cNvSpPr>
            <a:spLocks noGrp="1" noChangeArrowheads="1"/>
          </p:cNvSpPr>
          <p:nvPr/>
        </p:nvSpPr>
        <p:spPr bwMode="auto">
          <a:xfrm flipH="1" flipV="1">
            <a:off x="7680324" y="4949198"/>
            <a:ext cx="231773" cy="180974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20" rIns="91440" bIns="45718"/>
          <a:lstStyle/>
          <a:p>
            <a:pPr>
              <a:defRPr/>
            </a:pPr>
            <a:endParaRPr/>
          </a:p>
        </p:txBody>
      </p:sp>
      <p:sp>
        <p:nvSpPr>
          <p:cNvPr id="13" name="Shape 115724"/>
          <p:cNvSpPr>
            <a:spLocks noGrp="1" noChangeArrowheads="1"/>
          </p:cNvSpPr>
          <p:nvPr/>
        </p:nvSpPr>
        <p:spPr bwMode="auto">
          <a:xfrm flipH="1" flipV="1">
            <a:off x="7586660" y="5130174"/>
            <a:ext cx="231773" cy="73024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20" rIns="91440" bIns="-8694"/>
          <a:lstStyle/>
          <a:p>
            <a:pPr>
              <a:defRPr/>
            </a:pPr>
            <a:endParaRPr/>
          </a:p>
        </p:txBody>
      </p:sp>
      <p:sp>
        <p:nvSpPr>
          <p:cNvPr id="14" name="Shape 115725"/>
          <p:cNvSpPr>
            <a:spLocks noGrp="1" noChangeArrowheads="1"/>
          </p:cNvSpPr>
          <p:nvPr/>
        </p:nvSpPr>
        <p:spPr bwMode="auto">
          <a:xfrm flipV="1">
            <a:off x="7400922" y="4949198"/>
            <a:ext cx="93661" cy="107948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20" rIns="-33777" bIns="45718"/>
          <a:lstStyle/>
          <a:p>
            <a:pPr>
              <a:defRPr/>
            </a:pPr>
            <a:endParaRPr/>
          </a:p>
        </p:txBody>
      </p:sp>
      <p:sp>
        <p:nvSpPr>
          <p:cNvPr id="15" name="Shape 115726"/>
          <p:cNvSpPr>
            <a:spLocks noGrp="1" noChangeArrowheads="1"/>
          </p:cNvSpPr>
          <p:nvPr/>
        </p:nvSpPr>
        <p:spPr bwMode="auto">
          <a:xfrm>
            <a:off x="7308848" y="4514225"/>
            <a:ext cx="371475" cy="144461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16" name="Shape 115727"/>
          <p:cNvSpPr>
            <a:spLocks noGrp="1" noChangeArrowheads="1"/>
          </p:cNvSpPr>
          <p:nvPr/>
        </p:nvSpPr>
        <p:spPr bwMode="auto">
          <a:xfrm>
            <a:off x="7680324" y="4549150"/>
            <a:ext cx="369886" cy="146049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20" rIns="91440" bIns="45718"/>
          <a:lstStyle/>
          <a:p>
            <a:pPr>
              <a:defRPr/>
            </a:pPr>
            <a:endParaRPr/>
          </a:p>
        </p:txBody>
      </p:sp>
      <p:sp>
        <p:nvSpPr>
          <p:cNvPr id="17" name="Shape 115729"/>
          <p:cNvSpPr>
            <a:spLocks noGrp="1" noChangeArrowheads="1"/>
          </p:cNvSpPr>
          <p:nvPr/>
        </p:nvSpPr>
        <p:spPr bwMode="auto">
          <a:xfrm>
            <a:off x="935037" y="4763461"/>
            <a:ext cx="349247" cy="158748"/>
          </a:xfrm>
          <a:prstGeom prst="ellips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20" rIns="91438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18" name="Shape 115730"/>
          <p:cNvSpPr>
            <a:spLocks noGrp="1" noChangeArrowheads="1"/>
          </p:cNvSpPr>
          <p:nvPr/>
        </p:nvSpPr>
        <p:spPr bwMode="auto">
          <a:xfrm>
            <a:off x="892173" y="5041275"/>
            <a:ext cx="347661" cy="158748"/>
          </a:xfrm>
          <a:prstGeom prst="ellips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20" rIns="91438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19" name="Shape 115731"/>
          <p:cNvSpPr>
            <a:spLocks noGrp="1" noChangeArrowheads="1"/>
          </p:cNvSpPr>
          <p:nvPr/>
        </p:nvSpPr>
        <p:spPr bwMode="auto">
          <a:xfrm>
            <a:off x="1501774" y="5041275"/>
            <a:ext cx="349247" cy="158748"/>
          </a:xfrm>
          <a:prstGeom prst="ellips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20" rIns="91438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20" name="Shape 115732"/>
          <p:cNvSpPr>
            <a:spLocks noGrp="1" noChangeArrowheads="1"/>
          </p:cNvSpPr>
          <p:nvPr/>
        </p:nvSpPr>
        <p:spPr bwMode="auto">
          <a:xfrm>
            <a:off x="1501774" y="4684087"/>
            <a:ext cx="349247" cy="158748"/>
          </a:xfrm>
          <a:prstGeom prst="ellips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20" rIns="91438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21" name="Shape 115733"/>
          <p:cNvSpPr>
            <a:spLocks noGrp="1" noChangeArrowheads="1"/>
          </p:cNvSpPr>
          <p:nvPr/>
        </p:nvSpPr>
        <p:spPr bwMode="auto">
          <a:xfrm rot="16199969">
            <a:off x="1303336" y="4514224"/>
            <a:ext cx="55561" cy="442911"/>
          </a:xfrm>
          <a:custGeom>
            <a:avLst>
              <a:gd name="adj0" fmla="val 38435"/>
              <a:gd name="adj1" fmla="val -104105"/>
              <a:gd name="adj2" fmla="val -365929"/>
            </a:avLst>
            <a:gdLst>
              <a:gd name="gd0" fmla="val 65536"/>
              <a:gd name="gd1" fmla="+- adj0 0 0"/>
              <a:gd name="gd2" fmla="*/ gd1 1 2"/>
              <a:gd name="gd3" fmla="val adj0"/>
              <a:gd name="gd4" fmla="+- adj0 21600 0"/>
              <a:gd name="gd5" fmla="*/ gd4 1 2"/>
              <a:gd name="gd6" fmla="val 0"/>
              <a:gd name="gd7" fmla="val 0"/>
              <a:gd name="gd8" fmla="val gd3"/>
              <a:gd name="gd9" fmla="val 10800"/>
              <a:gd name="gd10" fmla="val 21600"/>
              <a:gd name="gd11" fmla="val 21600"/>
              <a:gd name="gd12" fmla="*/ w 0 21600"/>
              <a:gd name="gd13" fmla="*/ h 0 21600"/>
              <a:gd name="gd14" fmla="*/ w 21600 21600"/>
              <a:gd name="gd15" fmla="*/ h 21600 21600"/>
            </a:gdLst>
            <a:ahLst/>
            <a:cxnLst/>
            <a:rect l="gd12" t="gd13" r="gd14" b="gd15"/>
            <a:pathLst>
              <a:path w="21600" h="21600" extrusionOk="0">
                <a:moveTo>
                  <a:pt x="gd6" y="gd7"/>
                </a:moveTo>
                <a:cubicBezTo>
                  <a:pt x="gd2" y="0"/>
                  <a:pt x="gd3" y="5400"/>
                  <a:pt x="gd3" y="10800"/>
                </a:cubicBezTo>
                <a:cubicBezTo>
                  <a:pt x="gd3" y="16200"/>
                  <a:pt x="gd5" y="21600"/>
                  <a:pt x="21600" y="21600"/>
                </a:cubicBezTo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 type="arrow" w="med" len="med"/>
          </a:ln>
        </p:spPr>
        <p:txBody>
          <a:bodyPr lIns="91438" tIns="45720" rIns="-71876" bIns="45718"/>
          <a:lstStyle/>
          <a:p>
            <a:pPr>
              <a:defRPr/>
            </a:pPr>
            <a:endParaRPr/>
          </a:p>
        </p:txBody>
      </p:sp>
      <p:sp>
        <p:nvSpPr>
          <p:cNvPr id="22" name="Shape 115734"/>
          <p:cNvSpPr>
            <a:spLocks noGrp="1" noChangeArrowheads="1"/>
          </p:cNvSpPr>
          <p:nvPr/>
        </p:nvSpPr>
        <p:spPr bwMode="auto">
          <a:xfrm rot="5399977">
            <a:off x="1370805" y="4994443"/>
            <a:ext cx="0" cy="363537"/>
          </a:xfrm>
          <a:custGeom>
            <a:avLst>
              <a:gd name="adj0" fmla="val 1684799"/>
              <a:gd name="adj1" fmla="val -154008"/>
              <a:gd name="adj2" fmla="val -35424000"/>
            </a:avLst>
            <a:gdLst>
              <a:gd name="gd0" fmla="val 65536"/>
              <a:gd name="gd1" fmla="+- adj0 0 0"/>
              <a:gd name="gd2" fmla="*/ gd1 1 2"/>
              <a:gd name="gd3" fmla="val adj0"/>
              <a:gd name="gd4" fmla="+- adj0 21600 0"/>
              <a:gd name="gd5" fmla="*/ gd4 1 2"/>
              <a:gd name="gd6" fmla="val 0"/>
              <a:gd name="gd7" fmla="val 0"/>
              <a:gd name="gd8" fmla="val gd3"/>
              <a:gd name="gd9" fmla="val 10800"/>
              <a:gd name="gd10" fmla="val 21600"/>
              <a:gd name="gd11" fmla="val 21600"/>
              <a:gd name="gd12" fmla="*/ w 0 21600"/>
              <a:gd name="gd13" fmla="*/ h 0 21600"/>
              <a:gd name="gd14" fmla="*/ w 21600 21600"/>
              <a:gd name="gd15" fmla="*/ h 21600 21600"/>
            </a:gdLst>
            <a:ahLst/>
            <a:cxnLst/>
            <a:rect l="gd12" t="gd13" r="gd14" b="gd15"/>
            <a:pathLst>
              <a:path w="21600" h="21600" extrusionOk="0">
                <a:moveTo>
                  <a:pt x="gd6" y="gd7"/>
                </a:moveTo>
                <a:cubicBezTo>
                  <a:pt x="gd2" y="0"/>
                  <a:pt x="gd3" y="5400"/>
                  <a:pt x="gd3" y="10800"/>
                </a:cubicBezTo>
                <a:cubicBezTo>
                  <a:pt x="gd3" y="16200"/>
                  <a:pt x="gd5" y="21600"/>
                  <a:pt x="21600" y="21600"/>
                </a:cubicBezTo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 type="arrow" w="med" len="med"/>
          </a:ln>
        </p:spPr>
        <p:txBody>
          <a:bodyPr lIns="91438" tIns="45720" rIns="-127438" bIns="45718"/>
          <a:lstStyle/>
          <a:p>
            <a:pPr>
              <a:defRPr/>
            </a:pPr>
            <a:endParaRPr/>
          </a:p>
        </p:txBody>
      </p:sp>
      <p:sp>
        <p:nvSpPr>
          <p:cNvPr id="23" name="Shape 115735"/>
          <p:cNvSpPr>
            <a:spLocks noGrp="1" noChangeArrowheads="1"/>
          </p:cNvSpPr>
          <p:nvPr/>
        </p:nvSpPr>
        <p:spPr bwMode="auto">
          <a:xfrm rot="10799989">
            <a:off x="1233486" y="4898400"/>
            <a:ext cx="268286" cy="222249"/>
          </a:xfrm>
          <a:custGeom>
            <a:avLst>
              <a:gd name="adj0" fmla="val -115589"/>
              <a:gd name="adj1" fmla="val -224382"/>
              <a:gd name="adj2" fmla="val -115589"/>
            </a:avLst>
            <a:gdLst>
              <a:gd name="gd0" fmla="val 65536"/>
              <a:gd name="gd1" fmla="+- adj0 0 0"/>
              <a:gd name="gd2" fmla="*/ gd1 1 2"/>
              <a:gd name="gd3" fmla="val adj0"/>
              <a:gd name="gd4" fmla="+- adj0 21600 0"/>
              <a:gd name="gd5" fmla="*/ gd4 1 2"/>
              <a:gd name="gd6" fmla="val 0"/>
              <a:gd name="gd7" fmla="val 0"/>
              <a:gd name="gd8" fmla="val gd3"/>
              <a:gd name="gd9" fmla="val 10800"/>
              <a:gd name="gd10" fmla="val 21600"/>
              <a:gd name="gd11" fmla="val 21600"/>
              <a:gd name="gd12" fmla="*/ w 0 21600"/>
              <a:gd name="gd13" fmla="*/ h 0 21600"/>
              <a:gd name="gd14" fmla="*/ w 21600 21600"/>
              <a:gd name="gd15" fmla="*/ h 21600 21600"/>
            </a:gdLst>
            <a:ahLst/>
            <a:cxnLst/>
            <a:rect l="gd12" t="gd13" r="gd14" b="gd15"/>
            <a:pathLst>
              <a:path w="21600" h="21600" extrusionOk="0">
                <a:moveTo>
                  <a:pt x="gd6" y="gd7"/>
                </a:moveTo>
                <a:cubicBezTo>
                  <a:pt x="gd2" y="0"/>
                  <a:pt x="gd3" y="5400"/>
                  <a:pt x="gd3" y="10800"/>
                </a:cubicBezTo>
                <a:cubicBezTo>
                  <a:pt x="gd3" y="16200"/>
                  <a:pt x="gd5" y="21600"/>
                  <a:pt x="21600" y="21600"/>
                </a:cubicBezTo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 type="arrow" w="med" len="med"/>
          </a:ln>
        </p:spPr>
        <p:txBody>
          <a:bodyPr lIns="91438" tIns="45720" rIns="91438" bIns="45718"/>
          <a:lstStyle/>
          <a:p>
            <a:pPr>
              <a:defRPr/>
            </a:pPr>
            <a:endParaRPr/>
          </a:p>
        </p:txBody>
      </p:sp>
      <p:sp>
        <p:nvSpPr>
          <p:cNvPr id="24" name="Shape 115736"/>
          <p:cNvSpPr>
            <a:spLocks noGrp="1" noChangeArrowheads="1"/>
          </p:cNvSpPr>
          <p:nvPr/>
        </p:nvSpPr>
        <p:spPr bwMode="auto">
          <a:xfrm>
            <a:off x="1851023" y="4763461"/>
            <a:ext cx="1586" cy="357186"/>
          </a:xfrm>
          <a:custGeom>
            <a:avLst>
              <a:gd name="adj0" fmla="val 2052000"/>
              <a:gd name="adj1" fmla="val -117600"/>
              <a:gd name="adj2" fmla="val -42508800"/>
            </a:avLst>
            <a:gdLst>
              <a:gd name="gd0" fmla="val 65536"/>
              <a:gd name="gd1" fmla="+- adj0 0 0"/>
              <a:gd name="gd2" fmla="*/ gd1 1 2"/>
              <a:gd name="gd3" fmla="val adj0"/>
              <a:gd name="gd4" fmla="+- adj0 21600 0"/>
              <a:gd name="gd5" fmla="*/ gd4 1 2"/>
              <a:gd name="gd6" fmla="val 0"/>
              <a:gd name="gd7" fmla="val 0"/>
              <a:gd name="gd8" fmla="val gd3"/>
              <a:gd name="gd9" fmla="val 10800"/>
              <a:gd name="gd10" fmla="val 21600"/>
              <a:gd name="gd11" fmla="val 21600"/>
              <a:gd name="gd12" fmla="*/ w 0 21600"/>
              <a:gd name="gd13" fmla="*/ h 0 21600"/>
              <a:gd name="gd14" fmla="*/ w 21600 21600"/>
              <a:gd name="gd15" fmla="*/ h 21600 21600"/>
            </a:gdLst>
            <a:ahLst/>
            <a:cxnLst/>
            <a:rect l="gd12" t="gd13" r="gd14" b="gd15"/>
            <a:pathLst>
              <a:path w="21600" h="21600" extrusionOk="0">
                <a:moveTo>
                  <a:pt x="gd6" y="gd7"/>
                </a:moveTo>
                <a:cubicBezTo>
                  <a:pt x="gd2" y="0"/>
                  <a:pt x="gd3" y="5400"/>
                  <a:pt x="gd3" y="10800"/>
                </a:cubicBezTo>
                <a:cubicBezTo>
                  <a:pt x="gd3" y="16200"/>
                  <a:pt x="gd5" y="21600"/>
                  <a:pt x="21600" y="21600"/>
                </a:cubicBezTo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 type="arrow" w="med" len="med"/>
          </a:ln>
        </p:spPr>
        <p:txBody>
          <a:bodyPr lIns="91438" tIns="45720" rIns="-125851" bIns="45718"/>
          <a:lstStyle/>
          <a:p>
            <a:pPr>
              <a:defRPr/>
            </a:pPr>
            <a:endParaRPr/>
          </a:p>
        </p:txBody>
      </p:sp>
      <p:sp>
        <p:nvSpPr>
          <p:cNvPr id="25" name="Shape 115737"/>
          <p:cNvSpPr>
            <a:spLocks noGrp="1" noChangeArrowheads="1"/>
          </p:cNvSpPr>
          <p:nvPr/>
        </p:nvSpPr>
        <p:spPr bwMode="auto">
          <a:xfrm rot="10799989" flipH="1">
            <a:off x="892173" y="4842837"/>
            <a:ext cx="42861" cy="277812"/>
          </a:xfrm>
          <a:custGeom>
            <a:avLst>
              <a:gd name="adj0" fmla="val -25651"/>
              <a:gd name="adj1" fmla="val -178971"/>
              <a:gd name="adj2" fmla="val 410400"/>
            </a:avLst>
            <a:gdLst>
              <a:gd name="gd0" fmla="val 65536"/>
              <a:gd name="gd1" fmla="+- adj0 0 0"/>
              <a:gd name="gd2" fmla="*/ gd1 1 2"/>
              <a:gd name="gd3" fmla="val adj0"/>
              <a:gd name="gd4" fmla="+- adj0 21600 0"/>
              <a:gd name="gd5" fmla="*/ gd4 1 2"/>
              <a:gd name="gd6" fmla="val 0"/>
              <a:gd name="gd7" fmla="val 0"/>
              <a:gd name="gd8" fmla="val gd3"/>
              <a:gd name="gd9" fmla="val 10800"/>
              <a:gd name="gd10" fmla="val 21600"/>
              <a:gd name="gd11" fmla="val 21600"/>
              <a:gd name="gd12" fmla="*/ w 0 21600"/>
              <a:gd name="gd13" fmla="*/ h 0 21600"/>
              <a:gd name="gd14" fmla="*/ w 21600 21600"/>
              <a:gd name="gd15" fmla="*/ h 21600 21600"/>
            </a:gdLst>
            <a:ahLst/>
            <a:cxnLst/>
            <a:rect l="gd12" t="gd13" r="gd14" b="gd15"/>
            <a:pathLst>
              <a:path w="21600" h="21600" extrusionOk="0">
                <a:moveTo>
                  <a:pt x="gd6" y="gd7"/>
                </a:moveTo>
                <a:cubicBezTo>
                  <a:pt x="gd2" y="0"/>
                  <a:pt x="gd3" y="5400"/>
                  <a:pt x="gd3" y="10800"/>
                </a:cubicBezTo>
                <a:cubicBezTo>
                  <a:pt x="gd3" y="16200"/>
                  <a:pt x="gd5" y="21600"/>
                  <a:pt x="21600" y="21600"/>
                </a:cubicBezTo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 type="arrow" w="med" len="med"/>
          </a:ln>
        </p:spPr>
        <p:txBody>
          <a:bodyPr lIns="91438" tIns="45720" rIns="-84576" bIns="45718"/>
          <a:lstStyle/>
          <a:p>
            <a:pPr>
              <a:defRPr/>
            </a:pPr>
            <a:endParaRPr/>
          </a:p>
        </p:txBody>
      </p:sp>
      <p:sp>
        <p:nvSpPr>
          <p:cNvPr id="26" name="Shape 115738"/>
          <p:cNvSpPr>
            <a:spLocks noGrp="1" noChangeArrowheads="1"/>
          </p:cNvSpPr>
          <p:nvPr/>
        </p:nvSpPr>
        <p:spPr bwMode="auto">
          <a:xfrm>
            <a:off x="1676397" y="4565024"/>
            <a:ext cx="0" cy="119061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arrow" w="med" len="med"/>
          </a:ln>
        </p:spPr>
        <p:txBody>
          <a:bodyPr lIns="91438" tIns="45720" rIns="-127438" bIns="45718"/>
          <a:lstStyle/>
          <a:p>
            <a:pPr>
              <a:defRPr/>
            </a:pPr>
            <a:endParaRPr/>
          </a:p>
        </p:txBody>
      </p:sp>
      <p:sp>
        <p:nvSpPr>
          <p:cNvPr id="27" name="Shape 115739"/>
          <p:cNvSpPr>
            <a:spLocks noGrp="1" noChangeArrowheads="1"/>
          </p:cNvSpPr>
          <p:nvPr/>
        </p:nvSpPr>
        <p:spPr bwMode="auto">
          <a:xfrm>
            <a:off x="1633536" y="4526924"/>
            <a:ext cx="87310" cy="77787"/>
          </a:xfrm>
          <a:prstGeom prst="ellipse">
            <a:avLst/>
          </a:prstGeom>
          <a:solidFill>
            <a:schemeClr val="dk2"/>
          </a:solidFill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20" rIns="-40126" bIns="-3931" anchor="ctr" anchorCtr="0"/>
          <a:lstStyle/>
          <a:p>
            <a:pPr>
              <a:defRPr/>
            </a:pPr>
            <a:endParaRPr/>
          </a:p>
        </p:txBody>
      </p:sp>
      <p:sp>
        <p:nvSpPr>
          <p:cNvPr id="28" name="Shape 115740"/>
          <p:cNvSpPr>
            <a:spLocks noGrp="1" noChangeArrowheads="1"/>
          </p:cNvSpPr>
          <p:nvPr/>
        </p:nvSpPr>
        <p:spPr bwMode="auto">
          <a:xfrm>
            <a:off x="2873373" y="2609224"/>
            <a:ext cx="3428997" cy="380999"/>
          </a:xfrm>
          <a:custGeom>
            <a:avLst>
              <a:gd name="adj0" fmla="val 16200"/>
              <a:gd name="adj1" fmla="val 5400"/>
            </a:avLst>
            <a:gdLst>
              <a:gd name="gd0" fmla="val 65536"/>
              <a:gd name="gd1" fmla="val adj0"/>
              <a:gd name="gd2" fmla="val adj1"/>
              <a:gd name="gd3" fmla="+- 21600 0 adj1"/>
              <a:gd name="gd4" fmla="+- 10800 0 adj1"/>
              <a:gd name="gd5" fmla="+- 21600 0 adj0"/>
              <a:gd name="gd6" fmla="*/ gd5 gd4 10800"/>
              <a:gd name="gd7" fmla="+- 21600 0 gd6"/>
              <a:gd name="gd8" fmla="val gd1"/>
              <a:gd name="gd9" fmla="val 0"/>
              <a:gd name="gd10" fmla="val gd1"/>
              <a:gd name="gd11" fmla="val gd2"/>
              <a:gd name="gd12" fmla="val 0"/>
              <a:gd name="gd13" fmla="val gd2"/>
              <a:gd name="gd14" fmla="val 0"/>
              <a:gd name="gd15" fmla="val gd3"/>
              <a:gd name="gd16" fmla="val gd1"/>
              <a:gd name="gd17" fmla="val gd3"/>
              <a:gd name="gd18" fmla="val gd1"/>
              <a:gd name="gd19" fmla="val 21600"/>
              <a:gd name="gd20" fmla="val 21600"/>
              <a:gd name="gd21" fmla="val 10800"/>
              <a:gd name="gd22" fmla="*/ w 0 21600"/>
              <a:gd name="gd23" fmla="*/ h gd2 21600"/>
              <a:gd name="gd24" fmla="*/ w gd7 21600"/>
              <a:gd name="gd25" fmla="*/ h gd3 21600"/>
              <a:gd name="gd26" fmla="*/ w adj0 21600"/>
              <a:gd name="gd27" fmla="*/ h adj1 21600"/>
            </a:gdLst>
            <a:ahLst>
              <a:ahXY gdRefX="adj0" maxX="21600" gdRefY="adj1" maxY="10800">
                <a:pos x="gd26" y="gd27"/>
              </a:ahXY>
            </a:ahLst>
            <a:cxnLst/>
            <a:rect l="gd22" t="gd23" r="gd24" b="gd25"/>
            <a:pathLst>
              <a:path w="21600" h="21600" extrusionOk="0">
                <a:moveTo>
                  <a:pt x="gd8" y="gd9"/>
                </a:moveTo>
                <a:lnTo>
                  <a:pt x="gd10" y="gd11"/>
                </a:lnTo>
                <a:lnTo>
                  <a:pt x="gd12" y="gd13"/>
                </a:lnTo>
                <a:lnTo>
                  <a:pt x="gd14" y="gd15"/>
                </a:lnTo>
                <a:lnTo>
                  <a:pt x="gd16" y="gd17"/>
                </a:lnTo>
                <a:lnTo>
                  <a:pt x="gd18" y="gd19"/>
                </a:lnTo>
                <a:lnTo>
                  <a:pt x="gd20" y="gd21"/>
                </a:lnTo>
                <a:close/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40" tIns="45718" rIns="91438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29" name="Shape 115741"/>
          <p:cNvSpPr>
            <a:spLocks/>
          </p:cNvSpPr>
          <p:nvPr/>
        </p:nvSpPr>
        <p:spPr bwMode="auto">
          <a:xfrm>
            <a:off x="906454" y="5273521"/>
            <a:ext cx="944569" cy="518194"/>
          </a:xfrm>
          <a:prstGeom prst="rect">
            <a:avLst/>
          </a:prstGeom>
          <a:noFill/>
        </p:spPr>
        <p:txBody>
          <a:bodyPr lIns="91438" tIns="45720" rIns="91438" bIns="45718" anchor="t">
            <a:noAutofit/>
          </a:bodyPr>
          <a:lstStyle/>
          <a:p>
            <a:pPr lvl="0">
              <a:defRPr/>
            </a:pPr>
            <a:r>
              <a:rPr lang="de-DE" sz="1400"/>
              <a:t>Model a</a:t>
            </a:r>
            <a:endParaRPr/>
          </a:p>
        </p:txBody>
      </p:sp>
      <p:sp>
        <p:nvSpPr>
          <p:cNvPr id="30" name="Shape 115742"/>
          <p:cNvSpPr>
            <a:spLocks/>
          </p:cNvSpPr>
          <p:nvPr/>
        </p:nvSpPr>
        <p:spPr bwMode="auto">
          <a:xfrm>
            <a:off x="7195323" y="5352425"/>
            <a:ext cx="878302" cy="518194"/>
          </a:xfrm>
          <a:prstGeom prst="rect">
            <a:avLst/>
          </a:prstGeom>
          <a:noFill/>
        </p:spPr>
        <p:txBody>
          <a:bodyPr lIns="91438" tIns="45720" rIns="91440" bIns="45718" anchor="t">
            <a:noAutofit/>
          </a:bodyPr>
          <a:lstStyle/>
          <a:p>
            <a:pPr lvl="0">
              <a:defRPr/>
            </a:pPr>
            <a:r>
              <a:rPr lang="de-DE" sz="1400"/>
              <a:t>Model b</a:t>
            </a:r>
            <a:endParaRPr/>
          </a:p>
        </p:txBody>
      </p:sp>
      <p:sp>
        <p:nvSpPr>
          <p:cNvPr id="31" name="Shape 115744"/>
          <p:cNvSpPr>
            <a:spLocks noGrp="1" noChangeArrowheads="1"/>
          </p:cNvSpPr>
          <p:nvPr/>
        </p:nvSpPr>
        <p:spPr bwMode="auto">
          <a:xfrm>
            <a:off x="6629398" y="2817187"/>
            <a:ext cx="369886" cy="144461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32" name="Shape 115746"/>
          <p:cNvSpPr>
            <a:spLocks noGrp="1" noChangeArrowheads="1"/>
          </p:cNvSpPr>
          <p:nvPr/>
        </p:nvSpPr>
        <p:spPr bwMode="auto">
          <a:xfrm flipV="1">
            <a:off x="7002461" y="2907675"/>
            <a:ext cx="323849" cy="34923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18" rIns="91440" bIns="-46794"/>
          <a:lstStyle/>
          <a:p>
            <a:pPr>
              <a:defRPr/>
            </a:pPr>
            <a:endParaRPr/>
          </a:p>
        </p:txBody>
      </p:sp>
      <p:sp>
        <p:nvSpPr>
          <p:cNvPr id="33" name="Shape 115748"/>
          <p:cNvSpPr>
            <a:spLocks noGrp="1" noChangeArrowheads="1"/>
          </p:cNvSpPr>
          <p:nvPr/>
        </p:nvSpPr>
        <p:spPr bwMode="auto">
          <a:xfrm flipV="1">
            <a:off x="6997961" y="2602872"/>
            <a:ext cx="588699" cy="232646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7" tIns="45717" rIns="91440" bIns="45720"/>
          <a:lstStyle/>
          <a:p>
            <a:pPr>
              <a:defRPr/>
            </a:pPr>
            <a:endParaRPr/>
          </a:p>
        </p:txBody>
      </p:sp>
      <p:sp>
        <p:nvSpPr>
          <p:cNvPr id="34" name="Shape 115750"/>
          <p:cNvSpPr>
            <a:spLocks noGrp="1" noChangeArrowheads="1"/>
          </p:cNvSpPr>
          <p:nvPr/>
        </p:nvSpPr>
        <p:spPr bwMode="auto">
          <a:xfrm>
            <a:off x="7588248" y="2502862"/>
            <a:ext cx="369886" cy="146049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35" name="Shape 115751"/>
          <p:cNvSpPr>
            <a:spLocks noGrp="1" noChangeArrowheads="1"/>
          </p:cNvSpPr>
          <p:nvPr/>
        </p:nvSpPr>
        <p:spPr bwMode="auto">
          <a:xfrm>
            <a:off x="7720011" y="2636211"/>
            <a:ext cx="106362" cy="90486"/>
          </a:xfrm>
          <a:custGeom>
            <a:avLst>
              <a:gd name="adj0" fmla="val 10800"/>
            </a:avLst>
            <a:gdLst>
              <a:gd name="gd0" fmla="val 65536"/>
              <a:gd name="gd1" fmla="val adj0"/>
              <a:gd name="gd2" fmla="*/ adj0 1 2"/>
              <a:gd name="gd3" fmla="+- gd2 10800 0"/>
              <a:gd name="gd4" fmla="val gd1"/>
              <a:gd name="gd5" fmla="val 0"/>
              <a:gd name="gd6" fmla="val 0"/>
              <a:gd name="gd7" fmla="val 21600"/>
              <a:gd name="gd8" fmla="+- gd6 21600 0"/>
              <a:gd name="gd9" fmla="+- gd7 0 0"/>
              <a:gd name="gd10" fmla="*/ w 0 21600"/>
              <a:gd name="gd11" fmla="*/ h 10800 21600"/>
              <a:gd name="gd12" fmla="*/ w 10800 21600"/>
              <a:gd name="gd13" fmla="*/ h 18000 21600"/>
              <a:gd name="gd14" fmla="*/ w adj0 21600"/>
              <a:gd name="gd15" fmla="*/ h 0 1"/>
            </a:gdLst>
            <a:ahLst>
              <a:ahXY gdRefX="adj0" maxX="21600">
                <a:pos x="gd14" y="gd15"/>
              </a:ahXY>
            </a:ahLst>
            <a:cxnLst/>
            <a:rect l="gd10" t="gd11" r="gd12" b="gd13"/>
            <a:pathLst>
              <a:path w="21600" h="21600" extrusionOk="0">
                <a:moveTo>
                  <a:pt x="gd4" y="gd5"/>
                </a:moveTo>
                <a:lnTo>
                  <a:pt x="gd6" y="gd7"/>
                </a:lnTo>
                <a:lnTo>
                  <a:pt x="gd8" y="gd9"/>
                </a:lnTo>
                <a:close/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-21076" bIns="8766" anchor="ctr" anchorCtr="0"/>
          <a:lstStyle/>
          <a:p>
            <a:pPr>
              <a:defRPr/>
            </a:pPr>
            <a:endParaRPr/>
          </a:p>
        </p:txBody>
      </p:sp>
      <p:sp>
        <p:nvSpPr>
          <p:cNvPr id="36" name="Shape 115753"/>
          <p:cNvSpPr>
            <a:spLocks noGrp="1" noChangeArrowheads="1"/>
          </p:cNvSpPr>
          <p:nvPr/>
        </p:nvSpPr>
        <p:spPr bwMode="auto">
          <a:xfrm>
            <a:off x="7854948" y="2860049"/>
            <a:ext cx="371475" cy="147636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37" name="Shape 115754"/>
          <p:cNvSpPr>
            <a:spLocks noGrp="1" noChangeArrowheads="1"/>
          </p:cNvSpPr>
          <p:nvPr/>
        </p:nvSpPr>
        <p:spPr bwMode="auto">
          <a:xfrm>
            <a:off x="7321548" y="2860049"/>
            <a:ext cx="369886" cy="147636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38" name="Shape 115756"/>
          <p:cNvSpPr>
            <a:spLocks noGrp="1" noChangeArrowheads="1"/>
          </p:cNvSpPr>
          <p:nvPr/>
        </p:nvSpPr>
        <p:spPr bwMode="auto">
          <a:xfrm>
            <a:off x="7505697" y="2771149"/>
            <a:ext cx="534987" cy="0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91440" bIns="-81718"/>
          <a:lstStyle/>
          <a:p>
            <a:pPr>
              <a:defRPr/>
            </a:pPr>
            <a:endParaRPr/>
          </a:p>
        </p:txBody>
      </p:sp>
      <p:sp>
        <p:nvSpPr>
          <p:cNvPr id="39" name="Shape 115757"/>
          <p:cNvSpPr>
            <a:spLocks noGrp="1" noChangeArrowheads="1"/>
          </p:cNvSpPr>
          <p:nvPr/>
        </p:nvSpPr>
        <p:spPr bwMode="auto">
          <a:xfrm>
            <a:off x="8040686" y="2771149"/>
            <a:ext cx="0" cy="88899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-127438" bIns="7179"/>
          <a:lstStyle/>
          <a:p>
            <a:pPr>
              <a:defRPr/>
            </a:pPr>
            <a:endParaRPr/>
          </a:p>
        </p:txBody>
      </p:sp>
      <p:sp>
        <p:nvSpPr>
          <p:cNvPr id="40" name="Shape 115758"/>
          <p:cNvSpPr>
            <a:spLocks noGrp="1" noChangeArrowheads="1"/>
          </p:cNvSpPr>
          <p:nvPr/>
        </p:nvSpPr>
        <p:spPr bwMode="auto">
          <a:xfrm>
            <a:off x="7505697" y="2771149"/>
            <a:ext cx="0" cy="88899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-127438" bIns="7179"/>
          <a:lstStyle/>
          <a:p>
            <a:pPr>
              <a:defRPr/>
            </a:pPr>
            <a:endParaRPr/>
          </a:p>
        </p:txBody>
      </p:sp>
      <p:sp>
        <p:nvSpPr>
          <p:cNvPr id="41" name="Shape 115759"/>
          <p:cNvSpPr>
            <a:spLocks noGrp="1" noChangeArrowheads="1"/>
          </p:cNvSpPr>
          <p:nvPr/>
        </p:nvSpPr>
        <p:spPr bwMode="auto">
          <a:xfrm>
            <a:off x="7773986" y="2726699"/>
            <a:ext cx="0" cy="44449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-127438" bIns="-37269"/>
          <a:lstStyle/>
          <a:p>
            <a:pPr>
              <a:defRPr/>
            </a:pPr>
            <a:endParaRPr/>
          </a:p>
        </p:txBody>
      </p:sp>
      <p:sp>
        <p:nvSpPr>
          <p:cNvPr id="42" name="Shape 115760"/>
          <p:cNvSpPr>
            <a:spLocks noGrp="1" noChangeArrowheads="1"/>
          </p:cNvSpPr>
          <p:nvPr/>
        </p:nvSpPr>
        <p:spPr bwMode="auto">
          <a:xfrm>
            <a:off x="7962898" y="2548899"/>
            <a:ext cx="320674" cy="403224"/>
          </a:xfrm>
          <a:custGeom>
            <a:avLst/>
            <a:gdLst>
              <a:gd name="gd0" fmla="val 65536"/>
              <a:gd name="gd1" fmla="val 240"/>
              <a:gd name="gd2" fmla="val 432"/>
              <a:gd name="gd3" fmla="val 288"/>
              <a:gd name="gd4" fmla="val 432"/>
              <a:gd name="gd5" fmla="val 240"/>
              <a:gd name="gd6" fmla="val 0"/>
              <a:gd name="gd7" fmla="val 0"/>
              <a:gd name="gd8" fmla="val 0"/>
              <a:gd name="gd9" fmla="*/ w 0 288"/>
              <a:gd name="gd10" fmla="*/ h 0 432"/>
              <a:gd name="gd11" fmla="*/ w 21600 288"/>
              <a:gd name="gd12" fmla="*/ h 21600 432"/>
            </a:gdLst>
            <a:ahLst/>
            <a:cxnLst/>
            <a:rect l="gd9" t="gd10" r="gd11" b="gd12"/>
            <a:pathLst>
              <a:path w="288" h="432" extrusionOk="0">
                <a:moveTo>
                  <a:pt x="gd1" y="gd2"/>
                </a:moveTo>
                <a:lnTo>
                  <a:pt x="gd3" y="gd4"/>
                </a:lnTo>
                <a:lnTo>
                  <a:pt x="gd5" y="gd6"/>
                </a:lnTo>
                <a:lnTo>
                  <a:pt x="gd7" y="gd8"/>
                </a:lnTo>
              </a:path>
              <a:path w="288" h="432" extrusionOk="0"/>
            </a:pathLst>
          </a:cu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18" rIns="91440" bIns="45718"/>
          <a:lstStyle/>
          <a:p>
            <a:pPr>
              <a:defRPr/>
            </a:pPr>
            <a:endParaRPr/>
          </a:p>
        </p:txBody>
      </p:sp>
      <p:sp>
        <p:nvSpPr>
          <p:cNvPr id="43" name="Shape 115761"/>
          <p:cNvSpPr>
            <a:spLocks/>
          </p:cNvSpPr>
          <p:nvPr/>
        </p:nvSpPr>
        <p:spPr bwMode="auto">
          <a:xfrm>
            <a:off x="6769794" y="2990224"/>
            <a:ext cx="1420116" cy="518194"/>
          </a:xfrm>
          <a:prstGeom prst="rect">
            <a:avLst/>
          </a:prstGeom>
          <a:noFill/>
        </p:spPr>
        <p:txBody>
          <a:bodyPr lIns="91438" tIns="45718" rIns="91438" bIns="45720" anchor="t">
            <a:noAutofit/>
          </a:bodyPr>
          <a:lstStyle/>
          <a:p>
            <a:pPr lvl="0">
              <a:defRPr/>
            </a:pPr>
            <a:r>
              <a:rPr lang="de-DE" sz="1400"/>
              <a:t>Metamodel B</a:t>
            </a:r>
            <a:endParaRPr/>
          </a:p>
        </p:txBody>
      </p:sp>
      <p:sp>
        <p:nvSpPr>
          <p:cNvPr id="44" name="Shape 115762"/>
          <p:cNvSpPr>
            <a:spLocks noGrp="1" noChangeArrowheads="1"/>
          </p:cNvSpPr>
          <p:nvPr/>
        </p:nvSpPr>
        <p:spPr bwMode="auto">
          <a:xfrm rot="10799990">
            <a:off x="7369173" y="3599824"/>
            <a:ext cx="152399" cy="533399"/>
          </a:xfrm>
          <a:custGeom>
            <a:avLst>
              <a:gd name="adj0" fmla="val 16200"/>
              <a:gd name="adj1" fmla="val 5400"/>
            </a:avLst>
            <a:gdLst>
              <a:gd name="gd0" fmla="val 65536"/>
              <a:gd name="gd1" fmla="val adj0"/>
              <a:gd name="gd2" fmla="val adj1"/>
              <a:gd name="gd3" fmla="+- 21600 0 adj1"/>
              <a:gd name="gd4" fmla="+- 10800 0 adj1"/>
              <a:gd name="gd5" fmla="+- 21600 0 adj0"/>
              <a:gd name="gd6" fmla="*/ gd5 gd4 10800"/>
              <a:gd name="gd7" fmla="+- 21600 0 gd6"/>
              <a:gd name="gd8" fmla="val 0"/>
              <a:gd name="gd9" fmla="val gd1"/>
              <a:gd name="gd10" fmla="val gd2"/>
              <a:gd name="gd11" fmla="val gd1"/>
              <a:gd name="gd12" fmla="val gd2"/>
              <a:gd name="gd13" fmla="val 0"/>
              <a:gd name="gd14" fmla="val gd3"/>
              <a:gd name="gd15" fmla="val 0"/>
              <a:gd name="gd16" fmla="val gd3"/>
              <a:gd name="gd17" fmla="val gd1"/>
              <a:gd name="gd18" fmla="val 21600"/>
              <a:gd name="gd19" fmla="val gd1"/>
              <a:gd name="gd20" fmla="val 10800"/>
              <a:gd name="gd21" fmla="val 21600"/>
              <a:gd name="gd22" fmla="*/ w gd2 21600"/>
              <a:gd name="gd23" fmla="*/ h 0 21600"/>
              <a:gd name="gd24" fmla="*/ w gd3 21600"/>
              <a:gd name="gd25" fmla="*/ h gd7 21600"/>
              <a:gd name="gd26" fmla="*/ w adj1 21600"/>
              <a:gd name="gd27" fmla="*/ h adj0 21600"/>
            </a:gdLst>
            <a:ahLst>
              <a:ahXY gdRefX="adj1" maxX="10800" gdRefY="adj0" maxY="21600">
                <a:pos x="gd26" y="gd27"/>
              </a:ahXY>
            </a:ahLst>
            <a:cxnLst/>
            <a:rect l="gd22" t="gd23" r="gd24" b="gd25"/>
            <a:pathLst>
              <a:path w="21600" h="21600" extrusionOk="0">
                <a:moveTo>
                  <a:pt x="gd8" y="gd9"/>
                </a:moveTo>
                <a:lnTo>
                  <a:pt x="gd10" y="gd11"/>
                </a:lnTo>
                <a:lnTo>
                  <a:pt x="gd12" y="gd13"/>
                </a:lnTo>
                <a:lnTo>
                  <a:pt x="gd14" y="gd15"/>
                </a:lnTo>
                <a:lnTo>
                  <a:pt x="gd16" y="gd17"/>
                </a:lnTo>
                <a:lnTo>
                  <a:pt x="gd18" y="gd19"/>
                </a:lnTo>
                <a:lnTo>
                  <a:pt x="gd20" y="gd21"/>
                </a:lnTo>
                <a:close/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24959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45" name="Shape 115763"/>
          <p:cNvSpPr>
            <a:spLocks/>
          </p:cNvSpPr>
          <p:nvPr/>
        </p:nvSpPr>
        <p:spPr bwMode="auto">
          <a:xfrm>
            <a:off x="7480298" y="3676024"/>
            <a:ext cx="955710" cy="518194"/>
          </a:xfrm>
          <a:prstGeom prst="rect">
            <a:avLst/>
          </a:prstGeom>
          <a:noFill/>
        </p:spPr>
        <p:txBody>
          <a:bodyPr lIns="91438" tIns="45718" rIns="91440" bIns="45720" anchor="t">
            <a:spAutoFit/>
          </a:bodyPr>
          <a:lstStyle/>
          <a:p>
            <a:pPr lvl="0">
              <a:defRPr/>
            </a:pPr>
            <a:r>
              <a:rPr lang="de-DE" sz="1400" i="1"/>
              <a:t>instanceOf</a:t>
            </a:r>
            <a:endParaRPr/>
          </a:p>
        </p:txBody>
      </p:sp>
      <p:sp>
        <p:nvSpPr>
          <p:cNvPr id="46" name="Shape 115765"/>
          <p:cNvSpPr>
            <a:spLocks noGrp="1" noChangeArrowheads="1"/>
          </p:cNvSpPr>
          <p:nvPr/>
        </p:nvSpPr>
        <p:spPr bwMode="auto">
          <a:xfrm>
            <a:off x="685798" y="2817187"/>
            <a:ext cx="369886" cy="144461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47" name="Shape 115766"/>
          <p:cNvSpPr>
            <a:spLocks noGrp="1" noChangeArrowheads="1"/>
          </p:cNvSpPr>
          <p:nvPr/>
        </p:nvSpPr>
        <p:spPr bwMode="auto">
          <a:xfrm flipH="1">
            <a:off x="952499" y="2502862"/>
            <a:ext cx="92074" cy="290511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18" rIns="-35363" bIns="45720"/>
          <a:lstStyle/>
          <a:p>
            <a:pPr>
              <a:defRPr/>
            </a:pPr>
            <a:endParaRPr/>
          </a:p>
        </p:txBody>
      </p:sp>
      <p:sp>
        <p:nvSpPr>
          <p:cNvPr id="48" name="Shape 115767"/>
          <p:cNvSpPr>
            <a:spLocks noGrp="1" noChangeArrowheads="1"/>
          </p:cNvSpPr>
          <p:nvPr/>
        </p:nvSpPr>
        <p:spPr bwMode="auto">
          <a:xfrm flipV="1">
            <a:off x="1058861" y="2907675"/>
            <a:ext cx="323849" cy="34923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18" rIns="91438" bIns="-46794"/>
          <a:lstStyle/>
          <a:p>
            <a:pPr>
              <a:defRPr/>
            </a:pPr>
            <a:endParaRPr/>
          </a:p>
        </p:txBody>
      </p:sp>
      <p:sp>
        <p:nvSpPr>
          <p:cNvPr id="49" name="Shape 115768"/>
          <p:cNvSpPr>
            <a:spLocks noGrp="1" noChangeArrowheads="1"/>
          </p:cNvSpPr>
          <p:nvPr/>
        </p:nvSpPr>
        <p:spPr bwMode="auto">
          <a:xfrm>
            <a:off x="898524" y="2369512"/>
            <a:ext cx="371473" cy="144461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91438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50" name="Shape 115769"/>
          <p:cNvSpPr>
            <a:spLocks noGrp="1" noChangeArrowheads="1"/>
          </p:cNvSpPr>
          <p:nvPr/>
        </p:nvSpPr>
        <p:spPr bwMode="auto">
          <a:xfrm>
            <a:off x="1271586" y="2458412"/>
            <a:ext cx="371473" cy="144461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18" rIns="91438" bIns="45720"/>
          <a:lstStyle/>
          <a:p>
            <a:pPr>
              <a:defRPr/>
            </a:pPr>
            <a:endParaRPr/>
          </a:p>
        </p:txBody>
      </p:sp>
      <p:sp>
        <p:nvSpPr>
          <p:cNvPr id="51" name="Shape 115771"/>
          <p:cNvSpPr>
            <a:spLocks noGrp="1" noChangeArrowheads="1"/>
          </p:cNvSpPr>
          <p:nvPr/>
        </p:nvSpPr>
        <p:spPr bwMode="auto">
          <a:xfrm>
            <a:off x="1644649" y="2502862"/>
            <a:ext cx="369886" cy="146049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91438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52" name="Shape 115772"/>
          <p:cNvSpPr>
            <a:spLocks noGrp="1" noChangeArrowheads="1"/>
          </p:cNvSpPr>
          <p:nvPr/>
        </p:nvSpPr>
        <p:spPr bwMode="auto">
          <a:xfrm>
            <a:off x="1776411" y="2636211"/>
            <a:ext cx="106362" cy="90486"/>
          </a:xfrm>
          <a:custGeom>
            <a:avLst>
              <a:gd name="adj0" fmla="val 10800"/>
            </a:avLst>
            <a:gdLst>
              <a:gd name="gd0" fmla="val 65536"/>
              <a:gd name="gd1" fmla="val adj0"/>
              <a:gd name="gd2" fmla="*/ adj0 1 2"/>
              <a:gd name="gd3" fmla="+- gd2 10800 0"/>
              <a:gd name="gd4" fmla="val gd1"/>
              <a:gd name="gd5" fmla="val 0"/>
              <a:gd name="gd6" fmla="val 0"/>
              <a:gd name="gd7" fmla="val 21600"/>
              <a:gd name="gd8" fmla="+- gd6 21600 0"/>
              <a:gd name="gd9" fmla="+- gd7 0 0"/>
              <a:gd name="gd10" fmla="*/ w 0 21600"/>
              <a:gd name="gd11" fmla="*/ h 10800 21600"/>
              <a:gd name="gd12" fmla="*/ w 10800 21600"/>
              <a:gd name="gd13" fmla="*/ h 18000 21600"/>
              <a:gd name="gd14" fmla="*/ w adj0 21600"/>
              <a:gd name="gd15" fmla="*/ h 0 1"/>
            </a:gdLst>
            <a:ahLst>
              <a:ahXY gdRefX="adj0" maxX="21600">
                <a:pos x="gd14" y="gd15"/>
              </a:ahXY>
            </a:ahLst>
            <a:cxnLst/>
            <a:rect l="gd10" t="gd11" r="gd12" b="gd13"/>
            <a:pathLst>
              <a:path w="21600" h="21600" extrusionOk="0">
                <a:moveTo>
                  <a:pt x="gd4" y="gd5"/>
                </a:moveTo>
                <a:lnTo>
                  <a:pt x="gd6" y="gd7"/>
                </a:lnTo>
                <a:lnTo>
                  <a:pt x="gd8" y="gd9"/>
                </a:lnTo>
                <a:close/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-21076" bIns="8766" anchor="ctr" anchorCtr="0"/>
          <a:lstStyle/>
          <a:p>
            <a:pPr>
              <a:defRPr/>
            </a:pPr>
            <a:endParaRPr/>
          </a:p>
        </p:txBody>
      </p:sp>
      <p:sp>
        <p:nvSpPr>
          <p:cNvPr id="53" name="Shape 115774"/>
          <p:cNvSpPr>
            <a:spLocks noGrp="1" noChangeArrowheads="1"/>
          </p:cNvSpPr>
          <p:nvPr/>
        </p:nvSpPr>
        <p:spPr bwMode="auto">
          <a:xfrm>
            <a:off x="1911348" y="2860049"/>
            <a:ext cx="371475" cy="147636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91438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54" name="Shape 115775"/>
          <p:cNvSpPr>
            <a:spLocks noGrp="1" noChangeArrowheads="1"/>
          </p:cNvSpPr>
          <p:nvPr/>
        </p:nvSpPr>
        <p:spPr bwMode="auto">
          <a:xfrm>
            <a:off x="1377949" y="2860049"/>
            <a:ext cx="369886" cy="147636"/>
          </a:xfrm>
          <a:prstGeom prst="rect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91438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55" name="Shape 115777"/>
          <p:cNvSpPr>
            <a:spLocks noGrp="1" noChangeArrowheads="1"/>
          </p:cNvSpPr>
          <p:nvPr/>
        </p:nvSpPr>
        <p:spPr bwMode="auto">
          <a:xfrm>
            <a:off x="1562099" y="2771149"/>
            <a:ext cx="534987" cy="0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91438" bIns="-81718"/>
          <a:lstStyle/>
          <a:p>
            <a:pPr>
              <a:defRPr/>
            </a:pPr>
            <a:endParaRPr/>
          </a:p>
        </p:txBody>
      </p:sp>
      <p:sp>
        <p:nvSpPr>
          <p:cNvPr id="56" name="Shape 115778"/>
          <p:cNvSpPr>
            <a:spLocks noGrp="1" noChangeArrowheads="1"/>
          </p:cNvSpPr>
          <p:nvPr/>
        </p:nvSpPr>
        <p:spPr bwMode="auto">
          <a:xfrm>
            <a:off x="2097086" y="2771149"/>
            <a:ext cx="0" cy="88899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-127438" bIns="7179"/>
          <a:lstStyle/>
          <a:p>
            <a:pPr>
              <a:defRPr/>
            </a:pPr>
            <a:endParaRPr/>
          </a:p>
        </p:txBody>
      </p:sp>
      <p:sp>
        <p:nvSpPr>
          <p:cNvPr id="57" name="Shape 115779"/>
          <p:cNvSpPr>
            <a:spLocks noGrp="1" noChangeArrowheads="1"/>
          </p:cNvSpPr>
          <p:nvPr/>
        </p:nvSpPr>
        <p:spPr bwMode="auto">
          <a:xfrm>
            <a:off x="1562099" y="2771149"/>
            <a:ext cx="0" cy="88899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-127438" bIns="7179"/>
          <a:lstStyle/>
          <a:p>
            <a:pPr>
              <a:defRPr/>
            </a:pPr>
            <a:endParaRPr/>
          </a:p>
        </p:txBody>
      </p:sp>
      <p:sp>
        <p:nvSpPr>
          <p:cNvPr id="58" name="Shape 115780"/>
          <p:cNvSpPr>
            <a:spLocks noGrp="1" noChangeArrowheads="1"/>
          </p:cNvSpPr>
          <p:nvPr/>
        </p:nvSpPr>
        <p:spPr bwMode="auto">
          <a:xfrm>
            <a:off x="1830386" y="2726699"/>
            <a:ext cx="0" cy="44449"/>
          </a:xfrm>
          <a:prstGeom prst="line">
            <a:avLst/>
          </a:pr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-127438" bIns="-37269"/>
          <a:lstStyle/>
          <a:p>
            <a:pPr>
              <a:defRPr/>
            </a:pPr>
            <a:endParaRPr/>
          </a:p>
        </p:txBody>
      </p:sp>
      <p:sp>
        <p:nvSpPr>
          <p:cNvPr id="59" name="Shape 115781"/>
          <p:cNvSpPr>
            <a:spLocks noGrp="1" noChangeArrowheads="1"/>
          </p:cNvSpPr>
          <p:nvPr/>
        </p:nvSpPr>
        <p:spPr bwMode="auto">
          <a:xfrm>
            <a:off x="2019298" y="2548899"/>
            <a:ext cx="320674" cy="403224"/>
          </a:xfrm>
          <a:custGeom>
            <a:avLst/>
            <a:gdLst>
              <a:gd name="gd0" fmla="val 65536"/>
              <a:gd name="gd1" fmla="val 240"/>
              <a:gd name="gd2" fmla="val 432"/>
              <a:gd name="gd3" fmla="val 288"/>
              <a:gd name="gd4" fmla="val 432"/>
              <a:gd name="gd5" fmla="val 240"/>
              <a:gd name="gd6" fmla="val 0"/>
              <a:gd name="gd7" fmla="val 0"/>
              <a:gd name="gd8" fmla="val 0"/>
              <a:gd name="gd9" fmla="*/ w 0 288"/>
              <a:gd name="gd10" fmla="*/ h 0 432"/>
              <a:gd name="gd11" fmla="*/ w 21600 288"/>
              <a:gd name="gd12" fmla="*/ h 21600 432"/>
            </a:gdLst>
            <a:ahLst/>
            <a:cxnLst/>
            <a:rect l="gd9" t="gd10" r="gd11" b="gd12"/>
            <a:pathLst>
              <a:path w="288" h="432" extrusionOk="0">
                <a:moveTo>
                  <a:pt x="gd1" y="gd2"/>
                </a:moveTo>
                <a:lnTo>
                  <a:pt x="gd3" y="gd4"/>
                </a:lnTo>
                <a:lnTo>
                  <a:pt x="gd5" y="gd6"/>
                </a:lnTo>
                <a:lnTo>
                  <a:pt x="gd7" y="gd8"/>
                </a:lnTo>
              </a:path>
              <a:path w="288" h="432" extrusionOk="0"/>
            </a:pathLst>
          </a:custGeom>
          <a:noFill/>
          <a:ln w="9524">
            <a:solidFill>
              <a:schemeClr val="dk1"/>
            </a:solidFill>
            <a:round/>
            <a:headEnd/>
            <a:tailEnd type="triangle" w="med" len="med"/>
          </a:ln>
        </p:spPr>
        <p:txBody>
          <a:bodyPr lIns="91438" tIns="45718" rIns="91438" bIns="45718"/>
          <a:lstStyle/>
          <a:p>
            <a:pPr>
              <a:defRPr/>
            </a:pPr>
            <a:endParaRPr/>
          </a:p>
        </p:txBody>
      </p:sp>
      <p:sp>
        <p:nvSpPr>
          <p:cNvPr id="60" name="Shape 115782"/>
          <p:cNvSpPr>
            <a:spLocks/>
          </p:cNvSpPr>
          <p:nvPr/>
        </p:nvSpPr>
        <p:spPr bwMode="auto">
          <a:xfrm>
            <a:off x="942973" y="2990225"/>
            <a:ext cx="1353193" cy="518194"/>
          </a:xfrm>
          <a:prstGeom prst="rect">
            <a:avLst/>
          </a:prstGeom>
          <a:noFill/>
        </p:spPr>
        <p:txBody>
          <a:bodyPr lIns="91438" tIns="45718" rIns="91438" bIns="45720" anchor="t">
            <a:noAutofit/>
          </a:bodyPr>
          <a:lstStyle/>
          <a:p>
            <a:pPr lvl="0">
              <a:defRPr/>
            </a:pPr>
            <a:r>
              <a:rPr lang="de-DE" sz="1400"/>
              <a:t>Metamodel A</a:t>
            </a:r>
            <a:endParaRPr/>
          </a:p>
        </p:txBody>
      </p:sp>
      <p:sp>
        <p:nvSpPr>
          <p:cNvPr id="61" name="Shape 115783"/>
          <p:cNvSpPr>
            <a:spLocks noGrp="1" noChangeArrowheads="1"/>
          </p:cNvSpPr>
          <p:nvPr/>
        </p:nvSpPr>
        <p:spPr bwMode="auto">
          <a:xfrm rot="10799990">
            <a:off x="1425574" y="3599824"/>
            <a:ext cx="152399" cy="533399"/>
          </a:xfrm>
          <a:custGeom>
            <a:avLst>
              <a:gd name="adj0" fmla="val 16200"/>
              <a:gd name="adj1" fmla="val 5400"/>
            </a:avLst>
            <a:gdLst>
              <a:gd name="gd0" fmla="val 65536"/>
              <a:gd name="gd1" fmla="val adj0"/>
              <a:gd name="gd2" fmla="val adj1"/>
              <a:gd name="gd3" fmla="+- 21600 0 adj1"/>
              <a:gd name="gd4" fmla="+- 10800 0 adj1"/>
              <a:gd name="gd5" fmla="+- 21600 0 adj0"/>
              <a:gd name="gd6" fmla="*/ gd5 gd4 10800"/>
              <a:gd name="gd7" fmla="+- 21600 0 gd6"/>
              <a:gd name="gd8" fmla="val 0"/>
              <a:gd name="gd9" fmla="val gd1"/>
              <a:gd name="gd10" fmla="val gd2"/>
              <a:gd name="gd11" fmla="val gd1"/>
              <a:gd name="gd12" fmla="val gd2"/>
              <a:gd name="gd13" fmla="val 0"/>
              <a:gd name="gd14" fmla="val gd3"/>
              <a:gd name="gd15" fmla="val 0"/>
              <a:gd name="gd16" fmla="val gd3"/>
              <a:gd name="gd17" fmla="val gd1"/>
              <a:gd name="gd18" fmla="val 21600"/>
              <a:gd name="gd19" fmla="val gd1"/>
              <a:gd name="gd20" fmla="val 10800"/>
              <a:gd name="gd21" fmla="val 21600"/>
              <a:gd name="gd22" fmla="*/ w gd2 21600"/>
              <a:gd name="gd23" fmla="*/ h 0 21600"/>
              <a:gd name="gd24" fmla="*/ w gd3 21600"/>
              <a:gd name="gd25" fmla="*/ h gd7 21600"/>
              <a:gd name="gd26" fmla="*/ w adj1 21600"/>
              <a:gd name="gd27" fmla="*/ h adj0 21600"/>
            </a:gdLst>
            <a:ahLst>
              <a:ahXY gdRefX="adj1" maxX="10800" gdRefY="adj0" maxY="21600">
                <a:pos x="gd26" y="gd27"/>
              </a:ahXY>
            </a:ahLst>
            <a:cxnLst/>
            <a:rect l="gd22" t="gd23" r="gd24" b="gd25"/>
            <a:pathLst>
              <a:path w="21600" h="21600" extrusionOk="0">
                <a:moveTo>
                  <a:pt x="gd8" y="gd9"/>
                </a:moveTo>
                <a:lnTo>
                  <a:pt x="gd10" y="gd11"/>
                </a:lnTo>
                <a:lnTo>
                  <a:pt x="gd12" y="gd13"/>
                </a:lnTo>
                <a:lnTo>
                  <a:pt x="gd14" y="gd15"/>
                </a:lnTo>
                <a:lnTo>
                  <a:pt x="gd16" y="gd17"/>
                </a:lnTo>
                <a:lnTo>
                  <a:pt x="gd18" y="gd19"/>
                </a:lnTo>
                <a:lnTo>
                  <a:pt x="gd20" y="gd21"/>
                </a:lnTo>
                <a:close/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38" tIns="45718" rIns="24959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62" name="Shape 115784"/>
          <p:cNvSpPr>
            <a:spLocks/>
          </p:cNvSpPr>
          <p:nvPr/>
        </p:nvSpPr>
        <p:spPr bwMode="auto">
          <a:xfrm>
            <a:off x="1536699" y="3676024"/>
            <a:ext cx="955710" cy="518194"/>
          </a:xfrm>
          <a:prstGeom prst="rect">
            <a:avLst/>
          </a:prstGeom>
          <a:noFill/>
        </p:spPr>
        <p:txBody>
          <a:bodyPr lIns="91438" tIns="45718" rIns="91438" bIns="45720" anchor="t">
            <a:spAutoFit/>
          </a:bodyPr>
          <a:lstStyle/>
          <a:p>
            <a:pPr lvl="0">
              <a:defRPr/>
            </a:pPr>
            <a:r>
              <a:rPr lang="de-DE" sz="1400" i="1"/>
              <a:t>instanceOf</a:t>
            </a:r>
            <a:endParaRPr/>
          </a:p>
        </p:txBody>
      </p:sp>
      <p:sp>
        <p:nvSpPr>
          <p:cNvPr id="63" name="Shape 115785"/>
          <p:cNvSpPr>
            <a:spLocks noGrp="1" noChangeArrowheads="1"/>
          </p:cNvSpPr>
          <p:nvPr/>
        </p:nvSpPr>
        <p:spPr bwMode="auto">
          <a:xfrm>
            <a:off x="2873373" y="4742824"/>
            <a:ext cx="3428997" cy="380999"/>
          </a:xfrm>
          <a:custGeom>
            <a:avLst>
              <a:gd name="adj0" fmla="val 16200"/>
              <a:gd name="adj1" fmla="val 5400"/>
            </a:avLst>
            <a:gdLst>
              <a:gd name="gd0" fmla="val 65536"/>
              <a:gd name="gd1" fmla="val adj0"/>
              <a:gd name="gd2" fmla="val adj1"/>
              <a:gd name="gd3" fmla="+- 21600 0 adj1"/>
              <a:gd name="gd4" fmla="+- 10800 0 adj1"/>
              <a:gd name="gd5" fmla="+- 21600 0 adj0"/>
              <a:gd name="gd6" fmla="*/ gd5 gd4 10800"/>
              <a:gd name="gd7" fmla="+- 21600 0 gd6"/>
              <a:gd name="gd8" fmla="val gd1"/>
              <a:gd name="gd9" fmla="val 0"/>
              <a:gd name="gd10" fmla="val gd1"/>
              <a:gd name="gd11" fmla="val gd2"/>
              <a:gd name="gd12" fmla="val 0"/>
              <a:gd name="gd13" fmla="val gd2"/>
              <a:gd name="gd14" fmla="val 0"/>
              <a:gd name="gd15" fmla="val gd3"/>
              <a:gd name="gd16" fmla="val gd1"/>
              <a:gd name="gd17" fmla="val gd3"/>
              <a:gd name="gd18" fmla="val gd1"/>
              <a:gd name="gd19" fmla="val 21600"/>
              <a:gd name="gd20" fmla="val 21600"/>
              <a:gd name="gd21" fmla="val 10800"/>
              <a:gd name="gd22" fmla="*/ w 0 21600"/>
              <a:gd name="gd23" fmla="*/ h gd2 21600"/>
              <a:gd name="gd24" fmla="*/ w gd7 21600"/>
              <a:gd name="gd25" fmla="*/ h gd3 21600"/>
              <a:gd name="gd26" fmla="*/ w adj0 21600"/>
              <a:gd name="gd27" fmla="*/ h adj1 21600"/>
            </a:gdLst>
            <a:ahLst>
              <a:ahXY gdRefX="adj0" maxX="21600" gdRefY="adj1" maxY="10800">
                <a:pos x="gd26" y="gd27"/>
              </a:ahXY>
            </a:ahLst>
            <a:cxnLst/>
            <a:rect l="gd22" t="gd23" r="gd24" b="gd25"/>
            <a:pathLst>
              <a:path w="21600" h="21600" extrusionOk="0">
                <a:moveTo>
                  <a:pt x="gd8" y="gd9"/>
                </a:moveTo>
                <a:lnTo>
                  <a:pt x="gd10" y="gd11"/>
                </a:lnTo>
                <a:lnTo>
                  <a:pt x="gd12" y="gd13"/>
                </a:lnTo>
                <a:lnTo>
                  <a:pt x="gd14" y="gd15"/>
                </a:lnTo>
                <a:lnTo>
                  <a:pt x="gd16" y="gd17"/>
                </a:lnTo>
                <a:lnTo>
                  <a:pt x="gd18" y="gd19"/>
                </a:lnTo>
                <a:lnTo>
                  <a:pt x="gd20" y="gd21"/>
                </a:lnTo>
                <a:close/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40" tIns="45720" rIns="91438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64" name="Shape 115786"/>
          <p:cNvSpPr>
            <a:spLocks/>
          </p:cNvSpPr>
          <p:nvPr/>
        </p:nvSpPr>
        <p:spPr bwMode="auto">
          <a:xfrm>
            <a:off x="3084712" y="2152025"/>
            <a:ext cx="2150895" cy="731553"/>
          </a:xfrm>
          <a:prstGeom prst="rect">
            <a:avLst/>
          </a:prstGeom>
          <a:noFill/>
        </p:spPr>
        <p:txBody>
          <a:bodyPr lIns="91440" tIns="45718" rIns="91438" bIns="45718" anchor="t">
            <a:noAutofit/>
          </a:bodyPr>
          <a:lstStyle/>
          <a:p>
            <a:pPr lvl="0">
              <a:defRPr/>
            </a:pPr>
            <a:r>
              <a:rPr lang="de-DE" sz="1400"/>
              <a:t>Definition of </a:t>
            </a:r>
            <a:endParaRPr/>
          </a:p>
          <a:p>
            <a:pPr lvl="0">
              <a:defRPr/>
            </a:pPr>
            <a:r>
              <a:rPr lang="de-DE" sz="1400"/>
              <a:t>transformation T: A-&gt;B</a:t>
            </a:r>
            <a:endParaRPr/>
          </a:p>
        </p:txBody>
      </p:sp>
      <p:sp>
        <p:nvSpPr>
          <p:cNvPr id="65" name="Shape 115787"/>
          <p:cNvSpPr>
            <a:spLocks/>
          </p:cNvSpPr>
          <p:nvPr/>
        </p:nvSpPr>
        <p:spPr bwMode="auto">
          <a:xfrm>
            <a:off x="3209631" y="4361824"/>
            <a:ext cx="2000578" cy="731554"/>
          </a:xfrm>
          <a:prstGeom prst="rect">
            <a:avLst/>
          </a:prstGeom>
          <a:noFill/>
        </p:spPr>
        <p:txBody>
          <a:bodyPr lIns="91440" tIns="45720" rIns="91438" bIns="45718" anchor="t">
            <a:noAutofit/>
          </a:bodyPr>
          <a:lstStyle/>
          <a:p>
            <a:pPr lvl="0">
              <a:defRPr/>
            </a:pPr>
            <a:r>
              <a:rPr lang="de-DE" sz="1400"/>
              <a:t>An application of </a:t>
            </a:r>
            <a:endParaRPr/>
          </a:p>
          <a:p>
            <a:pPr lvl="0">
              <a:defRPr/>
            </a:pPr>
            <a:r>
              <a:rPr lang="de-DE" sz="1400"/>
              <a:t>transformation T(a) = b</a:t>
            </a:r>
            <a:endParaRPr/>
          </a:p>
        </p:txBody>
      </p:sp>
      <p:sp>
        <p:nvSpPr>
          <p:cNvPr id="66" name="Shape 115788"/>
          <p:cNvSpPr>
            <a:spLocks noGrp="1" noChangeArrowheads="1"/>
          </p:cNvSpPr>
          <p:nvPr/>
        </p:nvSpPr>
        <p:spPr bwMode="auto">
          <a:xfrm rot="10799990">
            <a:off x="3940173" y="3599824"/>
            <a:ext cx="152399" cy="533399"/>
          </a:xfrm>
          <a:custGeom>
            <a:avLst>
              <a:gd name="adj0" fmla="val 16200"/>
              <a:gd name="adj1" fmla="val 5400"/>
            </a:avLst>
            <a:gdLst>
              <a:gd name="gd0" fmla="val 65536"/>
              <a:gd name="gd1" fmla="val adj0"/>
              <a:gd name="gd2" fmla="val adj1"/>
              <a:gd name="gd3" fmla="+- 21600 0 adj1"/>
              <a:gd name="gd4" fmla="+- 10800 0 adj1"/>
              <a:gd name="gd5" fmla="+- 21600 0 adj0"/>
              <a:gd name="gd6" fmla="*/ gd5 gd4 10800"/>
              <a:gd name="gd7" fmla="+- 21600 0 gd6"/>
              <a:gd name="gd8" fmla="val 0"/>
              <a:gd name="gd9" fmla="val gd1"/>
              <a:gd name="gd10" fmla="val gd2"/>
              <a:gd name="gd11" fmla="val gd1"/>
              <a:gd name="gd12" fmla="val gd2"/>
              <a:gd name="gd13" fmla="val 0"/>
              <a:gd name="gd14" fmla="val gd3"/>
              <a:gd name="gd15" fmla="val 0"/>
              <a:gd name="gd16" fmla="val gd3"/>
              <a:gd name="gd17" fmla="val gd1"/>
              <a:gd name="gd18" fmla="val 21600"/>
              <a:gd name="gd19" fmla="val gd1"/>
              <a:gd name="gd20" fmla="val 10800"/>
              <a:gd name="gd21" fmla="val 21600"/>
              <a:gd name="gd22" fmla="*/ w gd2 21600"/>
              <a:gd name="gd23" fmla="*/ h 0 21600"/>
              <a:gd name="gd24" fmla="*/ w gd3 21600"/>
              <a:gd name="gd25" fmla="*/ h gd7 21600"/>
              <a:gd name="gd26" fmla="*/ w adj1 21600"/>
              <a:gd name="gd27" fmla="*/ h adj0 21600"/>
            </a:gdLst>
            <a:ahLst>
              <a:ahXY gdRefX="adj1" maxX="10800" gdRefY="adj0" maxY="21600">
                <a:pos x="gd26" y="gd27"/>
              </a:ahXY>
            </a:ahLst>
            <a:cxnLst/>
            <a:rect l="gd22" t="gd23" r="gd24" b="gd25"/>
            <a:pathLst>
              <a:path w="21600" h="21600" extrusionOk="0">
                <a:moveTo>
                  <a:pt x="gd8" y="gd9"/>
                </a:moveTo>
                <a:lnTo>
                  <a:pt x="gd10" y="gd11"/>
                </a:lnTo>
                <a:lnTo>
                  <a:pt x="gd12" y="gd13"/>
                </a:lnTo>
                <a:lnTo>
                  <a:pt x="gd14" y="gd15"/>
                </a:lnTo>
                <a:lnTo>
                  <a:pt x="gd16" y="gd17"/>
                </a:lnTo>
                <a:lnTo>
                  <a:pt x="gd18" y="gd19"/>
                </a:lnTo>
                <a:lnTo>
                  <a:pt x="gd20" y="gd21"/>
                </a:lnTo>
                <a:close/>
              </a:path>
              <a:path w="21600" h="21600" extrusionOk="0"/>
            </a:pathLst>
          </a:custGeom>
          <a:noFill/>
          <a:ln w="9524">
            <a:solidFill>
              <a:schemeClr val="dk1"/>
            </a:solidFill>
            <a:round/>
            <a:headEnd/>
            <a:tailEnd/>
          </a:ln>
        </p:spPr>
        <p:txBody>
          <a:bodyPr lIns="91440" tIns="45718" rIns="24958" bIns="45720" anchor="ctr" anchorCtr="0"/>
          <a:lstStyle/>
          <a:p>
            <a:pPr>
              <a:defRPr/>
            </a:pPr>
            <a:endParaRPr/>
          </a:p>
        </p:txBody>
      </p:sp>
      <p:sp>
        <p:nvSpPr>
          <p:cNvPr id="67" name="Shape 115789"/>
          <p:cNvSpPr>
            <a:spLocks/>
          </p:cNvSpPr>
          <p:nvPr/>
        </p:nvSpPr>
        <p:spPr bwMode="auto">
          <a:xfrm>
            <a:off x="4051298" y="3676024"/>
            <a:ext cx="955710" cy="518194"/>
          </a:xfrm>
          <a:prstGeom prst="rect">
            <a:avLst/>
          </a:prstGeom>
          <a:noFill/>
        </p:spPr>
        <p:txBody>
          <a:bodyPr lIns="91440" tIns="45718" rIns="91438" bIns="45720" anchor="t">
            <a:spAutoFit/>
          </a:bodyPr>
          <a:lstStyle/>
          <a:p>
            <a:pPr lvl="0">
              <a:defRPr/>
            </a:pPr>
            <a:r>
              <a:rPr lang="de-DE" sz="1400" i="1"/>
              <a:t>instanceOf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Model transformation from the programmer point of view</a:t>
            </a:r>
          </a:p>
        </p:txBody>
      </p:sp>
      <p:sp>
        <p:nvSpPr>
          <p:cNvPr id="5" name="Shape 28676"/>
          <p:cNvSpPr>
            <a:spLocks noGrp="1" noChangeArrowheads="1"/>
          </p:cNvSpPr>
          <p:nvPr/>
        </p:nvSpPr>
        <p:spPr bwMode="auto">
          <a:xfrm>
            <a:off x="755649" y="4673417"/>
            <a:ext cx="18288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 lvl="0" algn="ctr">
              <a:defRPr/>
            </a:pPr>
            <a:endParaRPr lang="en-US"/>
          </a:p>
          <a:p>
            <a:pPr lvl="0" algn="ctr">
              <a:defRPr/>
            </a:pPr>
            <a:endParaRPr lang="en-US"/>
          </a:p>
          <a:p>
            <a:pPr lvl="0" algn="ctr">
              <a:defRPr/>
            </a:pPr>
            <a:r>
              <a:rPr lang="fr-FR" sz="1800">
                <a:solidFill>
                  <a:schemeClr val="lt2"/>
                </a:solidFill>
                <a:latin typeface="+mn-lt"/>
              </a:rPr>
              <a:t>Source model</a:t>
            </a:r>
            <a:endParaRPr/>
          </a:p>
        </p:txBody>
      </p:sp>
      <p:sp>
        <p:nvSpPr>
          <p:cNvPr id="6" name="Shape 28677"/>
          <p:cNvSpPr>
            <a:spLocks noGrp="1" noChangeArrowheads="1"/>
          </p:cNvSpPr>
          <p:nvPr/>
        </p:nvSpPr>
        <p:spPr bwMode="auto">
          <a:xfrm>
            <a:off x="519963" y="3152592"/>
            <a:ext cx="2111922" cy="914400"/>
          </a:xfrm>
          <a:prstGeom prst="rect">
            <a:avLst/>
          </a:prstGeom>
          <a:solidFill>
            <a:schemeClr val="bg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38" bIns="45720" anchor="ctr" anchorCtr="0"/>
          <a:lstStyle/>
          <a:p>
            <a:pPr lvl="0" algn="ctr">
              <a:defRPr/>
            </a:pPr>
            <a:endParaRPr lang="en-US" sz="2000"/>
          </a:p>
          <a:p>
            <a:pPr lvl="0" algn="ctr">
              <a:defRPr/>
            </a:pPr>
            <a:endParaRPr lang="en-US" sz="2000"/>
          </a:p>
          <a:p>
            <a:pPr lvl="0" algn="ctr">
              <a:defRPr/>
            </a:pPr>
            <a:r>
              <a:rPr lang="fr-FR" sz="1600" b="1">
                <a:solidFill>
                  <a:schemeClr val="lt2"/>
                </a:solidFill>
                <a:latin typeface="+mn-lt"/>
              </a:rPr>
              <a:t>Source Metamodel</a:t>
            </a:r>
            <a:endParaRPr/>
          </a:p>
        </p:txBody>
      </p:sp>
      <p:sp>
        <p:nvSpPr>
          <p:cNvPr id="7" name="Shape 28678"/>
          <p:cNvSpPr>
            <a:spLocks noGrp="1" noChangeArrowheads="1"/>
          </p:cNvSpPr>
          <p:nvPr/>
        </p:nvSpPr>
        <p:spPr bwMode="auto">
          <a:xfrm>
            <a:off x="6515100" y="3160530"/>
            <a:ext cx="2011354" cy="914400"/>
          </a:xfrm>
          <a:prstGeom prst="rect">
            <a:avLst/>
          </a:prstGeom>
          <a:solidFill>
            <a:schemeClr val="bg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 lvl="0" algn="ctr">
              <a:defRPr/>
            </a:pPr>
            <a:endParaRPr lang="en-US" sz="1600"/>
          </a:p>
          <a:p>
            <a:pPr lvl="0" algn="ctr">
              <a:defRPr/>
            </a:pPr>
            <a:endParaRPr lang="en-US" sz="1600"/>
          </a:p>
          <a:p>
            <a:pPr lvl="0" algn="ctr">
              <a:defRPr/>
            </a:pPr>
            <a:r>
              <a:rPr lang="fr-FR" sz="1600" b="1">
                <a:solidFill>
                  <a:schemeClr val="lt2"/>
                </a:solidFill>
                <a:latin typeface="+mn-lt"/>
              </a:rPr>
              <a:t>Target Metamodel</a:t>
            </a:r>
            <a:endParaRPr/>
          </a:p>
        </p:txBody>
      </p:sp>
      <p:sp>
        <p:nvSpPr>
          <p:cNvPr id="8" name="Shape 28679"/>
          <p:cNvSpPr>
            <a:spLocks noGrp="1" noChangeArrowheads="1"/>
          </p:cNvSpPr>
          <p:nvPr/>
        </p:nvSpPr>
        <p:spPr bwMode="auto">
          <a:xfrm flipH="1">
            <a:off x="1670049" y="4066992"/>
            <a:ext cx="1586" cy="533399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91438" tIns="45720" rIns="-125851" bIns="45718"/>
          <a:lstStyle/>
          <a:p>
            <a:pPr>
              <a:defRPr/>
            </a:pPr>
            <a:endParaRPr/>
          </a:p>
        </p:txBody>
      </p:sp>
      <p:sp>
        <p:nvSpPr>
          <p:cNvPr id="9" name="Shape 28681"/>
          <p:cNvSpPr>
            <a:spLocks noGrp="1" noChangeArrowheads="1"/>
          </p:cNvSpPr>
          <p:nvPr/>
        </p:nvSpPr>
        <p:spPr bwMode="auto">
          <a:xfrm>
            <a:off x="3318934" y="3160530"/>
            <a:ext cx="2381249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40" tIns="45718" rIns="91438" bIns="45720" anchor="ctr" anchorCtr="0"/>
          <a:lstStyle/>
          <a:p>
            <a:pPr lvl="0" algn="ctr">
              <a:defRPr/>
            </a:pPr>
            <a:endParaRPr lang="en-US" sz="1600"/>
          </a:p>
          <a:p>
            <a:pPr lvl="0" algn="ctr">
              <a:defRPr/>
            </a:pPr>
            <a:endParaRPr lang="en-US" sz="1600"/>
          </a:p>
          <a:p>
            <a:pPr lvl="0" algn="ctr">
              <a:defRPr/>
            </a:pPr>
            <a:r>
              <a:rPr lang="fr-FR" sz="1600" b="1">
                <a:solidFill>
                  <a:schemeClr val="lt2"/>
                </a:solidFill>
                <a:latin typeface="+mn-lt"/>
              </a:rPr>
              <a:t>Transformation model</a:t>
            </a:r>
            <a:endParaRPr/>
          </a:p>
        </p:txBody>
      </p:sp>
      <p:sp>
        <p:nvSpPr>
          <p:cNvPr id="10" name="Shape 28682"/>
          <p:cNvSpPr>
            <a:spLocks noGrp="1" noChangeArrowheads="1"/>
          </p:cNvSpPr>
          <p:nvPr/>
        </p:nvSpPr>
        <p:spPr bwMode="auto">
          <a:xfrm>
            <a:off x="3484561" y="1013554"/>
            <a:ext cx="2057400" cy="643014"/>
          </a:xfrm>
          <a:prstGeom prst="rect">
            <a:avLst/>
          </a:prstGeom>
          <a:solidFill>
            <a:schemeClr val="bg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40" tIns="45718" rIns="91438" bIns="45718" anchor="ctr" anchorCtr="0"/>
          <a:lstStyle/>
          <a:p>
            <a:pPr lvl="0" algn="ctr">
              <a:defRPr/>
            </a:pPr>
            <a:r>
              <a:rPr lang="fr-FR" sz="1600" b="1">
                <a:solidFill>
                  <a:schemeClr val="lt2"/>
                </a:solidFill>
                <a:latin typeface="+mn-lt"/>
              </a:rPr>
              <a:t>Transformation </a:t>
            </a:r>
            <a:endParaRPr/>
          </a:p>
          <a:p>
            <a:pPr lvl="0" algn="ctr">
              <a:defRPr/>
            </a:pPr>
            <a:r>
              <a:rPr lang="fr-FR" sz="1600" b="1">
                <a:solidFill>
                  <a:schemeClr val="lt2"/>
                </a:solidFill>
                <a:latin typeface="+mn-lt"/>
              </a:rPr>
              <a:t>Metamodel </a:t>
            </a:r>
            <a:endParaRPr/>
          </a:p>
        </p:txBody>
      </p:sp>
      <p:sp>
        <p:nvSpPr>
          <p:cNvPr id="11" name="Shape 28683"/>
          <p:cNvSpPr>
            <a:spLocks noGrp="1" noChangeArrowheads="1"/>
          </p:cNvSpPr>
          <p:nvPr/>
        </p:nvSpPr>
        <p:spPr bwMode="auto">
          <a:xfrm>
            <a:off x="4519611" y="2563629"/>
            <a:ext cx="0" cy="596899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91440" tIns="45718" rIns="-127440" bIns="45720"/>
          <a:lstStyle/>
          <a:p>
            <a:pPr>
              <a:defRPr/>
            </a:pPr>
            <a:endParaRPr/>
          </a:p>
        </p:txBody>
      </p:sp>
      <p:sp>
        <p:nvSpPr>
          <p:cNvPr id="12" name="Shape 28685"/>
          <p:cNvSpPr>
            <a:spLocks noGrp="1" noChangeArrowheads="1"/>
          </p:cNvSpPr>
          <p:nvPr/>
        </p:nvSpPr>
        <p:spPr bwMode="auto">
          <a:xfrm>
            <a:off x="6515100" y="4600392"/>
            <a:ext cx="1828798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 lvl="0" algn="ctr">
              <a:defRPr/>
            </a:pPr>
            <a:endParaRPr lang="en-US" sz="2000"/>
          </a:p>
          <a:p>
            <a:pPr lvl="0" algn="ctr">
              <a:defRPr/>
            </a:pPr>
            <a:r>
              <a:rPr lang="fr-FR" sz="1800">
                <a:solidFill>
                  <a:schemeClr val="lt2"/>
                </a:solidFill>
                <a:latin typeface="+mn-lt"/>
              </a:rPr>
              <a:t>Target model</a:t>
            </a:r>
            <a:endParaRPr/>
          </a:p>
        </p:txBody>
      </p:sp>
      <p:sp>
        <p:nvSpPr>
          <p:cNvPr id="13" name="Shape 28686"/>
          <p:cNvSpPr>
            <a:spLocks noGrp="1" noChangeArrowheads="1"/>
          </p:cNvSpPr>
          <p:nvPr/>
        </p:nvSpPr>
        <p:spPr bwMode="auto">
          <a:xfrm>
            <a:off x="3311127" y="4673417"/>
            <a:ext cx="2935573" cy="761999"/>
          </a:xfrm>
          <a:custGeom>
            <a:avLst>
              <a:gd name="adj0" fmla="val 18114"/>
            </a:avLst>
            <a:gdLst>
              <a:gd name="gd0" fmla="val 65536"/>
              <a:gd name="gd1" fmla="val adj0"/>
              <a:gd name="gd2" fmla="*/ adj0 1 2"/>
              <a:gd name="gd3" fmla="val gd1"/>
              <a:gd name="gd4" fmla="val 0"/>
              <a:gd name="gd5" fmla="val 0"/>
              <a:gd name="gd6" fmla="val 0"/>
              <a:gd name="gd7" fmla="val 0"/>
              <a:gd name="gd8" fmla="val 21600"/>
              <a:gd name="gd9" fmla="val gd1"/>
              <a:gd name="gd10" fmla="val 21600"/>
              <a:gd name="gd11" fmla="val 21600"/>
              <a:gd name="gd12" fmla="val 10800"/>
              <a:gd name="gd13" fmla="*/ w 0 21600"/>
              <a:gd name="gd14" fmla="*/ h 0 21600"/>
              <a:gd name="gd15" fmla="*/ w 10800 21600"/>
              <a:gd name="gd16" fmla="*/ h 21600 21600"/>
              <a:gd name="gd17" fmla="*/ w adj0 21600"/>
              <a:gd name="gd18" fmla="*/ h 0 1"/>
            </a:gdLst>
            <a:ahLst>
              <a:ahXY gdRefX="adj0" maxX="21600">
                <a:pos x="gd17" y="gd18"/>
              </a:ahXY>
            </a:ahLst>
            <a:cxnLst/>
            <a:rect l="gd13" t="gd14" r="gd15" b="gd16"/>
            <a:pathLst>
              <a:path w="21600" h="21600" extrusionOk="0">
                <a:moveTo>
                  <a:pt x="gd3" y="gd4"/>
                </a:moveTo>
                <a:lnTo>
                  <a:pt x="gd5" y="gd6"/>
                </a:lnTo>
                <a:lnTo>
                  <a:pt x="gd7" y="gd8"/>
                </a:lnTo>
                <a:lnTo>
                  <a:pt x="gd9" y="gd10"/>
                </a:lnTo>
                <a:lnTo>
                  <a:pt x="gd11" y="gd12"/>
                </a:lnTo>
                <a:close/>
              </a:path>
              <a:path w="21600" h="21600" extrusionOk="0"/>
            </a:pathLst>
          </a:custGeom>
          <a:solidFill>
            <a:srgbClr val="FFCC66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40" tIns="45720" rIns="91438" bIns="45718" anchor="ctr" anchorCtr="0"/>
          <a:lstStyle/>
          <a:p>
            <a:pPr lvl="0" algn="ctr">
              <a:defRPr/>
            </a:pPr>
            <a:endParaRPr lang="en-US" sz="1600"/>
          </a:p>
          <a:p>
            <a:pPr lvl="0" algn="ctr">
              <a:defRPr/>
            </a:pPr>
            <a:endParaRPr lang="fr-FR" sz="1600" b="1">
              <a:solidFill>
                <a:schemeClr val="lt2"/>
              </a:solidFill>
              <a:latin typeface="+mn-lt"/>
            </a:endParaRPr>
          </a:p>
          <a:p>
            <a:pPr lvl="0" algn="ctr">
              <a:defRPr/>
            </a:pPr>
            <a:endParaRPr/>
          </a:p>
        </p:txBody>
      </p:sp>
      <p:sp>
        <p:nvSpPr>
          <p:cNvPr id="14" name="Shape 28687"/>
          <p:cNvSpPr>
            <a:spLocks noGrp="1" noChangeArrowheads="1"/>
          </p:cNvSpPr>
          <p:nvPr/>
        </p:nvSpPr>
        <p:spPr bwMode="auto">
          <a:xfrm flipH="1">
            <a:off x="4513261" y="4074930"/>
            <a:ext cx="6349" cy="598486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91440" tIns="45720" rIns="-121089" bIns="45718"/>
          <a:lstStyle/>
          <a:p>
            <a:pPr>
              <a:defRPr/>
            </a:pPr>
            <a:endParaRPr/>
          </a:p>
        </p:txBody>
      </p:sp>
      <p:sp>
        <p:nvSpPr>
          <p:cNvPr id="15" name="Shape 28688"/>
          <p:cNvSpPr>
            <a:spLocks noGrp="1" noChangeArrowheads="1"/>
          </p:cNvSpPr>
          <p:nvPr/>
        </p:nvSpPr>
        <p:spPr bwMode="auto">
          <a:xfrm>
            <a:off x="7429498" y="4074930"/>
            <a:ext cx="0" cy="525461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91438" tIns="45720" rIns="-127438" bIns="45718"/>
          <a:lstStyle/>
          <a:p>
            <a:pPr>
              <a:defRPr/>
            </a:pPr>
            <a:endParaRPr/>
          </a:p>
        </p:txBody>
      </p:sp>
      <p:sp>
        <p:nvSpPr>
          <p:cNvPr id="16" name="Shape 28690"/>
          <p:cNvSpPr>
            <a:spLocks noGrp="1" noChangeArrowheads="1"/>
          </p:cNvSpPr>
          <p:nvPr/>
        </p:nvSpPr>
        <p:spPr bwMode="auto">
          <a:xfrm>
            <a:off x="6218236" y="5054417"/>
            <a:ext cx="296860" cy="3174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-78544"/>
          <a:lstStyle/>
          <a:p>
            <a:pPr>
              <a:defRPr/>
            </a:pPr>
            <a:endParaRPr/>
          </a:p>
        </p:txBody>
      </p:sp>
      <p:sp>
        <p:nvSpPr>
          <p:cNvPr id="17" name="Shape 28692"/>
          <p:cNvSpPr>
            <a:spLocks noGrp="1" noChangeArrowheads="1"/>
          </p:cNvSpPr>
          <p:nvPr/>
        </p:nvSpPr>
        <p:spPr bwMode="auto">
          <a:xfrm>
            <a:off x="1906587" y="3593916"/>
            <a:ext cx="215898" cy="2158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38" bIns="45718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A</a:t>
            </a:r>
            <a:endParaRPr/>
          </a:p>
        </p:txBody>
      </p:sp>
      <p:sp>
        <p:nvSpPr>
          <p:cNvPr id="18" name="Shape 28693"/>
          <p:cNvSpPr>
            <a:spLocks noGrp="1" noChangeArrowheads="1"/>
          </p:cNvSpPr>
          <p:nvPr/>
        </p:nvSpPr>
        <p:spPr bwMode="auto">
          <a:xfrm>
            <a:off x="1906587" y="3233555"/>
            <a:ext cx="215898" cy="2158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38" bIns="45720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B</a:t>
            </a:r>
            <a:endParaRPr/>
          </a:p>
        </p:txBody>
      </p:sp>
      <p:sp>
        <p:nvSpPr>
          <p:cNvPr id="19" name="Shape 28694"/>
          <p:cNvSpPr>
            <a:spLocks noGrp="1" noChangeArrowheads="1"/>
          </p:cNvSpPr>
          <p:nvPr/>
        </p:nvSpPr>
        <p:spPr bwMode="auto">
          <a:xfrm>
            <a:off x="2338386" y="3233555"/>
            <a:ext cx="215898" cy="215898"/>
          </a:xfrm>
          <a:prstGeom prst="rect">
            <a:avLst/>
          </a:prstGeom>
          <a:solidFill>
            <a:schemeClr val="dk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40" tIns="45718" rIns="91438" bIns="45720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C</a:t>
            </a:r>
            <a:endParaRPr/>
          </a:p>
        </p:txBody>
      </p:sp>
      <p:sp>
        <p:nvSpPr>
          <p:cNvPr id="20" name="Shape 28695"/>
          <p:cNvSpPr>
            <a:spLocks noGrp="1" noChangeArrowheads="1"/>
          </p:cNvSpPr>
          <p:nvPr/>
        </p:nvSpPr>
        <p:spPr bwMode="auto">
          <a:xfrm>
            <a:off x="2122486" y="3341505"/>
            <a:ext cx="215898" cy="0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38" bIns="-81718"/>
          <a:lstStyle/>
          <a:p>
            <a:pPr>
              <a:defRPr/>
            </a:pPr>
            <a:endParaRPr/>
          </a:p>
        </p:txBody>
      </p:sp>
      <p:sp>
        <p:nvSpPr>
          <p:cNvPr id="21" name="Shape 28696"/>
          <p:cNvSpPr>
            <a:spLocks noGrp="1" noChangeArrowheads="1"/>
          </p:cNvSpPr>
          <p:nvPr/>
        </p:nvSpPr>
        <p:spPr bwMode="auto">
          <a:xfrm flipV="1">
            <a:off x="2014536" y="3449454"/>
            <a:ext cx="0" cy="144461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round/>
            <a:headEnd/>
            <a:tailEnd type="triangle" w="lg" len="sm"/>
          </a:ln>
        </p:spPr>
        <p:txBody>
          <a:bodyPr lIns="91438" tIns="45720" rIns="-127438" bIns="45718"/>
          <a:lstStyle/>
          <a:p>
            <a:pPr>
              <a:defRPr/>
            </a:pPr>
            <a:endParaRPr/>
          </a:p>
        </p:txBody>
      </p:sp>
      <p:sp>
        <p:nvSpPr>
          <p:cNvPr id="22" name="Shape 28701"/>
          <p:cNvSpPr>
            <a:spLocks noGrp="1" noChangeArrowheads="1"/>
          </p:cNvSpPr>
          <p:nvPr/>
        </p:nvSpPr>
        <p:spPr bwMode="auto">
          <a:xfrm>
            <a:off x="2005376" y="4781367"/>
            <a:ext cx="215898" cy="0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38" bIns="-81720"/>
          <a:lstStyle/>
          <a:p>
            <a:pPr>
              <a:defRPr/>
            </a:pPr>
            <a:endParaRPr/>
          </a:p>
        </p:txBody>
      </p:sp>
      <p:sp>
        <p:nvSpPr>
          <p:cNvPr id="23" name="Shape 28702"/>
          <p:cNvSpPr>
            <a:spLocks noGrp="1" noChangeArrowheads="1"/>
          </p:cNvSpPr>
          <p:nvPr/>
        </p:nvSpPr>
        <p:spPr bwMode="auto">
          <a:xfrm>
            <a:off x="2005376" y="4781367"/>
            <a:ext cx="215898" cy="287336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38" bIns="45718"/>
          <a:lstStyle/>
          <a:p>
            <a:pPr>
              <a:defRPr/>
            </a:pPr>
            <a:endParaRPr/>
          </a:p>
        </p:txBody>
      </p:sp>
      <p:sp>
        <p:nvSpPr>
          <p:cNvPr id="24" name="Shape 28706"/>
          <p:cNvSpPr>
            <a:spLocks noGrp="1" noChangeArrowheads="1"/>
          </p:cNvSpPr>
          <p:nvPr/>
        </p:nvSpPr>
        <p:spPr bwMode="auto">
          <a:xfrm>
            <a:off x="7770810" y="4784321"/>
            <a:ext cx="215898" cy="0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-81720"/>
          <a:lstStyle/>
          <a:p>
            <a:pPr>
              <a:defRPr/>
            </a:pPr>
            <a:endParaRPr/>
          </a:p>
        </p:txBody>
      </p:sp>
      <p:sp>
        <p:nvSpPr>
          <p:cNvPr id="25" name="Shape 28707"/>
          <p:cNvSpPr>
            <a:spLocks noGrp="1" noChangeArrowheads="1"/>
          </p:cNvSpPr>
          <p:nvPr/>
        </p:nvSpPr>
        <p:spPr bwMode="auto">
          <a:xfrm>
            <a:off x="898524" y="4673417"/>
            <a:ext cx="215898" cy="288923"/>
          </a:xfrm>
          <a:custGeom>
            <a:avLst>
              <a:gd name="adj0" fmla="val 5400"/>
            </a:avLst>
            <a:gdLst>
              <a:gd name="gd0" fmla="val 65536"/>
              <a:gd name="gd1" fmla="val adj0"/>
              <a:gd name="gd2" fmla="*/ adj0 1 2"/>
              <a:gd name="gd3" fmla="+- 21600 0 gd2"/>
              <a:gd name="gd4" fmla="val 10800"/>
              <a:gd name="gd5" fmla="val 0"/>
              <a:gd name="gd6" fmla="+- 0 0 gd4"/>
              <a:gd name="gd7" fmla="+- gd2 0 gd5"/>
              <a:gd name="gd8" fmla="?: gd6 1 -1"/>
              <a:gd name="gd9" fmla="?: gd7 1 -1"/>
              <a:gd name="gd10" fmla="*/ gd8 gd9 1"/>
              <a:gd name="gd11" fmla="?: gd7 16200000 5400000"/>
              <a:gd name="gd12" fmla="?: gd10 5400000 -5400000"/>
              <a:gd name="gd13" fmla="*/ gd6 -1 1"/>
              <a:gd name="gd14" fmla="*/ gd7 -1 1"/>
              <a:gd name="gd15" fmla="?: gd6 gd6 gd13"/>
              <a:gd name="gd16" fmla="?: gd7 gd7 gd14"/>
              <a:gd name="gd17" fmla="val 0"/>
              <a:gd name="gd18" fmla="val gd2"/>
              <a:gd name="gd19" fmla="val 0"/>
              <a:gd name="gd20" fmla="val gd3"/>
              <a:gd name="gd21" fmla="+- 10800 0 gd19"/>
              <a:gd name="gd22" fmla="+- 21600 0 gd20"/>
              <a:gd name="gd23" fmla="?: gd21 1 -1"/>
              <a:gd name="gd24" fmla="?: gd22 1 -1"/>
              <a:gd name="gd25" fmla="*/ gd23 gd24 1"/>
              <a:gd name="gd26" fmla="?: gd21 10800000 0"/>
              <a:gd name="gd27" fmla="?: gd25 -5400000 5400000"/>
              <a:gd name="gd28" fmla="*/ gd21 -1 1"/>
              <a:gd name="gd29" fmla="*/ gd22 -1 1"/>
              <a:gd name="gd30" fmla="?: gd21 gd21 gd28"/>
              <a:gd name="gd31" fmla="?: gd22 gd22 gd29"/>
              <a:gd name="gd32" fmla="val 10800"/>
              <a:gd name="gd33" fmla="val 21600"/>
              <a:gd name="gd34" fmla="+- 21600 0 gd32"/>
              <a:gd name="gd35" fmla="+- gd3 0 gd33"/>
              <a:gd name="gd36" fmla="?: gd34 1 -1"/>
              <a:gd name="gd37" fmla="?: gd35 1 -1"/>
              <a:gd name="gd38" fmla="*/ gd36 gd37 1"/>
              <a:gd name="gd39" fmla="?: gd35 16200000 5400000"/>
              <a:gd name="gd40" fmla="?: gd38 5400000 -5400000"/>
              <a:gd name="gd41" fmla="*/ gd34 -1 1"/>
              <a:gd name="gd42" fmla="*/ gd35 -1 1"/>
              <a:gd name="gd43" fmla="?: gd34 gd34 gd41"/>
              <a:gd name="gd44" fmla="?: gd35 gd35 gd42"/>
              <a:gd name="gd45" fmla="val 21600"/>
              <a:gd name="gd46" fmla="val gd3"/>
              <a:gd name="gd47" fmla="val 21600"/>
              <a:gd name="gd48" fmla="val gd2"/>
              <a:gd name="gd49" fmla="+- 10800 0 gd47"/>
              <a:gd name="gd50" fmla="+- 0 0 gd48"/>
              <a:gd name="gd51" fmla="?: gd49 1 -1"/>
              <a:gd name="gd52" fmla="?: gd50 1 -1"/>
              <a:gd name="gd53" fmla="*/ gd51 gd52 1"/>
              <a:gd name="gd54" fmla="?: gd49 10800000 0"/>
              <a:gd name="gd55" fmla="?: gd53 -5400000 5400000"/>
              <a:gd name="gd56" fmla="*/ gd49 -1 1"/>
              <a:gd name="gd57" fmla="*/ gd50 -1 1"/>
              <a:gd name="gd58" fmla="?: gd49 gd49 gd56"/>
              <a:gd name="gd59" fmla="?: gd50 gd50 gd57"/>
              <a:gd name="gd60" fmla="val 10800"/>
              <a:gd name="gd61" fmla="val 0"/>
              <a:gd name="gd62" fmla="val 0"/>
              <a:gd name="gd63" fmla="val gd2"/>
              <a:gd name="gd64" fmla="+- 10800 0 gd62"/>
              <a:gd name="gd65" fmla="+- gd1 0 gd63"/>
              <a:gd name="gd66" fmla="?: gd64 1 -1"/>
              <a:gd name="gd67" fmla="?: gd65 1 -1"/>
              <a:gd name="gd68" fmla="*/ gd66 gd67 1"/>
              <a:gd name="gd69" fmla="?: gd64 10800000 0"/>
              <a:gd name="gd70" fmla="?: gd68 -5400000 5400000"/>
              <a:gd name="gd71" fmla="*/ gd64 -1 1"/>
              <a:gd name="gd72" fmla="*/ gd65 -1 1"/>
              <a:gd name="gd73" fmla="?: gd64 gd64 gd71"/>
              <a:gd name="gd74" fmla="?: gd65 gd65 gd72"/>
              <a:gd name="gd75" fmla="val 10800"/>
              <a:gd name="gd76" fmla="val gd1"/>
              <a:gd name="gd77" fmla="+- 21600 0 gd75"/>
              <a:gd name="gd78" fmla="+- gd2 0 gd76"/>
              <a:gd name="gd79" fmla="?: gd77 1 -1"/>
              <a:gd name="gd80" fmla="?: gd78 1 -1"/>
              <a:gd name="gd81" fmla="*/ gd79 gd80 1"/>
              <a:gd name="gd82" fmla="?: gd78 16200000 5400000"/>
              <a:gd name="gd83" fmla="?: gd81 5400000 -5400000"/>
              <a:gd name="gd84" fmla="*/ gd77 -1 1"/>
              <a:gd name="gd85" fmla="*/ gd78 -1 1"/>
              <a:gd name="gd86" fmla="?: gd77 gd77 gd84"/>
              <a:gd name="gd87" fmla="?: gd78 gd78 gd85"/>
              <a:gd name="gd88" fmla="val 21600"/>
              <a:gd name="gd89" fmla="val gd2"/>
              <a:gd name="gd90" fmla="*/ w 0 21600"/>
              <a:gd name="gd91" fmla="*/ h gd1 21600"/>
              <a:gd name="gd92" fmla="*/ w 21600 21600"/>
              <a:gd name="gd93" fmla="*/ h gd3 21600"/>
              <a:gd name="gd94" fmla="*/ w 1 2"/>
              <a:gd name="gd95" fmla="*/ h adj0 21600"/>
            </a:gdLst>
            <a:ahLst>
              <a:ahXY gdRefY="adj0" maxY="10800">
                <a:pos x="gd94" y="gd95"/>
              </a:ahXY>
            </a:ahLst>
            <a:cxnLst/>
            <a:rect l="gd90" t="gd91" r="gd92" b="gd93"/>
            <a:pathLst>
              <a:path w="21600" h="21600" extrusionOk="0">
                <a:moveTo>
                  <a:pt x="gd4" y="gd5"/>
                </a:moveTo>
                <a:arcTo wR="gd15" hR="gd16" stAng="gd11" swAng="gd12"/>
                <a:lnTo>
                  <a:pt x="gd19" y="gd20"/>
                </a:lnTo>
                <a:arcTo wR="gd30" hR="gd31" stAng="gd26" swAng="gd27"/>
                <a:arcTo wR="gd43" hR="gd44" stAng="gd39" swAng="gd40"/>
                <a:lnTo>
                  <a:pt x="gd47" y="gd48"/>
                </a:lnTo>
                <a:arcTo wR="gd58" hR="gd59" stAng="gd54" swAng="gd55"/>
                <a:close/>
              </a:path>
              <a:path w="21600" h="21600" fill="none" extrusionOk="0">
                <a:moveTo>
                  <a:pt x="gd62" y="gd63"/>
                </a:moveTo>
                <a:arcTo wR="gd73" hR="gd74" stAng="gd69" swAng="gd70"/>
                <a:arcTo wR="gd86" hR="gd87" stAng="gd82" swAng="gd83"/>
              </a:path>
              <a:path w="21600" h="21600" extrusionOk="0"/>
            </a:pathLst>
          </a:custGeom>
          <a:solidFill>
            <a:schemeClr val="folHlink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38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26" name="Shape 28708"/>
          <p:cNvSpPr>
            <a:spLocks noGrp="1" noChangeArrowheads="1"/>
          </p:cNvSpPr>
          <p:nvPr/>
        </p:nvSpPr>
        <p:spPr bwMode="auto">
          <a:xfrm>
            <a:off x="6659561" y="4673417"/>
            <a:ext cx="215898" cy="288923"/>
          </a:xfrm>
          <a:custGeom>
            <a:avLst>
              <a:gd name="adj0" fmla="val 5400"/>
            </a:avLst>
            <a:gdLst>
              <a:gd name="gd0" fmla="val 65536"/>
              <a:gd name="gd1" fmla="val adj0"/>
              <a:gd name="gd2" fmla="*/ adj0 1 2"/>
              <a:gd name="gd3" fmla="+- 21600 0 gd2"/>
              <a:gd name="gd4" fmla="val 10800"/>
              <a:gd name="gd5" fmla="val 0"/>
              <a:gd name="gd6" fmla="+- 0 0 gd4"/>
              <a:gd name="gd7" fmla="+- gd2 0 gd5"/>
              <a:gd name="gd8" fmla="?: gd6 1 -1"/>
              <a:gd name="gd9" fmla="?: gd7 1 -1"/>
              <a:gd name="gd10" fmla="*/ gd8 gd9 1"/>
              <a:gd name="gd11" fmla="?: gd7 16200000 5400000"/>
              <a:gd name="gd12" fmla="?: gd10 5400000 -5400000"/>
              <a:gd name="gd13" fmla="*/ gd6 -1 1"/>
              <a:gd name="gd14" fmla="*/ gd7 -1 1"/>
              <a:gd name="gd15" fmla="?: gd6 gd6 gd13"/>
              <a:gd name="gd16" fmla="?: gd7 gd7 gd14"/>
              <a:gd name="gd17" fmla="val 0"/>
              <a:gd name="gd18" fmla="val gd2"/>
              <a:gd name="gd19" fmla="val 0"/>
              <a:gd name="gd20" fmla="val gd3"/>
              <a:gd name="gd21" fmla="+- 10800 0 gd19"/>
              <a:gd name="gd22" fmla="+- 21600 0 gd20"/>
              <a:gd name="gd23" fmla="?: gd21 1 -1"/>
              <a:gd name="gd24" fmla="?: gd22 1 -1"/>
              <a:gd name="gd25" fmla="*/ gd23 gd24 1"/>
              <a:gd name="gd26" fmla="?: gd21 10800000 0"/>
              <a:gd name="gd27" fmla="?: gd25 -5400000 5400000"/>
              <a:gd name="gd28" fmla="*/ gd21 -1 1"/>
              <a:gd name="gd29" fmla="*/ gd22 -1 1"/>
              <a:gd name="gd30" fmla="?: gd21 gd21 gd28"/>
              <a:gd name="gd31" fmla="?: gd22 gd22 gd29"/>
              <a:gd name="gd32" fmla="val 10800"/>
              <a:gd name="gd33" fmla="val 21600"/>
              <a:gd name="gd34" fmla="+- 21600 0 gd32"/>
              <a:gd name="gd35" fmla="+- gd3 0 gd33"/>
              <a:gd name="gd36" fmla="?: gd34 1 -1"/>
              <a:gd name="gd37" fmla="?: gd35 1 -1"/>
              <a:gd name="gd38" fmla="*/ gd36 gd37 1"/>
              <a:gd name="gd39" fmla="?: gd35 16200000 5400000"/>
              <a:gd name="gd40" fmla="?: gd38 5400000 -5400000"/>
              <a:gd name="gd41" fmla="*/ gd34 -1 1"/>
              <a:gd name="gd42" fmla="*/ gd35 -1 1"/>
              <a:gd name="gd43" fmla="?: gd34 gd34 gd41"/>
              <a:gd name="gd44" fmla="?: gd35 gd35 gd42"/>
              <a:gd name="gd45" fmla="val 21600"/>
              <a:gd name="gd46" fmla="val gd3"/>
              <a:gd name="gd47" fmla="val 21600"/>
              <a:gd name="gd48" fmla="val gd2"/>
              <a:gd name="gd49" fmla="+- 10800 0 gd47"/>
              <a:gd name="gd50" fmla="+- 0 0 gd48"/>
              <a:gd name="gd51" fmla="?: gd49 1 -1"/>
              <a:gd name="gd52" fmla="?: gd50 1 -1"/>
              <a:gd name="gd53" fmla="*/ gd51 gd52 1"/>
              <a:gd name="gd54" fmla="?: gd49 10800000 0"/>
              <a:gd name="gd55" fmla="?: gd53 -5400000 5400000"/>
              <a:gd name="gd56" fmla="*/ gd49 -1 1"/>
              <a:gd name="gd57" fmla="*/ gd50 -1 1"/>
              <a:gd name="gd58" fmla="?: gd49 gd49 gd56"/>
              <a:gd name="gd59" fmla="?: gd50 gd50 gd57"/>
              <a:gd name="gd60" fmla="val 10800"/>
              <a:gd name="gd61" fmla="val 0"/>
              <a:gd name="gd62" fmla="val 0"/>
              <a:gd name="gd63" fmla="val gd2"/>
              <a:gd name="gd64" fmla="+- 10800 0 gd62"/>
              <a:gd name="gd65" fmla="+- gd1 0 gd63"/>
              <a:gd name="gd66" fmla="?: gd64 1 -1"/>
              <a:gd name="gd67" fmla="?: gd65 1 -1"/>
              <a:gd name="gd68" fmla="*/ gd66 gd67 1"/>
              <a:gd name="gd69" fmla="?: gd64 10800000 0"/>
              <a:gd name="gd70" fmla="?: gd68 -5400000 5400000"/>
              <a:gd name="gd71" fmla="*/ gd64 -1 1"/>
              <a:gd name="gd72" fmla="*/ gd65 -1 1"/>
              <a:gd name="gd73" fmla="?: gd64 gd64 gd71"/>
              <a:gd name="gd74" fmla="?: gd65 gd65 gd72"/>
              <a:gd name="gd75" fmla="val 10800"/>
              <a:gd name="gd76" fmla="val gd1"/>
              <a:gd name="gd77" fmla="+- 21600 0 gd75"/>
              <a:gd name="gd78" fmla="+- gd2 0 gd76"/>
              <a:gd name="gd79" fmla="?: gd77 1 -1"/>
              <a:gd name="gd80" fmla="?: gd78 1 -1"/>
              <a:gd name="gd81" fmla="*/ gd79 gd80 1"/>
              <a:gd name="gd82" fmla="?: gd78 16200000 5400000"/>
              <a:gd name="gd83" fmla="?: gd81 5400000 -5400000"/>
              <a:gd name="gd84" fmla="*/ gd77 -1 1"/>
              <a:gd name="gd85" fmla="*/ gd78 -1 1"/>
              <a:gd name="gd86" fmla="?: gd77 gd77 gd84"/>
              <a:gd name="gd87" fmla="?: gd78 gd78 gd85"/>
              <a:gd name="gd88" fmla="val 21600"/>
              <a:gd name="gd89" fmla="val gd2"/>
              <a:gd name="gd90" fmla="*/ w 0 21600"/>
              <a:gd name="gd91" fmla="*/ h gd1 21600"/>
              <a:gd name="gd92" fmla="*/ w 21600 21600"/>
              <a:gd name="gd93" fmla="*/ h gd3 21600"/>
              <a:gd name="gd94" fmla="*/ w 1 2"/>
              <a:gd name="gd95" fmla="*/ h adj0 21600"/>
            </a:gdLst>
            <a:ahLst>
              <a:ahXY gdRefY="adj0" maxY="10800">
                <a:pos x="gd94" y="gd95"/>
              </a:ahXY>
            </a:ahLst>
            <a:cxnLst/>
            <a:rect l="gd90" t="gd91" r="gd92" b="gd93"/>
            <a:pathLst>
              <a:path w="21600" h="21600" extrusionOk="0">
                <a:moveTo>
                  <a:pt x="gd4" y="gd5"/>
                </a:moveTo>
                <a:arcTo wR="gd15" hR="gd16" stAng="gd11" swAng="gd12"/>
                <a:lnTo>
                  <a:pt x="gd19" y="gd20"/>
                </a:lnTo>
                <a:arcTo wR="gd30" hR="gd31" stAng="gd26" swAng="gd27"/>
                <a:arcTo wR="gd43" hR="gd44" stAng="gd39" swAng="gd40"/>
                <a:lnTo>
                  <a:pt x="gd47" y="gd48"/>
                </a:lnTo>
                <a:arcTo wR="gd58" hR="gd59" stAng="gd54" swAng="gd55"/>
                <a:close/>
              </a:path>
              <a:path w="21600" h="21600" fill="none" extrusionOk="0">
                <a:moveTo>
                  <a:pt x="gd62" y="gd63"/>
                </a:moveTo>
                <a:arcTo wR="gd73" hR="gd74" stAng="gd69" swAng="gd70"/>
                <a:arcTo wR="gd86" hR="gd87" stAng="gd82" swAng="gd83"/>
              </a:path>
              <a:path w="21600" h="21600" extrusionOk="0"/>
            </a:pathLst>
          </a:custGeom>
          <a:solidFill>
            <a:schemeClr val="folHlink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>
              <a:defRPr/>
            </a:pPr>
            <a:endParaRPr/>
          </a:p>
        </p:txBody>
      </p:sp>
      <p:sp>
        <p:nvSpPr>
          <p:cNvPr id="27" name="Shape 28710"/>
          <p:cNvSpPr>
            <a:spLocks noGrp="1" noChangeArrowheads="1"/>
          </p:cNvSpPr>
          <p:nvPr/>
        </p:nvSpPr>
        <p:spPr bwMode="auto">
          <a:xfrm>
            <a:off x="4859336" y="3593916"/>
            <a:ext cx="215898" cy="215898"/>
          </a:xfrm>
          <a:prstGeom prst="rect">
            <a:avLst/>
          </a:prstGeom>
          <a:solidFill>
            <a:schemeClr val="dk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F</a:t>
            </a:r>
            <a:endParaRPr/>
          </a:p>
        </p:txBody>
      </p:sp>
      <p:sp>
        <p:nvSpPr>
          <p:cNvPr id="28" name="Shape 28711"/>
          <p:cNvSpPr>
            <a:spLocks noGrp="1" noChangeArrowheads="1"/>
          </p:cNvSpPr>
          <p:nvPr/>
        </p:nvSpPr>
        <p:spPr bwMode="auto">
          <a:xfrm>
            <a:off x="4859336" y="3233555"/>
            <a:ext cx="215898" cy="215898"/>
          </a:xfrm>
          <a:prstGeom prst="rect">
            <a:avLst/>
          </a:prstGeom>
          <a:solidFill>
            <a:schemeClr val="dk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D</a:t>
            </a:r>
            <a:endParaRPr/>
          </a:p>
        </p:txBody>
      </p:sp>
      <p:sp>
        <p:nvSpPr>
          <p:cNvPr id="29" name="Shape 28712"/>
          <p:cNvSpPr>
            <a:spLocks noGrp="1" noChangeArrowheads="1"/>
          </p:cNvSpPr>
          <p:nvPr/>
        </p:nvSpPr>
        <p:spPr bwMode="auto">
          <a:xfrm>
            <a:off x="5291136" y="3233555"/>
            <a:ext cx="215898" cy="215898"/>
          </a:xfrm>
          <a:prstGeom prst="rect">
            <a:avLst/>
          </a:prstGeom>
          <a:solidFill>
            <a:schemeClr val="dk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E</a:t>
            </a:r>
            <a:endParaRPr/>
          </a:p>
        </p:txBody>
      </p:sp>
      <p:sp>
        <p:nvSpPr>
          <p:cNvPr id="30" name="Shape 28713"/>
          <p:cNvSpPr>
            <a:spLocks noGrp="1" noChangeArrowheads="1"/>
          </p:cNvSpPr>
          <p:nvPr/>
        </p:nvSpPr>
        <p:spPr bwMode="auto">
          <a:xfrm>
            <a:off x="5075236" y="3341505"/>
            <a:ext cx="215898" cy="0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-81718"/>
          <a:lstStyle/>
          <a:p>
            <a:pPr>
              <a:defRPr/>
            </a:pPr>
            <a:endParaRPr/>
          </a:p>
        </p:txBody>
      </p:sp>
      <p:sp>
        <p:nvSpPr>
          <p:cNvPr id="31" name="Shape 28714"/>
          <p:cNvSpPr>
            <a:spLocks noGrp="1" noChangeArrowheads="1"/>
          </p:cNvSpPr>
          <p:nvPr/>
        </p:nvSpPr>
        <p:spPr bwMode="auto">
          <a:xfrm flipV="1">
            <a:off x="4967286" y="3449454"/>
            <a:ext cx="0" cy="144461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round/>
            <a:headEnd/>
            <a:tailEnd type="triangle" w="lg" len="sm"/>
          </a:ln>
        </p:spPr>
        <p:txBody>
          <a:bodyPr lIns="91438" tIns="45720" rIns="-127438" bIns="45718"/>
          <a:lstStyle/>
          <a:p>
            <a:pPr>
              <a:defRPr/>
            </a:pPr>
            <a:endParaRPr/>
          </a:p>
        </p:txBody>
      </p:sp>
      <p:sp>
        <p:nvSpPr>
          <p:cNvPr id="32" name="Shape 28716"/>
          <p:cNvSpPr>
            <a:spLocks noGrp="1" noChangeArrowheads="1"/>
          </p:cNvSpPr>
          <p:nvPr/>
        </p:nvSpPr>
        <p:spPr bwMode="auto">
          <a:xfrm>
            <a:off x="7667623" y="3593916"/>
            <a:ext cx="215898" cy="215898"/>
          </a:xfrm>
          <a:prstGeom prst="rect">
            <a:avLst/>
          </a:prstGeom>
          <a:solidFill>
            <a:schemeClr val="dk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H</a:t>
            </a:r>
            <a:endParaRPr/>
          </a:p>
        </p:txBody>
      </p:sp>
      <p:sp>
        <p:nvSpPr>
          <p:cNvPr id="33" name="Shape 28717"/>
          <p:cNvSpPr>
            <a:spLocks noGrp="1" noChangeArrowheads="1"/>
          </p:cNvSpPr>
          <p:nvPr/>
        </p:nvSpPr>
        <p:spPr bwMode="auto">
          <a:xfrm>
            <a:off x="7667623" y="3233555"/>
            <a:ext cx="215898" cy="215898"/>
          </a:xfrm>
          <a:prstGeom prst="rect">
            <a:avLst/>
          </a:prstGeom>
          <a:solidFill>
            <a:schemeClr val="dk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B</a:t>
            </a:r>
            <a:endParaRPr/>
          </a:p>
        </p:txBody>
      </p:sp>
      <p:sp>
        <p:nvSpPr>
          <p:cNvPr id="34" name="Shape 28718"/>
          <p:cNvSpPr>
            <a:spLocks noGrp="1" noChangeArrowheads="1"/>
          </p:cNvSpPr>
          <p:nvPr/>
        </p:nvSpPr>
        <p:spPr bwMode="auto">
          <a:xfrm>
            <a:off x="8099424" y="3233555"/>
            <a:ext cx="215898" cy="2158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C</a:t>
            </a:r>
            <a:endParaRPr/>
          </a:p>
        </p:txBody>
      </p:sp>
      <p:sp>
        <p:nvSpPr>
          <p:cNvPr id="35" name="Shape 28719"/>
          <p:cNvSpPr>
            <a:spLocks noGrp="1" noChangeArrowheads="1"/>
          </p:cNvSpPr>
          <p:nvPr/>
        </p:nvSpPr>
        <p:spPr bwMode="auto">
          <a:xfrm>
            <a:off x="7883524" y="3341505"/>
            <a:ext cx="215898" cy="0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-81718"/>
          <a:lstStyle/>
          <a:p>
            <a:pPr>
              <a:defRPr/>
            </a:pPr>
            <a:endParaRPr/>
          </a:p>
        </p:txBody>
      </p:sp>
      <p:sp>
        <p:nvSpPr>
          <p:cNvPr id="36" name="Shape 28720"/>
          <p:cNvSpPr>
            <a:spLocks noGrp="1" noChangeArrowheads="1"/>
          </p:cNvSpPr>
          <p:nvPr/>
        </p:nvSpPr>
        <p:spPr bwMode="auto">
          <a:xfrm flipV="1">
            <a:off x="7775573" y="3449454"/>
            <a:ext cx="0" cy="144461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round/>
            <a:headEnd/>
            <a:tailEnd type="triangle" w="lg" len="sm"/>
          </a:ln>
        </p:spPr>
        <p:txBody>
          <a:bodyPr lIns="91438" tIns="45720" rIns="-127438" bIns="45718"/>
          <a:lstStyle/>
          <a:p>
            <a:pPr>
              <a:defRPr/>
            </a:pPr>
            <a:endParaRPr/>
          </a:p>
        </p:txBody>
      </p:sp>
      <p:sp>
        <p:nvSpPr>
          <p:cNvPr id="37" name="Shape 28722"/>
          <p:cNvSpPr>
            <a:spLocks noGrp="1" noChangeArrowheads="1"/>
          </p:cNvSpPr>
          <p:nvPr/>
        </p:nvSpPr>
        <p:spPr bwMode="auto">
          <a:xfrm>
            <a:off x="4849180" y="4744854"/>
            <a:ext cx="297492" cy="228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 lvl="0" algn="ctr">
              <a:defRPr/>
            </a:pPr>
            <a:r>
              <a:rPr lang="en-US" sz="800" b="1">
                <a:solidFill>
                  <a:schemeClr val="lt2"/>
                </a:solidFill>
                <a:latin typeface="+mn-lt"/>
              </a:rPr>
              <a:t>:F</a:t>
            </a:r>
            <a:endParaRPr sz="800"/>
          </a:p>
        </p:txBody>
      </p:sp>
      <p:sp>
        <p:nvSpPr>
          <p:cNvPr id="38" name="Shape 28723"/>
          <p:cNvSpPr>
            <a:spLocks noGrp="1" noChangeArrowheads="1"/>
          </p:cNvSpPr>
          <p:nvPr/>
        </p:nvSpPr>
        <p:spPr bwMode="auto">
          <a:xfrm>
            <a:off x="5362572" y="4744854"/>
            <a:ext cx="290765" cy="2362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 lvl="0" algn="ctr">
              <a:defRPr/>
            </a:pPr>
            <a:r>
              <a:rPr lang="en-US" sz="800" b="1">
                <a:solidFill>
                  <a:schemeClr val="lt2"/>
                </a:solidFill>
                <a:latin typeface="+mn-lt"/>
              </a:rPr>
              <a:t>:E</a:t>
            </a:r>
            <a:endParaRPr sz="800"/>
          </a:p>
        </p:txBody>
      </p:sp>
      <p:sp>
        <p:nvSpPr>
          <p:cNvPr id="39" name="Shape 28724"/>
          <p:cNvSpPr>
            <a:spLocks noGrp="1" noChangeArrowheads="1"/>
          </p:cNvSpPr>
          <p:nvPr/>
        </p:nvSpPr>
        <p:spPr bwMode="auto">
          <a:xfrm>
            <a:off x="5146674" y="4852805"/>
            <a:ext cx="215898" cy="0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-81720"/>
          <a:lstStyle/>
          <a:p>
            <a:pPr>
              <a:defRPr/>
            </a:pPr>
            <a:endParaRPr/>
          </a:p>
        </p:txBody>
      </p:sp>
      <p:sp>
        <p:nvSpPr>
          <p:cNvPr id="40" name="Shape 28725"/>
          <p:cNvSpPr>
            <a:spLocks noGrp="1" noChangeArrowheads="1"/>
          </p:cNvSpPr>
          <p:nvPr/>
        </p:nvSpPr>
        <p:spPr bwMode="auto">
          <a:xfrm>
            <a:off x="827086" y="1649229"/>
            <a:ext cx="1828800" cy="914400"/>
          </a:xfrm>
          <a:prstGeom prst="rect">
            <a:avLst/>
          </a:prstGeom>
          <a:solidFill>
            <a:schemeClr val="bg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45718" anchor="ctr" anchorCtr="0"/>
          <a:lstStyle/>
          <a:p>
            <a:pPr lvl="0" algn="ctr">
              <a:defRPr/>
            </a:pPr>
            <a:endParaRPr lang="en-US" sz="2000"/>
          </a:p>
          <a:p>
            <a:pPr lvl="0" algn="ctr">
              <a:defRPr/>
            </a:pPr>
            <a:r>
              <a:rPr lang="fr-FR" sz="2000">
                <a:solidFill>
                  <a:schemeClr val="lt2"/>
                </a:solidFill>
                <a:latin typeface="+mn-lt"/>
              </a:rPr>
              <a:t>Ecore</a:t>
            </a:r>
            <a:endParaRPr/>
          </a:p>
        </p:txBody>
      </p:sp>
      <p:sp>
        <p:nvSpPr>
          <p:cNvPr id="41" name="Shape 28726"/>
          <p:cNvSpPr>
            <a:spLocks noGrp="1" noChangeArrowheads="1"/>
          </p:cNvSpPr>
          <p:nvPr/>
        </p:nvSpPr>
        <p:spPr bwMode="auto">
          <a:xfrm>
            <a:off x="6515100" y="1649229"/>
            <a:ext cx="1828798" cy="914400"/>
          </a:xfrm>
          <a:prstGeom prst="rect">
            <a:avLst/>
          </a:prstGeom>
          <a:solidFill>
            <a:schemeClr val="bg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45718" anchor="ctr" anchorCtr="0"/>
          <a:lstStyle/>
          <a:p>
            <a:pPr lvl="0" algn="ctr">
              <a:defRPr/>
            </a:pPr>
            <a:endParaRPr lang="en-US" sz="2000"/>
          </a:p>
          <a:p>
            <a:pPr lvl="0" algn="ctr">
              <a:defRPr/>
            </a:pPr>
            <a:r>
              <a:rPr lang="fr-FR" sz="2000">
                <a:solidFill>
                  <a:schemeClr val="lt2"/>
                </a:solidFill>
                <a:latin typeface="+mn-lt"/>
              </a:rPr>
              <a:t>Ecore</a:t>
            </a:r>
            <a:endParaRPr/>
          </a:p>
        </p:txBody>
      </p:sp>
      <p:sp>
        <p:nvSpPr>
          <p:cNvPr id="42" name="Shape 28727"/>
          <p:cNvSpPr>
            <a:spLocks noGrp="1" noChangeArrowheads="1"/>
          </p:cNvSpPr>
          <p:nvPr/>
        </p:nvSpPr>
        <p:spPr bwMode="auto">
          <a:xfrm flipH="1">
            <a:off x="1619249" y="2584267"/>
            <a:ext cx="1586" cy="533399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91438" tIns="45718" rIns="-125851" bIns="45718"/>
          <a:lstStyle/>
          <a:p>
            <a:pPr>
              <a:defRPr/>
            </a:pPr>
            <a:endParaRPr/>
          </a:p>
        </p:txBody>
      </p:sp>
      <p:sp>
        <p:nvSpPr>
          <p:cNvPr id="43" name="Shape 28728"/>
          <p:cNvSpPr>
            <a:spLocks noGrp="1" noChangeArrowheads="1"/>
          </p:cNvSpPr>
          <p:nvPr/>
        </p:nvSpPr>
        <p:spPr bwMode="auto">
          <a:xfrm flipH="1">
            <a:off x="7451723" y="2584267"/>
            <a:ext cx="1586" cy="533399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noFill/>
          <a:ln w="12699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91438" tIns="45718" rIns="-125851" bIns="45718"/>
          <a:lstStyle/>
          <a:p>
            <a:pPr>
              <a:defRPr/>
            </a:pPr>
            <a:endParaRPr/>
          </a:p>
        </p:txBody>
      </p:sp>
      <p:sp>
        <p:nvSpPr>
          <p:cNvPr id="44" name="Shape 28682"/>
          <p:cNvSpPr>
            <a:spLocks noGrp="1" noChangeArrowheads="1"/>
          </p:cNvSpPr>
          <p:nvPr/>
        </p:nvSpPr>
        <p:spPr bwMode="auto">
          <a:xfrm>
            <a:off x="3484561" y="1670778"/>
            <a:ext cx="1028900" cy="874425"/>
          </a:xfrm>
          <a:prstGeom prst="rect">
            <a:avLst/>
          </a:prstGeom>
          <a:solidFill>
            <a:schemeClr val="bg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40" tIns="45718" rIns="91438" bIns="45718" anchor="ctr" anchorCtr="0"/>
          <a:lstStyle/>
          <a:p>
            <a:pPr lvl="0" algn="ctr">
              <a:defRPr/>
            </a:pPr>
            <a:r>
              <a:rPr lang="fr-FR" sz="1600" b="1">
                <a:solidFill>
                  <a:schemeClr val="lt2"/>
                </a:solidFill>
                <a:latin typeface="+mn-lt"/>
              </a:rPr>
              <a:t>Ecore + actions (ALE)</a:t>
            </a:r>
            <a:endParaRPr/>
          </a:p>
        </p:txBody>
      </p:sp>
      <p:sp>
        <p:nvSpPr>
          <p:cNvPr id="45" name="Shape 28682"/>
          <p:cNvSpPr>
            <a:spLocks noGrp="1" noChangeArrowheads="1"/>
          </p:cNvSpPr>
          <p:nvPr/>
        </p:nvSpPr>
        <p:spPr bwMode="auto">
          <a:xfrm>
            <a:off x="4524273" y="1670778"/>
            <a:ext cx="1028900" cy="874425"/>
          </a:xfrm>
          <a:prstGeom prst="rect">
            <a:avLst/>
          </a:prstGeom>
          <a:solidFill>
            <a:schemeClr val="bg1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40" tIns="45718" rIns="91438" bIns="45718" anchor="ctr" anchorCtr="0"/>
          <a:lstStyle/>
          <a:p>
            <a:pPr lvl="0" algn="ctr">
              <a:defRPr/>
            </a:pPr>
            <a:r>
              <a:rPr lang="fr-FR" sz="1600" b="1">
                <a:solidFill>
                  <a:schemeClr val="lt2"/>
                </a:solidFill>
                <a:latin typeface="+mn-lt"/>
              </a:rPr>
              <a:t>transformation DSL</a:t>
            </a:r>
            <a:endParaRPr/>
          </a:p>
        </p:txBody>
      </p:sp>
      <p:sp>
        <p:nvSpPr>
          <p:cNvPr id="46" name="Shape 28698"/>
          <p:cNvSpPr>
            <a:spLocks noGrp="1" noChangeArrowheads="1"/>
          </p:cNvSpPr>
          <p:nvPr/>
        </p:nvSpPr>
        <p:spPr bwMode="auto">
          <a:xfrm>
            <a:off x="1679385" y="4673417"/>
            <a:ext cx="321227" cy="2530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38" bIns="45718" anchor="ctr" anchorCtr="0"/>
          <a:lstStyle/>
          <a:p>
            <a:pPr lvl="0" algn="ctr">
              <a:defRPr/>
            </a:pPr>
            <a:r>
              <a:rPr lang="en-US" sz="800" b="1">
                <a:solidFill>
                  <a:schemeClr val="lt2"/>
                </a:solidFill>
                <a:latin typeface="+mn-lt"/>
              </a:rPr>
              <a:t>:A</a:t>
            </a:r>
            <a:endParaRPr sz="800"/>
          </a:p>
        </p:txBody>
      </p:sp>
      <p:sp>
        <p:nvSpPr>
          <p:cNvPr id="47" name="Shape 28699"/>
          <p:cNvSpPr>
            <a:spLocks noGrp="1" noChangeArrowheads="1"/>
          </p:cNvSpPr>
          <p:nvPr/>
        </p:nvSpPr>
        <p:spPr bwMode="auto">
          <a:xfrm>
            <a:off x="2213990" y="4715459"/>
            <a:ext cx="292976" cy="2048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40" tIns="45720" rIns="91438" bIns="45718" anchor="ctr" anchorCtr="0"/>
          <a:lstStyle/>
          <a:p>
            <a:pPr lvl="0" algn="ctr">
              <a:defRPr/>
            </a:pPr>
            <a:r>
              <a:rPr lang="en-US" sz="800" b="1">
                <a:solidFill>
                  <a:schemeClr val="lt2"/>
                </a:solidFill>
                <a:latin typeface="+mn-lt"/>
              </a:rPr>
              <a:t>:C</a:t>
            </a:r>
            <a:endParaRPr sz="800"/>
          </a:p>
        </p:txBody>
      </p:sp>
      <p:sp>
        <p:nvSpPr>
          <p:cNvPr id="48" name="Shape 28700"/>
          <p:cNvSpPr>
            <a:spLocks noGrp="1" noChangeArrowheads="1"/>
          </p:cNvSpPr>
          <p:nvPr/>
        </p:nvSpPr>
        <p:spPr bwMode="auto">
          <a:xfrm>
            <a:off x="2221276" y="5068704"/>
            <a:ext cx="301200" cy="2246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40" tIns="45720" rIns="91438" bIns="45718" anchor="ctr" anchorCtr="0"/>
          <a:lstStyle/>
          <a:p>
            <a:pPr lvl="0" algn="ctr">
              <a:defRPr/>
            </a:pPr>
            <a:r>
              <a:rPr lang="en-US" sz="800" b="1">
                <a:solidFill>
                  <a:schemeClr val="lt2"/>
                </a:solidFill>
                <a:latin typeface="+mn-lt"/>
              </a:rPr>
              <a:t>:C</a:t>
            </a:r>
            <a:endParaRPr sz="800"/>
          </a:p>
        </p:txBody>
      </p:sp>
      <p:sp>
        <p:nvSpPr>
          <p:cNvPr id="49" name="Shape 28704"/>
          <p:cNvSpPr>
            <a:spLocks noGrp="1" noChangeArrowheads="1"/>
          </p:cNvSpPr>
          <p:nvPr/>
        </p:nvSpPr>
        <p:spPr bwMode="auto">
          <a:xfrm>
            <a:off x="7470768" y="4692935"/>
            <a:ext cx="304805" cy="21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 lvl="0" algn="ctr">
              <a:defRPr/>
            </a:pPr>
            <a:r>
              <a:rPr lang="en-US" sz="800" b="1">
                <a:solidFill>
                  <a:schemeClr val="lt2"/>
                </a:solidFill>
                <a:latin typeface="+mn-lt"/>
              </a:rPr>
              <a:t>:H</a:t>
            </a:r>
            <a:endParaRPr sz="800"/>
          </a:p>
        </p:txBody>
      </p:sp>
      <p:sp>
        <p:nvSpPr>
          <p:cNvPr id="50" name="Shape 28705"/>
          <p:cNvSpPr>
            <a:spLocks noGrp="1" noChangeArrowheads="1"/>
          </p:cNvSpPr>
          <p:nvPr/>
        </p:nvSpPr>
        <p:spPr bwMode="auto">
          <a:xfrm>
            <a:off x="7986709" y="4692233"/>
            <a:ext cx="321138" cy="236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 lvl="0" algn="ctr">
              <a:defRPr/>
            </a:pPr>
            <a:r>
              <a:rPr lang="en-US" sz="800" b="1">
                <a:solidFill>
                  <a:schemeClr val="lt2"/>
                </a:solidFill>
                <a:latin typeface="+mn-lt"/>
              </a:rPr>
              <a:t>:C</a:t>
            </a:r>
            <a:endParaRPr sz="800"/>
          </a:p>
        </p:txBody>
      </p:sp>
      <p:sp>
        <p:nvSpPr>
          <p:cNvPr id="51" name="Shape 28717"/>
          <p:cNvSpPr>
            <a:spLocks noGrp="1" noChangeArrowheads="1"/>
          </p:cNvSpPr>
          <p:nvPr/>
        </p:nvSpPr>
        <p:spPr bwMode="auto">
          <a:xfrm>
            <a:off x="7662861" y="3233555"/>
            <a:ext cx="215898" cy="2158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B</a:t>
            </a:r>
            <a:endParaRPr/>
          </a:p>
        </p:txBody>
      </p:sp>
      <p:sp>
        <p:nvSpPr>
          <p:cNvPr id="52" name="Shape 28716"/>
          <p:cNvSpPr>
            <a:spLocks noGrp="1" noChangeArrowheads="1"/>
          </p:cNvSpPr>
          <p:nvPr/>
        </p:nvSpPr>
        <p:spPr bwMode="auto">
          <a:xfrm>
            <a:off x="7662861" y="3593916"/>
            <a:ext cx="215898" cy="2158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H</a:t>
            </a:r>
            <a:endParaRPr/>
          </a:p>
        </p:txBody>
      </p:sp>
      <p:sp>
        <p:nvSpPr>
          <p:cNvPr id="53" name="Shape 28719"/>
          <p:cNvSpPr>
            <a:spLocks noGrp="1" noChangeArrowheads="1"/>
          </p:cNvSpPr>
          <p:nvPr/>
        </p:nvSpPr>
        <p:spPr bwMode="auto">
          <a:xfrm>
            <a:off x="7878762" y="3341505"/>
            <a:ext cx="215898" cy="0"/>
          </a:xfrm>
          <a:custGeom>
            <a:avLst/>
            <a:gdLst>
              <a:gd name="gd0" fmla="val 65536"/>
              <a:gd name="gd1" fmla="val 0"/>
              <a:gd name="gd2" fmla="val 0"/>
              <a:gd name="gd3" fmla="val 21600"/>
              <a:gd name="gd4" fmla="val 21600"/>
              <a:gd name="gd5" fmla="*/ w 0 21600"/>
              <a:gd name="gd6" fmla="*/ h 0 21600"/>
              <a:gd name="gd7" fmla="*/ w 21600 21600"/>
              <a:gd name="gd8" fmla="*/ h 21600 21600"/>
            </a:gdLst>
            <a:ahLst/>
            <a:cxnLst/>
            <a:rect l="gd5" t="gd6" r="gd7" b="gd8"/>
            <a:pathLst>
              <a:path w="21600" h="21600" extrusionOk="0">
                <a:moveTo>
                  <a:pt x="gd1" y="gd2"/>
                </a:moveTo>
                <a:lnTo>
                  <a:pt x="gd3" y="gd4"/>
                </a:lnTo>
              </a:path>
              <a:path w="21600" h="21600" extrusionOk="0"/>
            </a:pathLst>
          </a:custGeom>
          <a:solidFill>
            <a:srgbClr val="000000"/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-81718"/>
          <a:lstStyle/>
          <a:p>
            <a:pPr>
              <a:defRPr/>
            </a:pPr>
            <a:endParaRPr/>
          </a:p>
        </p:txBody>
      </p:sp>
      <p:sp>
        <p:nvSpPr>
          <p:cNvPr id="54" name="Shape 28711"/>
          <p:cNvSpPr>
            <a:spLocks noGrp="1" noChangeArrowheads="1"/>
          </p:cNvSpPr>
          <p:nvPr/>
        </p:nvSpPr>
        <p:spPr bwMode="auto">
          <a:xfrm>
            <a:off x="4854574" y="3233555"/>
            <a:ext cx="215898" cy="2158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D</a:t>
            </a:r>
            <a:endParaRPr/>
          </a:p>
        </p:txBody>
      </p:sp>
      <p:sp>
        <p:nvSpPr>
          <p:cNvPr id="55" name="Shape 28712"/>
          <p:cNvSpPr>
            <a:spLocks noGrp="1" noChangeArrowheads="1"/>
          </p:cNvSpPr>
          <p:nvPr/>
        </p:nvSpPr>
        <p:spPr bwMode="auto">
          <a:xfrm>
            <a:off x="5286374" y="3233555"/>
            <a:ext cx="215898" cy="2158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18" rIns="91440" bIns="45720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E</a:t>
            </a:r>
            <a:endParaRPr/>
          </a:p>
        </p:txBody>
      </p:sp>
      <p:sp>
        <p:nvSpPr>
          <p:cNvPr id="56" name="Shape 28710"/>
          <p:cNvSpPr>
            <a:spLocks noGrp="1" noChangeArrowheads="1"/>
          </p:cNvSpPr>
          <p:nvPr/>
        </p:nvSpPr>
        <p:spPr bwMode="auto">
          <a:xfrm>
            <a:off x="4854574" y="3593916"/>
            <a:ext cx="215898" cy="2158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38" tIns="45720" rIns="91440" bIns="45718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F</a:t>
            </a:r>
            <a:endParaRPr/>
          </a:p>
        </p:txBody>
      </p:sp>
      <p:sp>
        <p:nvSpPr>
          <p:cNvPr id="57" name="Shape 28694"/>
          <p:cNvSpPr>
            <a:spLocks noGrp="1" noChangeArrowheads="1"/>
          </p:cNvSpPr>
          <p:nvPr/>
        </p:nvSpPr>
        <p:spPr bwMode="auto">
          <a:xfrm>
            <a:off x="2333624" y="3233555"/>
            <a:ext cx="215898" cy="2158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99">
            <a:solidFill>
              <a:schemeClr val="tx1"/>
            </a:solidFill>
            <a:round/>
            <a:headEnd/>
            <a:tailEnd/>
          </a:ln>
        </p:spPr>
        <p:txBody>
          <a:bodyPr lIns="91440" tIns="45718" rIns="91438" bIns="45720" anchor="ctr" anchorCtr="0"/>
          <a:lstStyle/>
          <a:p>
            <a:pPr lvl="0" algn="ctr">
              <a:defRPr/>
            </a:pPr>
            <a:r>
              <a:rPr lang="en-US" sz="1400" b="1">
                <a:solidFill>
                  <a:schemeClr val="lt2"/>
                </a:solidFill>
                <a:latin typeface="+mn-lt"/>
              </a:rPr>
              <a:t>C</a:t>
            </a:r>
            <a:endParaRPr/>
          </a:p>
        </p:txBody>
      </p:sp>
      <p:cxnSp>
        <p:nvCxnSpPr>
          <p:cNvPr id="58" name="Connecteur droit 57"/>
          <p:cNvCxnSpPr>
            <a:cxnSpLocks/>
          </p:cNvCxnSpPr>
          <p:nvPr/>
        </p:nvCxnSpPr>
        <p:spPr bwMode="auto">
          <a:xfrm flipV="1">
            <a:off x="2592848" y="5057592"/>
            <a:ext cx="718278" cy="0"/>
          </a:xfrm>
          <a:prstGeom prst="lin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9" name="Rectangle 58"/>
          <p:cNvSpPr/>
          <p:nvPr/>
        </p:nvSpPr>
        <p:spPr bwMode="auto">
          <a:xfrm>
            <a:off x="3300562" y="4859076"/>
            <a:ext cx="2062047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>
                <a:solidFill>
                  <a:schemeClr val="bg2"/>
                </a:solidFill>
              </a:rPr>
              <a:t>Transformation</a:t>
            </a:r>
          </a:p>
          <a:p>
            <a:pPr>
              <a:defRPr/>
            </a:pPr>
            <a:r>
              <a:rPr>
                <a:solidFill>
                  <a:schemeClr val="bg2"/>
                </a:solidFill>
              </a:rPr>
              <a:t>execution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Organising transformation: bigger picture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lnSpc>
                <a:spcPct val="114999"/>
              </a:lnSpc>
              <a:defRPr/>
            </a:pPr>
            <a:r>
              <a:rPr/>
              <a:t>Might be complex because it can help to formalize all stages</a:t>
            </a:r>
          </a:p>
          <a:p>
            <a:pPr>
              <a:lnSpc>
                <a:spcPct val="114999"/>
              </a:lnSpc>
              <a:defRPr/>
            </a:pPr>
            <a:r>
              <a:rPr/>
              <a:t>Ex: PIM-PSM (old figure but shows various stages and modeling point of views)</a:t>
            </a:r>
          </a:p>
        </p:txBody>
      </p:sp>
      <p:grpSp>
        <p:nvGrpSpPr>
          <p:cNvPr id="6" name="Group 86"/>
          <p:cNvGrpSpPr/>
          <p:nvPr/>
        </p:nvGrpSpPr>
        <p:grpSpPr bwMode="auto">
          <a:xfrm>
            <a:off x="986156" y="2403110"/>
            <a:ext cx="6559064" cy="3996487"/>
            <a:chOff x="0" y="0"/>
            <a:chExt cx="6559064" cy="3996487"/>
          </a:xfrm>
        </p:grpSpPr>
        <p:grpSp>
          <p:nvGrpSpPr>
            <p:cNvPr id="7" name="Group 55"/>
            <p:cNvGrpSpPr/>
            <p:nvPr/>
          </p:nvGrpSpPr>
          <p:grpSpPr bwMode="auto">
            <a:xfrm>
              <a:off x="0" y="0"/>
              <a:ext cx="6559064" cy="3996487"/>
              <a:chOff x="0" y="0"/>
              <a:chExt cx="6559064" cy="3996487"/>
            </a:xfrm>
          </p:grpSpPr>
          <p:sp>
            <p:nvSpPr>
              <p:cNvPr id="8" name="Rectangle 4"/>
              <p:cNvSpPr/>
              <p:nvPr/>
            </p:nvSpPr>
            <p:spPr bwMode="auto">
              <a:xfrm>
                <a:off x="659252" y="3731492"/>
                <a:ext cx="967684" cy="167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Requirements</a:t>
                </a:r>
                <a:endParaRPr/>
              </a:p>
            </p:txBody>
          </p:sp>
          <p:sp>
            <p:nvSpPr>
              <p:cNvPr id="9" name="Rectangle 5"/>
              <p:cNvSpPr/>
              <p:nvPr/>
            </p:nvSpPr>
            <p:spPr bwMode="auto">
              <a:xfrm>
                <a:off x="1724298" y="3731492"/>
                <a:ext cx="618235" cy="167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Analysis</a:t>
                </a:r>
                <a:endParaRPr/>
              </a:p>
            </p:txBody>
          </p:sp>
          <p:sp>
            <p:nvSpPr>
              <p:cNvPr id="10" name="Rectangle 6"/>
              <p:cNvSpPr/>
              <p:nvPr/>
            </p:nvSpPr>
            <p:spPr bwMode="auto">
              <a:xfrm>
                <a:off x="2477180" y="3661170"/>
                <a:ext cx="874438" cy="335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Architectural</a:t>
                </a:r>
                <a:endParaRPr/>
              </a:p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Design</a:t>
                </a:r>
                <a:endParaRPr/>
              </a:p>
            </p:txBody>
          </p:sp>
          <p:sp>
            <p:nvSpPr>
              <p:cNvPr id="11" name="Rectangle 7"/>
              <p:cNvSpPr/>
              <p:nvPr/>
            </p:nvSpPr>
            <p:spPr bwMode="auto">
              <a:xfrm>
                <a:off x="3684196" y="3661170"/>
                <a:ext cx="610595" cy="335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Detailed</a:t>
                </a:r>
                <a:endParaRPr/>
              </a:p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Design</a:t>
                </a:r>
                <a:endParaRPr/>
              </a:p>
            </p:txBody>
          </p:sp>
          <p:sp>
            <p:nvSpPr>
              <p:cNvPr id="12" name="Rectangle 8"/>
              <p:cNvSpPr/>
              <p:nvPr/>
            </p:nvSpPr>
            <p:spPr bwMode="auto">
              <a:xfrm>
                <a:off x="4393613" y="3661170"/>
                <a:ext cx="1053153" cy="167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Implementation</a:t>
                </a:r>
                <a:endParaRPr/>
              </a:p>
            </p:txBody>
          </p:sp>
          <p:sp>
            <p:nvSpPr>
              <p:cNvPr id="13" name="Rectangle 9"/>
              <p:cNvSpPr/>
              <p:nvPr/>
            </p:nvSpPr>
            <p:spPr bwMode="auto">
              <a:xfrm>
                <a:off x="5536807" y="3661170"/>
                <a:ext cx="711617" cy="167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Validation</a:t>
                </a:r>
                <a:endParaRPr/>
              </a:p>
            </p:txBody>
          </p:sp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>
                <a:off x="734051" y="3509366"/>
                <a:ext cx="5483760" cy="1116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 rot="10799989" flipH="1">
                <a:off x="734051" y="607218"/>
                <a:ext cx="1116" cy="2893218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16" name="Rectangle 12"/>
              <p:cNvSpPr/>
              <p:nvPr/>
            </p:nvSpPr>
            <p:spPr bwMode="auto">
              <a:xfrm>
                <a:off x="5917500" y="3277194"/>
                <a:ext cx="641563" cy="167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latin typeface="Times New Roman Italic"/>
                    <a:ea typeface="ＭＳ Ｐゴシック"/>
                    <a:cs typeface="Times New Roman Italic"/>
                  </a:rPr>
                  <a:t>Lifecycle</a:t>
                </a:r>
                <a:endParaRPr/>
              </a:p>
            </p:txBody>
          </p:sp>
          <p:sp>
            <p:nvSpPr>
              <p:cNvPr id="17" name="Rectangle 13"/>
              <p:cNvSpPr/>
              <p:nvPr/>
            </p:nvSpPr>
            <p:spPr bwMode="auto">
              <a:xfrm>
                <a:off x="429274" y="0"/>
                <a:ext cx="944424" cy="3353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latin typeface="Times New Roman Italic"/>
                    <a:ea typeface="ＭＳ Ｐゴシック"/>
                    <a:cs typeface="Times New Roman Italic"/>
                  </a:rPr>
                  <a:t>Modeling</a:t>
                </a:r>
                <a:endParaRPr/>
              </a:p>
              <a:p>
                <a:pPr marL="40181">
                  <a:defRPr/>
                </a:pPr>
                <a:r>
                  <a:rPr lang="en-US" sz="1100">
                    <a:latin typeface="Times New Roman Italic"/>
                    <a:ea typeface="ＭＳ Ｐゴシック"/>
                    <a:cs typeface="Times New Roman Italic"/>
                  </a:rPr>
                  <a:t>point of views</a:t>
                </a:r>
                <a:endParaRPr/>
              </a:p>
            </p:txBody>
          </p:sp>
          <p:sp>
            <p:nvSpPr>
              <p:cNvPr id="18" name="Rectangle 14"/>
              <p:cNvSpPr/>
              <p:nvPr/>
            </p:nvSpPr>
            <p:spPr bwMode="auto">
              <a:xfrm>
                <a:off x="0" y="798090"/>
                <a:ext cx="750293" cy="2346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Proofs,</a:t>
                </a:r>
                <a:endParaRPr/>
              </a:p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QoS</a:t>
                </a:r>
                <a:endParaRPr/>
              </a:p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Analysis,</a:t>
                </a:r>
                <a:endParaRPr/>
              </a:p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Simulation</a:t>
                </a:r>
                <a:endParaRPr/>
              </a:p>
              <a:p>
                <a:pPr marL="40181" algn="ctr">
                  <a:defRPr/>
                </a:pPr>
                <a:endParaRPr lang="en-US" sz="1100">
                  <a:ea typeface="ＭＳ Ｐゴシック"/>
                  <a:cs typeface="Times New Roman"/>
                </a:endParaRPr>
              </a:p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Technical </a:t>
                </a:r>
                <a:endParaRPr/>
              </a:p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Aspects</a:t>
                </a:r>
                <a:endParaRPr/>
              </a:p>
              <a:p>
                <a:pPr marL="40181" algn="ctr">
                  <a:defRPr/>
                </a:pPr>
                <a:endParaRPr lang="en-US" sz="1100">
                  <a:ea typeface="ＭＳ Ｐゴシック"/>
                  <a:cs typeface="Times New Roman"/>
                </a:endParaRPr>
              </a:p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Business</a:t>
                </a:r>
                <a:endParaRPr/>
              </a:p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Aspects</a:t>
                </a:r>
                <a:endParaRPr/>
              </a:p>
              <a:p>
                <a:pPr marL="40181" algn="ctr">
                  <a:defRPr/>
                </a:pPr>
                <a:endParaRPr lang="en-US" sz="1100">
                  <a:ea typeface="ＭＳ Ｐゴシック"/>
                  <a:cs typeface="Times New Roman"/>
                </a:endParaRPr>
              </a:p>
              <a:p>
                <a:pPr marL="40181" algn="ctr">
                  <a:defRPr/>
                </a:pPr>
                <a:endParaRPr lang="en-US" sz="1100">
                  <a:ea typeface="ＭＳ Ｐゴシック"/>
                  <a:cs typeface="Times New Roman"/>
                </a:endParaRPr>
              </a:p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Text</a:t>
                </a:r>
                <a:endParaRPr/>
              </a:p>
              <a:p>
                <a:pPr marL="40181" algn="ctr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(e.g. XML)</a:t>
                </a:r>
                <a:endParaRPr/>
              </a:p>
            </p:txBody>
          </p:sp>
          <p:sp>
            <p:nvSpPr>
              <p:cNvPr id="19" name="Rectangle 15"/>
              <p:cNvSpPr/>
              <p:nvPr/>
            </p:nvSpPr>
            <p:spPr bwMode="auto">
              <a:xfrm>
                <a:off x="889156" y="2444440"/>
                <a:ext cx="346411" cy="167675"/>
              </a:xfrm>
              <a:prstGeom prst="rect">
                <a:avLst/>
              </a:prstGeom>
              <a:solidFill>
                <a:srgbClr val="CCECFF"/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latin typeface="Arial"/>
                    <a:ea typeface="ＭＳ Ｐゴシック"/>
                    <a:cs typeface="Arial"/>
                  </a:rPr>
                  <a:t>PIM</a:t>
                </a:r>
                <a:endParaRPr/>
              </a:p>
            </p:txBody>
          </p:sp>
          <p:sp>
            <p:nvSpPr>
              <p:cNvPr id="20" name="Rectangle 16"/>
              <p:cNvSpPr/>
              <p:nvPr/>
            </p:nvSpPr>
            <p:spPr bwMode="auto">
              <a:xfrm>
                <a:off x="811083" y="3125389"/>
                <a:ext cx="346480" cy="1676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Doc</a:t>
                </a:r>
                <a:endParaRPr/>
              </a:p>
            </p:txBody>
          </p:sp>
          <p:sp>
            <p:nvSpPr>
              <p:cNvPr id="21" name="Rectangle 17"/>
              <p:cNvSpPr/>
              <p:nvPr/>
            </p:nvSpPr>
            <p:spPr bwMode="auto">
              <a:xfrm>
                <a:off x="1724298" y="3125389"/>
                <a:ext cx="346480" cy="1676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Doc</a:t>
                </a:r>
                <a:endParaRPr/>
              </a:p>
            </p:txBody>
          </p:sp>
          <p:sp>
            <p:nvSpPr>
              <p:cNvPr id="22" name="Rectangle 18"/>
              <p:cNvSpPr/>
              <p:nvPr/>
            </p:nvSpPr>
            <p:spPr bwMode="auto">
              <a:xfrm>
                <a:off x="2639747" y="3125389"/>
                <a:ext cx="346480" cy="1676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Doc</a:t>
                </a:r>
                <a:endParaRPr/>
              </a:p>
            </p:txBody>
          </p:sp>
          <p:sp>
            <p:nvSpPr>
              <p:cNvPr id="23" name="Rectangle 19"/>
              <p:cNvSpPr/>
              <p:nvPr/>
            </p:nvSpPr>
            <p:spPr bwMode="auto">
              <a:xfrm>
                <a:off x="3631111" y="3125389"/>
                <a:ext cx="346480" cy="1676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Doc</a:t>
                </a:r>
                <a:endParaRPr/>
              </a:p>
            </p:txBody>
          </p:sp>
          <p:sp>
            <p:nvSpPr>
              <p:cNvPr id="24" name="Rectangle 20"/>
              <p:cNvSpPr/>
              <p:nvPr/>
            </p:nvSpPr>
            <p:spPr bwMode="auto">
              <a:xfrm>
                <a:off x="4545443" y="3125389"/>
                <a:ext cx="346480" cy="1676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Doc</a:t>
                </a:r>
                <a:endParaRPr/>
              </a:p>
            </p:txBody>
          </p:sp>
          <p:sp>
            <p:nvSpPr>
              <p:cNvPr id="25" name="Rectangle 21"/>
              <p:cNvSpPr/>
              <p:nvPr/>
            </p:nvSpPr>
            <p:spPr bwMode="auto">
              <a:xfrm>
                <a:off x="5536807" y="3125389"/>
                <a:ext cx="346480" cy="1676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Doc</a:t>
                </a:r>
                <a:endParaRPr/>
              </a:p>
            </p:txBody>
          </p:sp>
          <p:sp>
            <p:nvSpPr>
              <p:cNvPr id="26" name="Rectangle 22"/>
              <p:cNvSpPr/>
              <p:nvPr/>
            </p:nvSpPr>
            <p:spPr bwMode="auto">
              <a:xfrm>
                <a:off x="1763335" y="2444440"/>
                <a:ext cx="346411" cy="167675"/>
              </a:xfrm>
              <a:prstGeom prst="rect">
                <a:avLst/>
              </a:prstGeom>
              <a:solidFill>
                <a:srgbClr val="CCECFF"/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latin typeface="Arial"/>
                    <a:ea typeface="ＭＳ Ｐゴシック"/>
                    <a:cs typeface="Arial"/>
                  </a:rPr>
                  <a:t>PIM</a:t>
                </a:r>
                <a:endParaRPr/>
              </a:p>
            </p:txBody>
          </p:sp>
          <p:sp>
            <p:nvSpPr>
              <p:cNvPr id="27" name="Rectangle 23"/>
              <p:cNvSpPr/>
              <p:nvPr/>
            </p:nvSpPr>
            <p:spPr bwMode="auto">
              <a:xfrm>
                <a:off x="2716705" y="2444440"/>
                <a:ext cx="346411" cy="167675"/>
              </a:xfrm>
              <a:prstGeom prst="rect">
                <a:avLst/>
              </a:prstGeom>
              <a:solidFill>
                <a:srgbClr val="CCECFF"/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latin typeface="Arial"/>
                    <a:ea typeface="ＭＳ Ｐゴシック"/>
                    <a:cs typeface="Arial"/>
                  </a:rPr>
                  <a:t>PIM</a:t>
                </a:r>
                <a:endParaRPr/>
              </a:p>
            </p:txBody>
          </p:sp>
          <p:sp>
            <p:nvSpPr>
              <p:cNvPr id="28" name="Rectangle 24"/>
              <p:cNvSpPr/>
              <p:nvPr/>
            </p:nvSpPr>
            <p:spPr bwMode="auto">
              <a:xfrm>
                <a:off x="3709185" y="2444440"/>
                <a:ext cx="400776" cy="167675"/>
              </a:xfrm>
              <a:prstGeom prst="rect">
                <a:avLst/>
              </a:prstGeom>
              <a:solidFill>
                <a:srgbClr val="FF4568"/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latin typeface="Arial"/>
                    <a:ea typeface="ＭＳ Ｐゴシック"/>
                    <a:cs typeface="Arial"/>
                  </a:rPr>
                  <a:t>PSM</a:t>
                </a:r>
                <a:endParaRPr/>
              </a:p>
            </p:txBody>
          </p:sp>
          <p:sp>
            <p:nvSpPr>
              <p:cNvPr id="29" name="Rectangle 25"/>
              <p:cNvSpPr/>
              <p:nvPr/>
            </p:nvSpPr>
            <p:spPr bwMode="auto">
              <a:xfrm>
                <a:off x="2678784" y="1756854"/>
                <a:ext cx="346411" cy="167675"/>
              </a:xfrm>
              <a:prstGeom prst="rect">
                <a:avLst/>
              </a:prstGeom>
              <a:solidFill>
                <a:srgbClr val="CCECFF"/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latin typeface="Arial"/>
                    <a:ea typeface="ＭＳ Ｐゴシック"/>
                    <a:cs typeface="Arial"/>
                  </a:rPr>
                  <a:t>PIM</a:t>
                </a:r>
                <a:endParaRPr/>
              </a:p>
            </p:txBody>
          </p:sp>
          <p:sp>
            <p:nvSpPr>
              <p:cNvPr id="30" name="Rectangle 26"/>
              <p:cNvSpPr/>
              <p:nvPr/>
            </p:nvSpPr>
            <p:spPr bwMode="auto">
              <a:xfrm>
                <a:off x="3709185" y="1756854"/>
                <a:ext cx="400776" cy="167675"/>
              </a:xfrm>
              <a:prstGeom prst="rect">
                <a:avLst/>
              </a:prstGeom>
              <a:solidFill>
                <a:srgbClr val="FF4568"/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latin typeface="Arial"/>
                    <a:ea typeface="ＭＳ Ｐゴシック"/>
                    <a:cs typeface="Arial"/>
                  </a:rPr>
                  <a:t>PSM</a:t>
                </a:r>
                <a:endParaRPr/>
              </a:p>
            </p:txBody>
          </p:sp>
          <p:sp>
            <p:nvSpPr>
              <p:cNvPr id="31" name="Rectangle 27"/>
              <p:cNvSpPr/>
              <p:nvPr/>
            </p:nvSpPr>
            <p:spPr bwMode="auto">
              <a:xfrm>
                <a:off x="4621358" y="2131901"/>
                <a:ext cx="432017" cy="1676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latin typeface="Arial"/>
                    <a:ea typeface="ＭＳ Ｐゴシック"/>
                    <a:cs typeface="Arial"/>
                  </a:rPr>
                  <a:t>Code</a:t>
                </a:r>
                <a:endParaRPr/>
              </a:p>
            </p:txBody>
          </p:sp>
          <p:sp>
            <p:nvSpPr>
              <p:cNvPr id="32" name="Rectangle 28"/>
              <p:cNvSpPr/>
              <p:nvPr/>
            </p:nvSpPr>
            <p:spPr bwMode="auto">
              <a:xfrm>
                <a:off x="5536807" y="2131901"/>
                <a:ext cx="439589" cy="1676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latin typeface="Arial"/>
                    <a:ea typeface="ＭＳ Ｐゴシック"/>
                    <a:cs typeface="Arial"/>
                  </a:rPr>
                  <a:t>Tests</a:t>
                </a:r>
                <a:endParaRPr/>
              </a:p>
            </p:txBody>
          </p:sp>
          <p:sp>
            <p:nvSpPr>
              <p:cNvPr id="33" name="Rectangle 29"/>
              <p:cNvSpPr/>
              <p:nvPr/>
            </p:nvSpPr>
            <p:spPr bwMode="auto">
              <a:xfrm>
                <a:off x="1268807" y="910827"/>
                <a:ext cx="1021844" cy="167675"/>
              </a:xfrm>
              <a:prstGeom prst="rect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Formal Models</a:t>
                </a:r>
                <a:endParaRPr/>
              </a:p>
            </p:txBody>
          </p:sp>
          <p:sp>
            <p:nvSpPr>
              <p:cNvPr id="34" name="Rectangle 30"/>
              <p:cNvSpPr/>
              <p:nvPr/>
            </p:nvSpPr>
            <p:spPr bwMode="auto">
              <a:xfrm>
                <a:off x="2868609" y="910827"/>
                <a:ext cx="1021844" cy="167675"/>
              </a:xfrm>
              <a:prstGeom prst="rect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100">
                    <a:ea typeface="ＭＳ Ｐゴシック"/>
                    <a:cs typeface="Times New Roman"/>
                  </a:rPr>
                  <a:t>Formal Models</a:t>
                </a:r>
                <a:endParaRPr/>
              </a:p>
            </p:txBody>
          </p:sp>
          <p:sp>
            <p:nvSpPr>
              <p:cNvPr id="35" name="Line 31"/>
              <p:cNvSpPr>
                <a:spLocks noChangeShapeType="1"/>
              </p:cNvSpPr>
              <p:nvPr/>
            </p:nvSpPr>
            <p:spPr bwMode="auto">
              <a:xfrm>
                <a:off x="1268807" y="2518171"/>
                <a:ext cx="455491" cy="1116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6" name="Line 32"/>
              <p:cNvSpPr>
                <a:spLocks noChangeShapeType="1"/>
              </p:cNvSpPr>
              <p:nvPr/>
            </p:nvSpPr>
            <p:spPr bwMode="auto">
              <a:xfrm>
                <a:off x="2183139" y="2518171"/>
                <a:ext cx="455491" cy="1116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7" name="Line 33"/>
              <p:cNvSpPr>
                <a:spLocks noChangeShapeType="1"/>
              </p:cNvSpPr>
              <p:nvPr/>
            </p:nvSpPr>
            <p:spPr bwMode="auto">
              <a:xfrm>
                <a:off x="3096355" y="2518171"/>
                <a:ext cx="535872" cy="1116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8" name="Line 34"/>
              <p:cNvSpPr>
                <a:spLocks noChangeShapeType="1"/>
              </p:cNvSpPr>
              <p:nvPr/>
            </p:nvSpPr>
            <p:spPr bwMode="auto">
              <a:xfrm rot="10799989" flipH="1">
                <a:off x="2868609" y="1982390"/>
                <a:ext cx="2232" cy="383976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39" name="Line 35"/>
              <p:cNvSpPr>
                <a:spLocks noChangeShapeType="1"/>
              </p:cNvSpPr>
              <p:nvPr/>
            </p:nvSpPr>
            <p:spPr bwMode="auto">
              <a:xfrm rot="10799989" flipH="1">
                <a:off x="3859973" y="1982390"/>
                <a:ext cx="1116" cy="383976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0" name="Line 36"/>
              <p:cNvSpPr>
                <a:spLocks noChangeShapeType="1"/>
              </p:cNvSpPr>
              <p:nvPr/>
            </p:nvSpPr>
            <p:spPr bwMode="auto">
              <a:xfrm rot="10799989" flipH="1">
                <a:off x="1039945" y="1211704"/>
                <a:ext cx="637012" cy="1154661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1" name="Line 37"/>
              <p:cNvSpPr>
                <a:spLocks noChangeShapeType="1"/>
              </p:cNvSpPr>
              <p:nvPr/>
            </p:nvSpPr>
            <p:spPr bwMode="auto">
              <a:xfrm rot="10799989">
                <a:off x="1724298" y="1223366"/>
                <a:ext cx="232211" cy="114299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2" name="Line 38"/>
              <p:cNvSpPr>
                <a:spLocks noChangeShapeType="1"/>
              </p:cNvSpPr>
              <p:nvPr/>
            </p:nvSpPr>
            <p:spPr bwMode="auto">
              <a:xfrm rot="10799989">
                <a:off x="1802446" y="1223366"/>
                <a:ext cx="839533" cy="1142999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3" name="Line 39"/>
              <p:cNvSpPr>
                <a:spLocks noChangeShapeType="1"/>
              </p:cNvSpPr>
              <p:nvPr/>
            </p:nvSpPr>
            <p:spPr bwMode="auto">
              <a:xfrm>
                <a:off x="4164751" y="1830585"/>
                <a:ext cx="455491" cy="232171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4" name="Line 40"/>
              <p:cNvSpPr>
                <a:spLocks noChangeShapeType="1"/>
              </p:cNvSpPr>
              <p:nvPr/>
            </p:nvSpPr>
            <p:spPr bwMode="auto">
              <a:xfrm rot="10799989">
                <a:off x="3555196" y="1223366"/>
                <a:ext cx="303660" cy="383976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5" name="Line 41"/>
              <p:cNvSpPr>
                <a:spLocks noChangeShapeType="1"/>
              </p:cNvSpPr>
              <p:nvPr/>
            </p:nvSpPr>
            <p:spPr bwMode="auto">
              <a:xfrm rot="10799989" flipH="1">
                <a:off x="2868609" y="1223366"/>
                <a:ext cx="384041" cy="383976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6" name="Freeform 42"/>
              <p:cNvSpPr/>
              <p:nvPr/>
            </p:nvSpPr>
            <p:spPr bwMode="auto">
              <a:xfrm>
                <a:off x="3999523" y="1057051"/>
                <a:ext cx="1820849" cy="1000124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ysDot"/>
                <a:miter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7" name="Line 43"/>
              <p:cNvSpPr>
                <a:spLocks noChangeShapeType="1"/>
              </p:cNvSpPr>
              <p:nvPr/>
            </p:nvSpPr>
            <p:spPr bwMode="auto">
              <a:xfrm>
                <a:off x="1039945" y="2669976"/>
                <a:ext cx="1116" cy="455413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8" name="Line 44"/>
              <p:cNvSpPr>
                <a:spLocks noChangeShapeType="1"/>
              </p:cNvSpPr>
              <p:nvPr/>
            </p:nvSpPr>
            <p:spPr bwMode="auto">
              <a:xfrm>
                <a:off x="1954277" y="2669976"/>
                <a:ext cx="1116" cy="455413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49" name="Line 45"/>
              <p:cNvSpPr>
                <a:spLocks noChangeShapeType="1"/>
              </p:cNvSpPr>
              <p:nvPr/>
            </p:nvSpPr>
            <p:spPr bwMode="auto">
              <a:xfrm>
                <a:off x="2868609" y="2669976"/>
                <a:ext cx="2232" cy="455413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0" name="Line 46"/>
              <p:cNvSpPr>
                <a:spLocks noChangeShapeType="1"/>
              </p:cNvSpPr>
              <p:nvPr/>
            </p:nvSpPr>
            <p:spPr bwMode="auto">
              <a:xfrm>
                <a:off x="3859973" y="2669976"/>
                <a:ext cx="1116" cy="455413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1" name="Line 47"/>
              <p:cNvSpPr>
                <a:spLocks noChangeShapeType="1"/>
              </p:cNvSpPr>
              <p:nvPr/>
            </p:nvSpPr>
            <p:spPr bwMode="auto">
              <a:xfrm rot="10799989" flipH="1">
                <a:off x="4164751" y="2366366"/>
                <a:ext cx="455491" cy="151804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2" name="Line 48"/>
              <p:cNvSpPr>
                <a:spLocks noChangeShapeType="1"/>
              </p:cNvSpPr>
              <p:nvPr/>
            </p:nvSpPr>
            <p:spPr bwMode="auto">
              <a:xfrm>
                <a:off x="4774305" y="2366366"/>
                <a:ext cx="1116" cy="759023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3" name="Line 49"/>
              <p:cNvSpPr>
                <a:spLocks noChangeShapeType="1"/>
              </p:cNvSpPr>
              <p:nvPr/>
            </p:nvSpPr>
            <p:spPr bwMode="auto">
              <a:xfrm>
                <a:off x="5841585" y="2366366"/>
                <a:ext cx="1116" cy="759023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4" name="Line 50"/>
              <p:cNvSpPr>
                <a:spLocks noChangeShapeType="1"/>
              </p:cNvSpPr>
              <p:nvPr/>
            </p:nvSpPr>
            <p:spPr bwMode="auto">
              <a:xfrm>
                <a:off x="3096355" y="1830585"/>
                <a:ext cx="535872" cy="1116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5" name="Line 51"/>
              <p:cNvSpPr>
                <a:spLocks noChangeShapeType="1"/>
              </p:cNvSpPr>
              <p:nvPr/>
            </p:nvSpPr>
            <p:spPr bwMode="auto">
              <a:xfrm rot="10799989" flipH="1">
                <a:off x="3631111" y="383976"/>
                <a:ext cx="455491" cy="1116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dash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6" name="Line 52"/>
              <p:cNvSpPr>
                <a:spLocks noChangeShapeType="1"/>
              </p:cNvSpPr>
              <p:nvPr/>
            </p:nvSpPr>
            <p:spPr bwMode="auto">
              <a:xfrm>
                <a:off x="3631111" y="151804"/>
                <a:ext cx="455491" cy="1116"/>
              </a:xfrm>
              <a:prstGeom prst="line">
                <a:avLst/>
              </a:pr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7" name="Line 53"/>
              <p:cNvSpPr>
                <a:spLocks noChangeShapeType="1"/>
              </p:cNvSpPr>
              <p:nvPr/>
            </p:nvSpPr>
            <p:spPr bwMode="auto">
              <a:xfrm>
                <a:off x="3631111" y="535780"/>
                <a:ext cx="455491" cy="1116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58" name="Rectangle 54"/>
              <p:cNvSpPr/>
              <p:nvPr/>
            </p:nvSpPr>
            <p:spPr bwMode="auto">
              <a:xfrm>
                <a:off x="4127872" y="78073"/>
                <a:ext cx="2139365" cy="7315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57798" bIns="0">
                <a:spAutoFit/>
              </a:bodyPr>
              <a:lstStyle/>
              <a:p>
                <a:pPr marL="40181">
                  <a:defRPr/>
                </a:pPr>
                <a:r>
                  <a:rPr lang="en-US" sz="1200">
                    <a:latin typeface="Times New Roman Italic"/>
                    <a:ea typeface="ＭＳ Ｐゴシック"/>
                    <a:cs typeface="Times New Roman Italic"/>
                  </a:rPr>
                  <a:t>Endomorphic Transformations</a:t>
                </a:r>
                <a:endParaRPr sz="1200"/>
              </a:p>
              <a:p>
                <a:pPr marL="40181">
                  <a:defRPr/>
                </a:pPr>
                <a:r>
                  <a:rPr lang="en-US" sz="1200">
                    <a:latin typeface="Times New Roman Italic"/>
                    <a:ea typeface="ＭＳ Ｐゴシック"/>
                    <a:cs typeface="Times New Roman Italic"/>
                  </a:rPr>
                  <a:t>Exomorphic Transformations</a:t>
                </a:r>
                <a:endParaRPr sz="1200"/>
              </a:p>
              <a:p>
                <a:pPr marL="40181">
                  <a:defRPr/>
                </a:pPr>
                <a:r>
                  <a:rPr lang="en-US" sz="1200">
                    <a:latin typeface="Times New Roman Italic"/>
                    <a:ea typeface="ＭＳ Ｐゴシック"/>
                    <a:cs typeface="Times New Roman Italic"/>
                  </a:rPr>
                  <a:t>Outside UML  scope</a:t>
                </a:r>
                <a:endParaRPr sz="1200"/>
              </a:p>
            </p:txBody>
          </p:sp>
        </p:grpSp>
        <p:grpSp>
          <p:nvGrpSpPr>
            <p:cNvPr id="59" name="Group 60"/>
            <p:cNvGrpSpPr/>
            <p:nvPr/>
          </p:nvGrpSpPr>
          <p:grpSpPr bwMode="auto">
            <a:xfrm>
              <a:off x="3021556" y="1830585"/>
              <a:ext cx="305893" cy="383976"/>
              <a:chOff x="0" y="0"/>
              <a:chExt cx="305893" cy="383976"/>
            </a:xfrm>
          </p:grpSpPr>
          <p:sp>
            <p:nvSpPr>
              <p:cNvPr id="60" name="Line 56"/>
              <p:cNvSpPr>
                <a:spLocks noChangeShapeType="1"/>
              </p:cNvSpPr>
              <p:nvPr/>
            </p:nvSpPr>
            <p:spPr bwMode="auto">
              <a:xfrm>
                <a:off x="304777" y="0"/>
                <a:ext cx="1116" cy="38397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1" name="Line 57"/>
              <p:cNvSpPr>
                <a:spLocks noChangeShapeType="1"/>
              </p:cNvSpPr>
              <p:nvPr/>
            </p:nvSpPr>
            <p:spPr bwMode="auto">
              <a:xfrm flipH="1">
                <a:off x="0" y="375046"/>
                <a:ext cx="303660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2" name="Line 58"/>
              <p:cNvSpPr>
                <a:spLocks noChangeShapeType="1"/>
              </p:cNvSpPr>
              <p:nvPr/>
            </p:nvSpPr>
            <p:spPr bwMode="auto">
              <a:xfrm rot="10799989" flipH="1">
                <a:off x="0" y="151804"/>
                <a:ext cx="1116" cy="23217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3" name="Line 59"/>
              <p:cNvSpPr>
                <a:spLocks noChangeShapeType="1"/>
              </p:cNvSpPr>
              <p:nvPr/>
            </p:nvSpPr>
            <p:spPr bwMode="auto">
              <a:xfrm flipH="1">
                <a:off x="151830" y="0"/>
                <a:ext cx="151830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</p:grpSp>
        <p:grpSp>
          <p:nvGrpSpPr>
            <p:cNvPr id="64" name="Group 65"/>
            <p:cNvGrpSpPr/>
            <p:nvPr/>
          </p:nvGrpSpPr>
          <p:grpSpPr bwMode="auto">
            <a:xfrm>
              <a:off x="2107224" y="2518171"/>
              <a:ext cx="305893" cy="383976"/>
              <a:chOff x="0" y="0"/>
              <a:chExt cx="305893" cy="383976"/>
            </a:xfrm>
          </p:grpSpPr>
          <p:sp>
            <p:nvSpPr>
              <p:cNvPr id="65" name="Line 61"/>
              <p:cNvSpPr>
                <a:spLocks noChangeShapeType="1"/>
              </p:cNvSpPr>
              <p:nvPr/>
            </p:nvSpPr>
            <p:spPr bwMode="auto">
              <a:xfrm>
                <a:off x="304777" y="0"/>
                <a:ext cx="1116" cy="38397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6" name="Line 62"/>
              <p:cNvSpPr>
                <a:spLocks noChangeShapeType="1"/>
              </p:cNvSpPr>
              <p:nvPr/>
            </p:nvSpPr>
            <p:spPr bwMode="auto">
              <a:xfrm flipH="1">
                <a:off x="0" y="375046"/>
                <a:ext cx="303660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7" name="Line 63"/>
              <p:cNvSpPr>
                <a:spLocks noChangeShapeType="1"/>
              </p:cNvSpPr>
              <p:nvPr/>
            </p:nvSpPr>
            <p:spPr bwMode="auto">
              <a:xfrm rot="10799989" flipH="1">
                <a:off x="0" y="151804"/>
                <a:ext cx="1116" cy="23217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68" name="Line 64"/>
              <p:cNvSpPr>
                <a:spLocks noChangeShapeType="1"/>
              </p:cNvSpPr>
              <p:nvPr/>
            </p:nvSpPr>
            <p:spPr bwMode="auto">
              <a:xfrm flipH="1">
                <a:off x="151830" y="0"/>
                <a:ext cx="151830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</p:grpSp>
        <p:grpSp>
          <p:nvGrpSpPr>
            <p:cNvPr id="69" name="Group 70"/>
            <p:cNvGrpSpPr/>
            <p:nvPr/>
          </p:nvGrpSpPr>
          <p:grpSpPr bwMode="auto">
            <a:xfrm>
              <a:off x="3021556" y="2518171"/>
              <a:ext cx="305893" cy="383976"/>
              <a:chOff x="0" y="0"/>
              <a:chExt cx="305893" cy="383976"/>
            </a:xfrm>
          </p:grpSpPr>
          <p:sp>
            <p:nvSpPr>
              <p:cNvPr id="70" name="Line 66"/>
              <p:cNvSpPr>
                <a:spLocks noChangeShapeType="1"/>
              </p:cNvSpPr>
              <p:nvPr/>
            </p:nvSpPr>
            <p:spPr bwMode="auto">
              <a:xfrm>
                <a:off x="304777" y="0"/>
                <a:ext cx="1116" cy="38397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1" name="Line 67"/>
              <p:cNvSpPr>
                <a:spLocks noChangeShapeType="1"/>
              </p:cNvSpPr>
              <p:nvPr/>
            </p:nvSpPr>
            <p:spPr bwMode="auto">
              <a:xfrm flipH="1">
                <a:off x="0" y="375046"/>
                <a:ext cx="303660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2" name="Line 68"/>
              <p:cNvSpPr>
                <a:spLocks noChangeShapeType="1"/>
              </p:cNvSpPr>
              <p:nvPr/>
            </p:nvSpPr>
            <p:spPr bwMode="auto">
              <a:xfrm rot="10799989" flipH="1">
                <a:off x="0" y="151804"/>
                <a:ext cx="1116" cy="23217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3" name="Line 69"/>
              <p:cNvSpPr>
                <a:spLocks noChangeShapeType="1"/>
              </p:cNvSpPr>
              <p:nvPr/>
            </p:nvSpPr>
            <p:spPr bwMode="auto">
              <a:xfrm flipH="1">
                <a:off x="151830" y="0"/>
                <a:ext cx="151830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</p:grpSp>
        <p:grpSp>
          <p:nvGrpSpPr>
            <p:cNvPr id="74" name="Group 75"/>
            <p:cNvGrpSpPr/>
            <p:nvPr/>
          </p:nvGrpSpPr>
          <p:grpSpPr bwMode="auto">
            <a:xfrm>
              <a:off x="4011803" y="2518171"/>
              <a:ext cx="307010" cy="383976"/>
              <a:chOff x="0" y="0"/>
              <a:chExt cx="307010" cy="383976"/>
            </a:xfrm>
          </p:grpSpPr>
          <p:sp>
            <p:nvSpPr>
              <p:cNvPr id="75" name="Line 71"/>
              <p:cNvSpPr>
                <a:spLocks noChangeShapeType="1"/>
              </p:cNvSpPr>
              <p:nvPr/>
            </p:nvSpPr>
            <p:spPr bwMode="auto">
              <a:xfrm>
                <a:off x="305889" y="0"/>
                <a:ext cx="1120" cy="38397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6" name="Line 72"/>
              <p:cNvSpPr>
                <a:spLocks noChangeShapeType="1"/>
              </p:cNvSpPr>
              <p:nvPr/>
            </p:nvSpPr>
            <p:spPr bwMode="auto">
              <a:xfrm flipH="1">
                <a:off x="0" y="375046"/>
                <a:ext cx="304769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7" name="Line 73"/>
              <p:cNvSpPr>
                <a:spLocks noChangeShapeType="1"/>
              </p:cNvSpPr>
              <p:nvPr/>
            </p:nvSpPr>
            <p:spPr bwMode="auto">
              <a:xfrm rot="10799989" flipH="1">
                <a:off x="0" y="151804"/>
                <a:ext cx="1120" cy="23217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78" name="Line 74"/>
              <p:cNvSpPr>
                <a:spLocks noChangeShapeType="1"/>
              </p:cNvSpPr>
              <p:nvPr/>
            </p:nvSpPr>
            <p:spPr bwMode="auto">
              <a:xfrm flipH="1">
                <a:off x="152384" y="0"/>
                <a:ext cx="152384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</p:grpSp>
        <p:grpSp>
          <p:nvGrpSpPr>
            <p:cNvPr id="79" name="Group 80"/>
            <p:cNvGrpSpPr/>
            <p:nvPr/>
          </p:nvGrpSpPr>
          <p:grpSpPr bwMode="auto">
            <a:xfrm>
              <a:off x="4011803" y="1830585"/>
              <a:ext cx="307010" cy="383976"/>
              <a:chOff x="0" y="0"/>
              <a:chExt cx="307010" cy="383976"/>
            </a:xfrm>
          </p:grpSpPr>
          <p:sp>
            <p:nvSpPr>
              <p:cNvPr id="80" name="Line 76"/>
              <p:cNvSpPr>
                <a:spLocks noChangeShapeType="1"/>
              </p:cNvSpPr>
              <p:nvPr/>
            </p:nvSpPr>
            <p:spPr bwMode="auto">
              <a:xfrm>
                <a:off x="305889" y="0"/>
                <a:ext cx="1120" cy="38397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1" name="Line 77"/>
              <p:cNvSpPr>
                <a:spLocks noChangeShapeType="1"/>
              </p:cNvSpPr>
              <p:nvPr/>
            </p:nvSpPr>
            <p:spPr bwMode="auto">
              <a:xfrm flipH="1">
                <a:off x="0" y="375046"/>
                <a:ext cx="304769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2" name="Line 78"/>
              <p:cNvSpPr>
                <a:spLocks noChangeShapeType="1"/>
              </p:cNvSpPr>
              <p:nvPr/>
            </p:nvSpPr>
            <p:spPr bwMode="auto">
              <a:xfrm rot="10799989" flipH="1">
                <a:off x="0" y="151804"/>
                <a:ext cx="1120" cy="23217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3" name="Line 79"/>
              <p:cNvSpPr>
                <a:spLocks noChangeShapeType="1"/>
              </p:cNvSpPr>
              <p:nvPr/>
            </p:nvSpPr>
            <p:spPr bwMode="auto">
              <a:xfrm flipH="1">
                <a:off x="152384" y="0"/>
                <a:ext cx="152384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</p:grpSp>
        <p:grpSp>
          <p:nvGrpSpPr>
            <p:cNvPr id="84" name="Group 85"/>
            <p:cNvGrpSpPr/>
            <p:nvPr/>
          </p:nvGrpSpPr>
          <p:grpSpPr bwMode="auto">
            <a:xfrm>
              <a:off x="1114744" y="2518171"/>
              <a:ext cx="307010" cy="383976"/>
              <a:chOff x="0" y="0"/>
              <a:chExt cx="307010" cy="383976"/>
            </a:xfrm>
          </p:grpSpPr>
          <p:sp>
            <p:nvSpPr>
              <p:cNvPr id="85" name="Line 81"/>
              <p:cNvSpPr>
                <a:spLocks noChangeShapeType="1"/>
              </p:cNvSpPr>
              <p:nvPr/>
            </p:nvSpPr>
            <p:spPr bwMode="auto">
              <a:xfrm>
                <a:off x="305889" y="0"/>
                <a:ext cx="1120" cy="38397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6" name="Line 82"/>
              <p:cNvSpPr>
                <a:spLocks noChangeShapeType="1"/>
              </p:cNvSpPr>
              <p:nvPr/>
            </p:nvSpPr>
            <p:spPr bwMode="auto">
              <a:xfrm flipH="1">
                <a:off x="0" y="375046"/>
                <a:ext cx="304769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7" name="Line 83"/>
              <p:cNvSpPr>
                <a:spLocks noChangeShapeType="1"/>
              </p:cNvSpPr>
              <p:nvPr/>
            </p:nvSpPr>
            <p:spPr bwMode="auto">
              <a:xfrm rot="10799989" flipH="1">
                <a:off x="0" y="151804"/>
                <a:ext cx="1120" cy="232171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  <p:sp>
            <p:nvSpPr>
              <p:cNvPr id="88" name="Line 84"/>
              <p:cNvSpPr>
                <a:spLocks noChangeShapeType="1"/>
              </p:cNvSpPr>
              <p:nvPr/>
            </p:nvSpPr>
            <p:spPr bwMode="auto">
              <a:xfrm flipH="1">
                <a:off x="152384" y="0"/>
                <a:ext cx="152384" cy="1116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>
                  <a:defRPr/>
                </a:pPr>
                <a:endParaRPr lang="fr-FR"/>
              </a:p>
            </p:txBody>
          </p:sp>
        </p:grpSp>
      </p:grpSp>
      <p:sp>
        <p:nvSpPr>
          <p:cNvPr id="89" name="Rectangle 87"/>
          <p:cNvSpPr/>
          <p:nvPr/>
        </p:nvSpPr>
        <p:spPr bwMode="auto">
          <a:xfrm>
            <a:off x="5613789" y="3604623"/>
            <a:ext cx="2860808" cy="4267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40637" bIns="0">
            <a:spAutoFit/>
          </a:bodyPr>
          <a:lstStyle/>
          <a:p>
            <a:pPr marL="40181">
              <a:defRPr/>
            </a:pPr>
            <a:r>
              <a:rPr lang="en-US" sz="1400">
                <a:latin typeface="Arial"/>
                <a:ea typeface="ＭＳ Ｐゴシック"/>
                <a:cs typeface="Arial"/>
              </a:rPr>
              <a:t>PIM=Platform "Independent" Model</a:t>
            </a:r>
            <a:endParaRPr sz="1400"/>
          </a:p>
          <a:p>
            <a:pPr marL="40181">
              <a:defRPr/>
            </a:pPr>
            <a:r>
              <a:rPr lang="en-US" sz="1400">
                <a:latin typeface="Arial"/>
                <a:ea typeface="ＭＳ Ｐゴシック"/>
                <a:cs typeface="Arial"/>
              </a:rPr>
              <a:t>PSM= Platform "Specific" Model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r>
              <a:rPr/>
              <a:t>Let's focus first on some concrete activities</a:t>
            </a:r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Dynamic semantics</a:t>
            </a:r>
          </a:p>
          <a:p>
            <a:pPr>
              <a:defRPr/>
            </a:pPr>
            <a:r>
              <a:rPr/>
              <a:t>ie. express the behavior of the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 lang="fr-FR" sz="2800" b="1" i="0" u="none" strike="noStrike" cap="none" spc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Dynamic semantics</a:t>
            </a:r>
            <a:endParaRPr/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Note: Both interpreters and compilers can be written using imperative or declarative techniques</a:t>
            </a:r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endParaRPr/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Note: Interpreter and compiler can be seen as special case of model transformation / model manipulation </a:t>
            </a:r>
          </a:p>
          <a:p>
            <a:pPr marL="914850" lvl="1" indent="-514800">
              <a:lnSpc>
                <a:spcPct val="114999"/>
              </a:lnSpc>
              <a:buFont typeface="Arial"/>
              <a:buChar char="•"/>
              <a:defRPr/>
            </a:pPr>
            <a:r>
              <a:rPr/>
              <a:t>they take an (executable) model as input and produce some output (modification on the runtime data in case of interperter, and text generation</a:t>
            </a:r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Interpreter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r>
              <a:rPr/>
              <a:t>This is a model transformation that reads the executable model and produces some effect on runtime data.</a:t>
            </a:r>
          </a:p>
          <a:p>
            <a:pPr>
              <a:defRPr/>
            </a:pPr>
            <a:r>
              <a:rPr/>
              <a:t>--&gt; need to add runtime data</a:t>
            </a:r>
          </a:p>
          <a:p>
            <a:pPr>
              <a:defRPr/>
            </a:pPr>
            <a:r>
              <a:rPr/>
              <a:t>--&gt; need to add computational steps</a:t>
            </a:r>
          </a:p>
          <a:p>
            <a:pPr>
              <a:defRPr/>
            </a:pPr>
            <a:r>
              <a:rPr/>
              <a:t>Several techniques are possible:</a:t>
            </a:r>
          </a:p>
          <a:p>
            <a:pPr marL="514800" indent="-514800">
              <a:buFont typeface="Arial"/>
              <a:buChar char="•"/>
              <a:defRPr/>
            </a:pPr>
            <a:r>
              <a:rPr/>
              <a:t>Interpreter design pattern </a:t>
            </a:r>
          </a:p>
          <a:p>
            <a:pPr marL="514800" indent="-514800">
              <a:buFont typeface="Arial"/>
              <a:buChar char="•"/>
              <a:defRPr/>
            </a:pPr>
            <a:r>
              <a:rPr/>
              <a:t>Visitor + interpreter design pattern</a:t>
            </a:r>
          </a:p>
          <a:p>
            <a:pPr marL="514800" indent="-514800">
              <a:buFont typeface="Arial"/>
              <a:buChar char="•"/>
              <a:defRPr/>
            </a:pPr>
            <a:r>
              <a:rPr u="sng"/>
              <a:t>Aspect weaving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88578" y="3286905"/>
            <a:ext cx="6466114" cy="128994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Example on FSM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2492" y="1223366"/>
            <a:ext cx="7739904" cy="5482827"/>
          </a:xfrm>
        </p:spPr>
        <p:txBody>
          <a:bodyPr lIns="0" tIns="0" rIns="0" bIns="0"/>
          <a:lstStyle/>
          <a:p>
            <a:pPr marL="303458" indent="-227592">
              <a:defRPr/>
            </a:pPr>
            <a:r>
              <a:rPr lang="en-US" sz="2700"/>
              <a:t>A model</a:t>
            </a:r>
            <a:endParaRPr/>
          </a:p>
          <a:p>
            <a:pPr marL="303458" indent="-227592">
              <a:defRPr/>
            </a:pPr>
            <a:endParaRPr lang="en-US" sz="2700"/>
          </a:p>
          <a:p>
            <a:pPr marL="303458" indent="-227592">
              <a:defRPr/>
            </a:pPr>
            <a:r>
              <a:rPr lang="en-US" sz="2700"/>
              <a:t>Its metamodel</a:t>
            </a:r>
          </a:p>
          <a:p>
            <a:pPr marL="303458" indent="-227592">
              <a:defRPr/>
            </a:pPr>
            <a:endParaRPr lang="en-US" sz="2700"/>
          </a:p>
          <a:p>
            <a:pPr marL="303458" indent="-227592">
              <a:defRPr/>
            </a:pPr>
            <a:endParaRPr lang="en-US" sz="2700"/>
          </a:p>
          <a:p>
            <a:pPr marL="303458" indent="-227592">
              <a:defRPr/>
            </a:pPr>
            <a:endParaRPr lang="en-US" sz="2700"/>
          </a:p>
          <a:p>
            <a:pPr marL="303458" indent="-227592">
              <a:defRPr/>
            </a:pPr>
            <a:r>
              <a:rPr lang="en-US" sz="2700"/>
              <a:t>Adding Operational Semantics to OO Metamodels</a:t>
            </a:r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850557" y="1173917"/>
            <a:ext cx="4051740" cy="1748775"/>
          </a:xfrm>
          <a:prstGeom prst="rect">
            <a:avLst/>
          </a:prstGeom>
        </p:spPr>
      </p:pic>
      <p:grpSp>
        <p:nvGrpSpPr>
          <p:cNvPr id="8" name="Groupe 6"/>
          <p:cNvGrpSpPr/>
          <p:nvPr/>
        </p:nvGrpSpPr>
        <p:grpSpPr bwMode="auto">
          <a:xfrm>
            <a:off x="2820345" y="3523250"/>
            <a:ext cx="1178075" cy="1788581"/>
            <a:chOff x="0" y="0"/>
            <a:chExt cx="1178075" cy="1788581"/>
          </a:xfrm>
        </p:grpSpPr>
        <p:sp>
          <p:nvSpPr>
            <p:cNvPr id="9" name="Oval 10"/>
            <p:cNvSpPr/>
            <p:nvPr/>
          </p:nvSpPr>
          <p:spPr bwMode="auto">
            <a:xfrm>
              <a:off x="0" y="0"/>
              <a:ext cx="1178075" cy="625714"/>
            </a:xfrm>
            <a:prstGeom prst="ellipse">
              <a:avLst/>
            </a:prstGeom>
            <a:noFill/>
            <a:ln w="57150" cap="sq">
              <a:solidFill>
                <a:srgbClr val="FF4568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rot="10799989">
              <a:off x="567059" y="700499"/>
              <a:ext cx="611014" cy="1088082"/>
            </a:xfrm>
            <a:prstGeom prst="line">
              <a:avLst/>
            </a:prstGeom>
            <a:noFill/>
            <a:ln w="57150" cap="sq">
              <a:solidFill>
                <a:srgbClr val="FF4568"/>
              </a:solidFill>
              <a:round/>
              <a:headEnd/>
              <a:tailEnd type="triangle" w="med" len="med"/>
            </a:ln>
          </p:spPr>
          <p:txBody>
            <a:bodyPr lIns="0" tIns="0" rIns="0" bIns="0"/>
            <a:lstStyle/>
            <a:p>
              <a:pPr algn="ctr" defTabSz="642816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1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</a:endParaRPr>
            </a:p>
          </p:txBody>
        </p:sp>
      </p:grpSp>
      <p:grpSp>
        <p:nvGrpSpPr>
          <p:cNvPr id="11" name="Group 7"/>
          <p:cNvGrpSpPr/>
          <p:nvPr/>
        </p:nvGrpSpPr>
        <p:grpSpPr bwMode="auto">
          <a:xfrm>
            <a:off x="1907604" y="4009438"/>
            <a:ext cx="5904753" cy="1436563"/>
            <a:chOff x="0" y="0"/>
            <a:chExt cx="5904753" cy="1436563"/>
          </a:xfrm>
        </p:grpSpPr>
        <p:grpSp>
          <p:nvGrpSpPr>
            <p:cNvPr id="12" name="Group 8"/>
            <p:cNvGrpSpPr/>
            <p:nvPr/>
          </p:nvGrpSpPr>
          <p:grpSpPr bwMode="auto">
            <a:xfrm>
              <a:off x="0" y="0"/>
              <a:ext cx="5904753" cy="568151"/>
              <a:chOff x="0" y="0"/>
              <a:chExt cx="5904753" cy="568151"/>
            </a:xfrm>
          </p:grpSpPr>
          <p:sp>
            <p:nvSpPr>
              <p:cNvPr id="13" name="Oval 9"/>
              <p:cNvSpPr/>
              <p:nvPr/>
            </p:nvSpPr>
            <p:spPr bwMode="auto">
              <a:xfrm>
                <a:off x="0" y="0"/>
                <a:ext cx="771606" cy="428625"/>
              </a:xfrm>
              <a:prstGeom prst="ellipse">
                <a:avLst/>
              </a:prstGeom>
              <a:noFill/>
              <a:ln w="57150" cap="sq">
                <a:solidFill>
                  <a:srgbClr val="FF4568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4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4" name="Oval 10"/>
              <p:cNvSpPr/>
              <p:nvPr/>
            </p:nvSpPr>
            <p:spPr bwMode="auto">
              <a:xfrm>
                <a:off x="1896321" y="139526"/>
                <a:ext cx="772696" cy="428625"/>
              </a:xfrm>
              <a:prstGeom prst="ellipse">
                <a:avLst/>
              </a:prstGeom>
              <a:noFill/>
              <a:ln w="57150" cap="sq">
                <a:solidFill>
                  <a:srgbClr val="FF4568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4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5" name="Oval 11"/>
              <p:cNvSpPr/>
              <p:nvPr/>
            </p:nvSpPr>
            <p:spPr bwMode="auto">
              <a:xfrm>
                <a:off x="5133147" y="0"/>
                <a:ext cx="771606" cy="428625"/>
              </a:xfrm>
              <a:prstGeom prst="ellipse">
                <a:avLst/>
              </a:prstGeom>
              <a:noFill/>
              <a:ln w="57150" cap="sq">
                <a:solidFill>
                  <a:srgbClr val="FF4568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4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</a:endParaRPr>
              </a:p>
            </p:txBody>
          </p:sp>
        </p:grpSp>
        <p:grpSp>
          <p:nvGrpSpPr>
            <p:cNvPr id="16" name="Group 12"/>
            <p:cNvGrpSpPr/>
            <p:nvPr/>
          </p:nvGrpSpPr>
          <p:grpSpPr bwMode="auto">
            <a:xfrm>
              <a:off x="701856" y="356071"/>
              <a:ext cx="4639449" cy="1080492"/>
              <a:chOff x="0" y="0"/>
              <a:chExt cx="4639449" cy="1080492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rot="10799989">
                <a:off x="0" y="0"/>
                <a:ext cx="1194464" cy="1080492"/>
              </a:xfrm>
              <a:prstGeom prst="line">
                <a:avLst/>
              </a:prstGeom>
              <a:noFill/>
              <a:ln w="57150" cap="sq">
                <a:solidFill>
                  <a:srgbClr val="FF4568"/>
                </a:solidFill>
                <a:round/>
                <a:headEnd/>
                <a:tailEnd type="triangle" w="med" len="med"/>
              </a:ln>
            </p:spPr>
            <p:txBody>
              <a:bodyPr lIns="0" tIns="0" rIns="0" bIns="0"/>
              <a:lstStyle/>
              <a:p>
                <a:pPr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4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 rot="10799989">
                <a:off x="1689252" y="215428"/>
                <a:ext cx="352018" cy="792509"/>
              </a:xfrm>
              <a:prstGeom prst="line">
                <a:avLst/>
              </a:prstGeom>
              <a:noFill/>
              <a:ln w="57150" cap="sq">
                <a:solidFill>
                  <a:srgbClr val="FF4568"/>
                </a:solidFill>
                <a:round/>
                <a:headEnd/>
                <a:tailEnd type="triangle" w="med" len="med"/>
              </a:ln>
            </p:spPr>
            <p:txBody>
              <a:bodyPr lIns="0" tIns="0" rIns="0" bIns="0"/>
              <a:lstStyle/>
              <a:p>
                <a:pPr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4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rot="10799989" flipH="1">
                <a:off x="3162715" y="71437"/>
                <a:ext cx="1476733" cy="936500"/>
              </a:xfrm>
              <a:prstGeom prst="line">
                <a:avLst/>
              </a:prstGeom>
              <a:noFill/>
              <a:ln w="57150" cap="sq">
                <a:solidFill>
                  <a:srgbClr val="FF4568"/>
                </a:solidFill>
                <a:round/>
                <a:headEnd/>
                <a:tailEnd type="triangle" w="med" len="med"/>
              </a:ln>
            </p:spPr>
            <p:txBody>
              <a:bodyPr lIns="0" tIns="0" rIns="0" bIns="0"/>
              <a:lstStyle/>
              <a:p>
                <a:pPr algn="ctr" defTabSz="642816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4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You will learn how to</a:t>
            </a:r>
            <a:endParaRPr/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36</a:t>
            </a:r>
          </a:p>
        </p:txBody>
      </p:sp>
      <p:sp>
        <p:nvSpPr>
          <p:cNvPr id="6" name="Espace réservé du contenu 4"/>
          <p:cNvSpPr>
            <a:spLocks/>
          </p:cNvSpPr>
          <p:nvPr/>
        </p:nvSpPr>
        <p:spPr bwMode="auto">
          <a:xfrm>
            <a:off x="467544" y="1196752"/>
            <a:ext cx="8424936" cy="4680520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2pPr>
            <a:lvl3pPr marL="1076325" indent="3619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3pPr>
            <a:lvl4pPr marL="1438275" indent="37147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700" indent="3619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5pPr>
            <a:lvl6pPr marL="101441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Arial"/>
                <a:cs typeface="+mn-cs"/>
              </a:defRPr>
            </a:lvl6pPr>
            <a:lvl7pPr marL="147161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Arial"/>
                <a:cs typeface="+mn-cs"/>
              </a:defRPr>
            </a:lvl7pPr>
            <a:lvl8pPr marL="192881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Arial"/>
                <a:cs typeface="+mn-cs"/>
              </a:defRPr>
            </a:lvl8pPr>
            <a:lvl9pPr marL="238601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Arial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  <a:defRPr/>
            </a:pPr>
            <a:r>
              <a:rPr lang="en-US" sz="2000" b="1">
                <a:solidFill>
                  <a:srgbClr val="808080"/>
                </a:solidFill>
                <a:latin typeface="Arial Black"/>
                <a:ea typeface="Arial Black"/>
                <a:cs typeface="Arial Black"/>
              </a:rPr>
              <a:t>Automatically translate </a:t>
            </a:r>
            <a:r>
              <a:rPr lang="en-US" sz="200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abstract design models to executable code, test cases and documentation</a:t>
            </a:r>
            <a:endParaRPr sz="2000"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sz="200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r>
              <a:rPr lang="en-US" sz="2000" b="1">
                <a:solidFill>
                  <a:srgbClr val="808080"/>
                </a:solidFill>
                <a:latin typeface="Arial Black"/>
                <a:ea typeface="Arial Black"/>
                <a:cs typeface="Arial Black"/>
              </a:rPr>
              <a:t>Automatically manipulate </a:t>
            </a:r>
            <a:r>
              <a:rPr lang="en-US" sz="200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your model/code to analyze and refactor it </a:t>
            </a:r>
            <a:endParaRPr sz="2000"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sz="200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r>
              <a:rPr lang="en-US" sz="2000" b="1">
                <a:solidFill>
                  <a:srgbClr val="808080"/>
                </a:solidFill>
                <a:latin typeface="Arial Black"/>
                <a:ea typeface="Arial Black"/>
                <a:cs typeface="Arial Black"/>
              </a:rPr>
              <a:t>Build or customize your own abstractions</a:t>
            </a:r>
            <a:r>
              <a:rPr lang="en-US" sz="200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or even </a:t>
            </a:r>
            <a:r>
              <a:rPr lang="en-US" sz="2000" b="1">
                <a:solidFill>
                  <a:srgbClr val="808080"/>
                </a:solidFill>
                <a:latin typeface="Arial Black"/>
                <a:ea typeface="Arial Black"/>
                <a:cs typeface="Arial Black"/>
              </a:rPr>
              <a:t>software languages and development environments</a:t>
            </a:r>
            <a:r>
              <a:rPr lang="en-US" sz="200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, to build complex, domain-specific, software-intensive systems</a:t>
            </a:r>
            <a:endParaRPr sz="2000"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 sz="2000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r>
              <a:rPr lang="en-US" sz="200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Eventually </a:t>
            </a:r>
            <a:r>
              <a:rPr lang="en-US" sz="2200" b="1">
                <a:solidFill>
                  <a:srgbClr val="808080"/>
                </a:solidFill>
                <a:latin typeface="Arial Black"/>
                <a:ea typeface="Arial Black"/>
                <a:cs typeface="Arial Black"/>
              </a:rPr>
              <a:t>limit the accidental complexity </a:t>
            </a:r>
            <a:r>
              <a:rPr lang="en-US" sz="2000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industrial processes developments</a:t>
            </a:r>
            <a:endParaRPr sz="2000"/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5"/>
          </p:nvPr>
        </p:nvSpPr>
        <p:spPr bwMode="auto"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/>
              <a:t>Overview of the MDE course - B. Combemale (UR1 &amp; Inria), May,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Example on LogoLogo</a:t>
            </a:r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/>
          <a:stretch/>
        </p:blipFill>
        <p:spPr bwMode="auto">
          <a:xfrm>
            <a:off x="0" y="1699989"/>
            <a:ext cx="9179718" cy="3800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6"/>
          <p:cNvGrpSpPr/>
          <p:nvPr/>
        </p:nvGrpSpPr>
        <p:grpSpPr bwMode="auto">
          <a:xfrm>
            <a:off x="6442769" y="5733975"/>
            <a:ext cx="1792634" cy="539129"/>
            <a:chOff x="0" y="0"/>
            <a:chExt cx="1792634" cy="539129"/>
          </a:xfrm>
        </p:grpSpPr>
        <p:sp>
          <p:nvSpPr>
            <p:cNvPr id="7" name="AutoShape 4"/>
            <p:cNvSpPr/>
            <p:nvPr/>
          </p:nvSpPr>
          <p:spPr bwMode="auto">
            <a:xfrm>
              <a:off x="0" y="0"/>
              <a:ext cx="1792634" cy="539129"/>
            </a:xfrm>
            <a:prstGeom prst="roundRect">
              <a:avLst>
                <a:gd name="adj" fmla="val 11718"/>
              </a:avLst>
            </a:prstGeom>
            <a:solidFill>
              <a:srgbClr val="CCFFFF"/>
            </a:solidFill>
            <a:ln w="36000" cap="flat">
              <a:solidFill>
                <a:srgbClr val="00AE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" name="Rectangle 5"/>
            <p:cNvSpPr/>
            <p:nvPr/>
          </p:nvSpPr>
          <p:spPr bwMode="auto">
            <a:xfrm>
              <a:off x="325164" y="96364"/>
              <a:ext cx="1141332" cy="348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63499" tIns="63499" rIns="124529" bIns="63499" anchor="ctr">
              <a:spAutoFit/>
            </a:bodyPr>
            <a:lstStyle/>
            <a:p>
              <a:pPr algn="ctr">
                <a:lnSpc>
                  <a:spcPct val="97000"/>
                </a:lnSpc>
                <a:defRPr/>
              </a:pPr>
              <a:r>
                <a:rPr lang="en-US" sz="1500">
                  <a:solidFill>
                    <a:srgbClr val="000000"/>
                  </a:solidFill>
                  <a:latin typeface="Lucida Grande"/>
                  <a:ea typeface="ＭＳ Ｐゴシック"/>
                  <a:cs typeface="Lucida Grande"/>
                </a:rPr>
                <a:t>Logo.ecore</a:t>
              </a:r>
              <a:endParaRPr/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4862428" y="419811"/>
            <a:ext cx="3135922" cy="256035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/>
              <a:t>TODO, old version of the picturepicture ! replace with current ecorecore</a:t>
            </a:r>
          </a:p>
          <a:p>
            <a:pPr>
              <a:defRPr/>
            </a:pPr>
            <a:r>
              <a:rPr/>
              <a:t>(Statement -&gt; Instruction ...)...)...Instruction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Example on Logo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7957414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r>
              <a:rPr/>
              <a:t>Runtime data</a:t>
            </a:r>
          </a:p>
          <a:p>
            <a:pPr>
              <a:lnSpc>
                <a:spcPct val="100000"/>
              </a:lnSpc>
              <a:defRPr/>
            </a:pPr>
            <a:r>
              <a:rPr/>
              <a:t>+ some helper functions</a:t>
            </a:r>
          </a:p>
          <a:p>
            <a:pPr>
              <a:lnSpc>
                <a:spcPct val="100000"/>
              </a:lnSpc>
              <a:defRPr/>
            </a:pPr>
            <a:r>
              <a:rPr/>
              <a:t> on these RTD</a:t>
            </a:r>
          </a:p>
          <a:p>
            <a:pPr>
              <a:lnSpc>
                <a:spcPct val="100000"/>
              </a:lnSpc>
              <a:defRPr/>
            </a:pPr>
            <a:endParaRPr/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@Aspect(className=</a:t>
            </a:r>
            <a:r>
              <a:rPr lang="fr-FR" sz="12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typeof</a:t>
            </a: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(Turtle)) 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class </a:t>
            </a: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TurtleAspect {</a:t>
            </a:r>
          </a:p>
          <a:p>
            <a:pPr>
              <a:lnSpc>
                <a:spcPct val="100000"/>
              </a:lnSpc>
              <a:defRPr/>
            </a:pPr>
            <a:endParaRPr lang="fr-FR"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def void</a:t>
            </a: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move(</a:t>
            </a:r>
            <a:r>
              <a:rPr lang="fr-FR" sz="12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double </a:t>
            </a: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dx, </a:t>
            </a:r>
            <a:r>
              <a:rPr lang="fr-FR" sz="12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double  </a:t>
            </a: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dy) {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</a:t>
            </a:r>
            <a:r>
              <a:rPr lang="fr-FR" sz="12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var </a:t>
            </a: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Point newPos = _self.position.getDelta(dx,dy)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</a:t>
            </a:r>
            <a:r>
              <a:rPr lang="fr-FR" sz="12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if </a:t>
            </a: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(_self.penUp) {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   println("Turtle move to "+ newPos.asString)	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} </a:t>
            </a:r>
            <a:r>
              <a:rPr lang="fr-FR" sz="12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else </a:t>
            </a: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{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   println("Turtle trace to "+ newPos.asString)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   _self.drawings.add(vmLogo.VmLogoFactory.eINSTANCE.createSegment.initialize(_self.position,newPos))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}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_self.position = newPos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}</a:t>
            </a:r>
          </a:p>
          <a:p>
            <a:pPr>
              <a:lnSpc>
                <a:spcPct val="100000"/>
              </a:lnSpc>
              <a:defRPr/>
            </a:pPr>
            <a:r>
              <a:rPr lang="fr-FR" sz="12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def void </a:t>
            </a: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forward(int steps) {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</a:t>
            </a:r>
            <a:r>
              <a:rPr lang="fr-FR" sz="12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var double </a:t>
            </a: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radian = Math.toRadians(_self.heading)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_self.move(_self.scale(steps,Math.sin(radian)),_self.scale(steps,Math.cos(radian)))</a:t>
            </a:r>
            <a:endParaRPr sz="12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2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}</a:t>
            </a:r>
          </a:p>
        </p:txBody>
      </p:sp>
      <p:pic>
        <p:nvPicPr>
          <p:cNvPr id="6" name="Picture 4"/>
          <p:cNvPicPr>
            <a:picLocks noChangeArrowheads="1"/>
          </p:cNvPicPr>
          <p:nvPr/>
        </p:nvPicPr>
        <p:blipFill>
          <a:blip r:embed="rId2"/>
          <a:stretch/>
        </p:blipFill>
        <p:spPr bwMode="auto">
          <a:xfrm>
            <a:off x="4029405" y="917995"/>
            <a:ext cx="5025611" cy="31652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7"/>
          <p:cNvGrpSpPr/>
          <p:nvPr/>
        </p:nvGrpSpPr>
        <p:grpSpPr bwMode="auto">
          <a:xfrm>
            <a:off x="7340028" y="578722"/>
            <a:ext cx="1794866" cy="488899"/>
            <a:chOff x="0" y="0"/>
            <a:chExt cx="1794866" cy="488899"/>
          </a:xfrm>
        </p:grpSpPr>
        <p:sp>
          <p:nvSpPr>
            <p:cNvPr id="8" name="AutoShape 5"/>
            <p:cNvSpPr/>
            <p:nvPr/>
          </p:nvSpPr>
          <p:spPr bwMode="auto">
            <a:xfrm>
              <a:off x="0" y="0"/>
              <a:ext cx="1794866" cy="488899"/>
            </a:xfrm>
            <a:prstGeom prst="roundRect">
              <a:avLst>
                <a:gd name="adj" fmla="val 11718"/>
              </a:avLst>
            </a:prstGeom>
            <a:solidFill>
              <a:srgbClr val="CCFFFF"/>
            </a:solidFill>
            <a:ln w="36000" cap="flat">
              <a:solidFill>
                <a:srgbClr val="00AE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" name="Rectangle 6"/>
            <p:cNvSpPr/>
            <p:nvPr/>
          </p:nvSpPr>
          <p:spPr bwMode="auto">
            <a:xfrm>
              <a:off x="263167" y="140970"/>
              <a:ext cx="1267450" cy="206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65229" bIns="0" anchor="ctr">
              <a:spAutoFit/>
            </a:bodyPr>
            <a:lstStyle/>
            <a:p>
              <a:pPr marL="45761" algn="ctr">
                <a:lnSpc>
                  <a:spcPct val="97000"/>
                </a:lnSpc>
                <a:defRPr/>
              </a:pPr>
              <a:r>
                <a:rPr lang="en-US" sz="1400">
                  <a:solidFill>
                    <a:srgbClr val="000000"/>
                  </a:solidFill>
                  <a:latin typeface="Lucida Grande"/>
                  <a:ea typeface="ＭＳ Ｐゴシック"/>
                  <a:cs typeface="Lucida Grande"/>
                </a:rPr>
                <a:t>VMLogo.ecore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Example on Logo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@Aspect(className=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typeof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(Forward))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public class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ForwardAspect 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extends 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PrimitiveAspect{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@OverrideAspectMethod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def int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eval (Context context) {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	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var int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param = _self.steps.eval(context)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	println("FORWARD " + param)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	context.turtle.forward(param)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	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return 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0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}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}</a:t>
            </a:r>
          </a:p>
          <a:p>
            <a:pPr>
              <a:lnSpc>
                <a:spcPct val="97000"/>
              </a:lnSpc>
              <a:defRPr/>
            </a:pPr>
            <a:endParaRPr sz="1600">
              <a:solidFill>
                <a:srgbClr val="000000"/>
              </a:solidFill>
              <a:latin typeface="Lucida Grande"/>
              <a:ea typeface="ＭＳ Ｐゴシック"/>
              <a:cs typeface="Lucida Grande"/>
            </a:endParaRP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@Aspect(className=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typeof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(If))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public class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IfAspect 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extends 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ControlStructureAspect{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@OverrideAspectMethod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def int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eval (Context context) {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	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if 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(_self.condition.eval(context) != 0) {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		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return 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_self.thenPart.eval(context)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	}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	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else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{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		</a:t>
            </a:r>
            <a:r>
              <a:rPr lang="fr-FR" sz="16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return </a:t>
            </a: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_self.elsePart.eval(context)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	}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}</a:t>
            </a:r>
          </a:p>
          <a:p>
            <a:pPr>
              <a:lnSpc>
                <a:spcPct val="100000"/>
              </a:lnSpc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}</a:t>
            </a:r>
          </a:p>
        </p:txBody>
      </p:sp>
      <p:grpSp>
        <p:nvGrpSpPr>
          <p:cNvPr id="6" name="Group 8"/>
          <p:cNvGrpSpPr/>
          <p:nvPr/>
        </p:nvGrpSpPr>
        <p:grpSpPr bwMode="auto">
          <a:xfrm>
            <a:off x="6050979" y="1554882"/>
            <a:ext cx="2367482" cy="488899"/>
            <a:chOff x="0" y="0"/>
            <a:chExt cx="2367482" cy="488899"/>
          </a:xfrm>
        </p:grpSpPr>
        <p:sp>
          <p:nvSpPr>
            <p:cNvPr id="7" name="AutoShape 6"/>
            <p:cNvSpPr/>
            <p:nvPr/>
          </p:nvSpPr>
          <p:spPr bwMode="auto">
            <a:xfrm>
              <a:off x="0" y="0"/>
              <a:ext cx="2367482" cy="488899"/>
            </a:xfrm>
            <a:prstGeom prst="roundRect">
              <a:avLst>
                <a:gd name="adj" fmla="val 11718"/>
              </a:avLst>
            </a:prstGeom>
            <a:solidFill>
              <a:srgbClr val="FFCC99"/>
            </a:solidFill>
            <a:ln w="36000" cap="flat">
              <a:solidFill>
                <a:srgbClr val="FF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3451" y="141060"/>
              <a:ext cx="2137613" cy="2069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65675" bIns="0" anchor="ctr">
              <a:spAutoFit/>
            </a:bodyPr>
            <a:lstStyle/>
            <a:p>
              <a:pPr marL="45761">
                <a:lnSpc>
                  <a:spcPct val="97000"/>
                </a:lnSpc>
                <a:defRPr/>
              </a:pPr>
              <a:r>
                <a:rPr lang="en-US" sz="1400">
                  <a:solidFill>
                    <a:srgbClr val="000000"/>
                  </a:solidFill>
                  <a:latin typeface="Lucida Grande"/>
                  <a:ea typeface="ＭＳ Ｐゴシック"/>
                  <a:cs typeface="Lucida Grande"/>
                </a:rPr>
                <a:t>LogoDynSemantics.xtend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Changing point of view / Model transformation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6224177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lnSpc>
                <a:spcPct val="100000"/>
              </a:lnSpc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Bridge between DSL  are written as model transformation</a:t>
            </a:r>
          </a:p>
          <a:p>
            <a:pPr>
              <a:lnSpc>
                <a:spcPct val="100000"/>
              </a:lnSpc>
              <a:defRPr/>
            </a:pPr>
            <a:endParaRPr lang="fr-FR" sz="2200" b="0" i="0" u="none" strike="noStrike" cap="none" spc="0">
              <a:solidFill>
                <a:schemeClr val="tx2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Switching to from one model (DSL) to another may have many benefits</a:t>
            </a:r>
          </a:p>
          <a:p>
            <a:pPr marL="514800" indent="-514800">
              <a:lnSpc>
                <a:spcPct val="100000"/>
              </a:lnSpc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human understandability / analysis / maintainabilty / efficiency</a:t>
            </a:r>
          </a:p>
          <a:p>
            <a:pPr>
              <a:lnSpc>
                <a:spcPct val="100000"/>
              </a:lnSpc>
              <a:defRPr/>
            </a:pPr>
            <a:endParaRPr lang="fr-FR" sz="2200" b="0" i="0" u="none" strike="noStrike" cap="none" spc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This is similar to Math and physics "models"</a:t>
            </a:r>
          </a:p>
          <a:p>
            <a:pPr marL="514800" indent="-514800">
              <a:lnSpc>
                <a:spcPct val="100000"/>
              </a:lnSpc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Cartesian coordinate system / Polar coordinate system: some transformations  are simplier to express or more efficient (translation vs rotation)</a:t>
            </a:r>
          </a:p>
          <a:p>
            <a:pPr marL="514800" indent="-514800">
              <a:lnSpc>
                <a:spcPct val="100000"/>
              </a:lnSpc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Fourier transformation in signal processing</a:t>
            </a:r>
          </a:p>
          <a:p>
            <a:pPr marL="514800" indent="-514800">
              <a:lnSpc>
                <a:spcPct val="100000"/>
              </a:lnSpc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etc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551188" y="2102407"/>
            <a:ext cx="2285586" cy="16997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63770" y="3853481"/>
            <a:ext cx="2660423" cy="2660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Models/DSLs and open world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r>
              <a:rPr/>
              <a:t>In real life, </a:t>
            </a: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 don't know yet the future usages and concerns.</a:t>
            </a:r>
          </a:p>
          <a:p>
            <a:pPr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However we'll have to combine them. </a:t>
            </a:r>
          </a:p>
          <a:p>
            <a:pPr marL="51480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Syntacticaly </a:t>
            </a:r>
          </a:p>
          <a:p>
            <a:pPr marL="51480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Semantically</a:t>
            </a:r>
          </a:p>
          <a:p>
            <a:pPr marL="51480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Techonologically (May be expressed using different technological stacks (java/c++/python/uml/mathlab/...))</a:t>
            </a:r>
          </a:p>
          <a:p>
            <a:pPr marL="514800" indent="-514800">
              <a:buFont typeface="Arial"/>
              <a:buChar char="•"/>
              <a:defRPr/>
            </a:pPr>
            <a:endParaRPr lang="fr-FR" sz="2200" b="0" i="0" u="none" strike="noStrike" cap="none" spc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514800" indent="-514800">
              <a:lnSpc>
                <a:spcPct val="100000"/>
              </a:lnSpc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Note: I do not have the best "solution" but try to show what need to be tackled and which combinaison has tools.</a:t>
            </a:r>
            <a:endParaRPr lang="fr-FR" sz="2200" b="0" i="0" u="none" strike="noStrike" cap="none" spc="0">
              <a:solidFill>
                <a:schemeClr val="tx2"/>
              </a:solidFill>
              <a:latin typeface="Arial"/>
              <a:ea typeface="ＭＳ Ｐゴシック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Combining models/DSL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6186052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r>
              <a:rPr/>
              <a:t>for each, </a:t>
            </a: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many strategies : </a:t>
            </a:r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general purpose </a:t>
            </a:r>
          </a:p>
          <a:p>
            <a:pPr marL="914850" lvl="1" indent="-514800">
              <a:lnSpc>
                <a:spcPct val="114999"/>
              </a:lnSpc>
              <a:buFont typeface="Arial"/>
              <a:buChar char="•"/>
              <a:defRPr/>
            </a:pPr>
            <a:r>
              <a:rPr lang="fr-FR" sz="16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has often the syndrom: "I'm the center of the world the other doesn't exist or should come to me" (but I truly consider only my use cases)</a:t>
            </a:r>
            <a:endParaRPr sz="1600" b="0" i="0" u="none" strike="noStrike" cap="none" spc="0">
              <a:solidFill>
                <a:schemeClr val="tx2"/>
              </a:solidFill>
              <a:latin typeface="Arial"/>
              <a:ea typeface="ＭＳ Ｐゴシック"/>
              <a:cs typeface="Arial"/>
            </a:endParaRPr>
          </a:p>
          <a:p>
            <a:pPr marL="51480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point to point, </a:t>
            </a:r>
          </a:p>
          <a:p>
            <a:pPr marL="514800" indent="-514800"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pivot</a:t>
            </a:r>
          </a:p>
          <a:p>
            <a:pPr marL="514800" indent="-514800">
              <a:lnSpc>
                <a:spcPct val="114999"/>
              </a:lnSpc>
              <a:buFont typeface="Arial"/>
              <a:buChar char="•"/>
              <a:defRPr/>
            </a:pPr>
            <a:r>
              <a:rPr lang="fr-FR" sz="22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more realistic: hybrid multipivot ?</a:t>
            </a:r>
          </a:p>
          <a:p>
            <a:pPr marL="914850" lvl="1" indent="-514800">
              <a:lnSpc>
                <a:spcPct val="114999"/>
              </a:lnSpc>
              <a:buFont typeface="Arial"/>
              <a:buChar char="•"/>
              <a:defRPr/>
            </a:pPr>
            <a:r>
              <a:rPr lang="fr-FR" sz="1800" b="0" i="0" u="none" strike="noStrike" cap="none" spc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Select best for each use and build helper tool to ease transitions</a:t>
            </a:r>
            <a:endParaRPr lang="fr-FR"/>
          </a:p>
        </p:txBody>
      </p:sp>
      <p:sp>
        <p:nvSpPr>
          <p:cNvPr id="6" name="Rectangle 5"/>
          <p:cNvSpPr/>
          <p:nvPr/>
        </p:nvSpPr>
        <p:spPr bwMode="auto">
          <a:xfrm>
            <a:off x="7422637" y="764703"/>
            <a:ext cx="768028" cy="7009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sz="3600"/>
              <a:t> A</a:t>
            </a:r>
            <a:endParaRPr/>
          </a:p>
        </p:txBody>
      </p:sp>
      <p:sp>
        <p:nvSpPr>
          <p:cNvPr id="7" name="Rectangle 6"/>
          <p:cNvSpPr/>
          <p:nvPr/>
        </p:nvSpPr>
        <p:spPr bwMode="auto">
          <a:xfrm>
            <a:off x="6735616" y="376377"/>
            <a:ext cx="351691" cy="388325"/>
          </a:xfrm>
          <a:prstGeom prst="rect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rgbClr val="AEBCD7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B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598382" y="182214"/>
            <a:ext cx="351691" cy="388325"/>
          </a:xfrm>
          <a:prstGeom prst="rect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rgbClr val="AEBCD7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C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428179" y="648689"/>
            <a:ext cx="351691" cy="388325"/>
          </a:xfrm>
          <a:prstGeom prst="rect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rgbClr val="AEBCD7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D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725674" y="1271461"/>
            <a:ext cx="351691" cy="388325"/>
          </a:xfrm>
          <a:prstGeom prst="rect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rgbClr val="AEBCD7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210391" y="1721826"/>
            <a:ext cx="351691" cy="388325"/>
          </a:xfrm>
          <a:prstGeom prst="rect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rgbClr val="AEBCD7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F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837403" y="1721826"/>
            <a:ext cx="351691" cy="388325"/>
          </a:xfrm>
          <a:prstGeom prst="rect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rgbClr val="AEBCD7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G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8447114" y="1310319"/>
            <a:ext cx="351691" cy="388325"/>
          </a:xfrm>
          <a:prstGeom prst="rect">
            <a:avLst/>
          </a:prstGeom>
          <a:gradFill>
            <a:gsLst>
              <a:gs pos="0">
                <a:schemeClr val="accent3">
                  <a:lumMod val="95000"/>
                </a:schemeClr>
              </a:gs>
              <a:gs pos="100000">
                <a:srgbClr val="AEBCD7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H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2686" y="2783030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A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183515" y="2500944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B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661557" y="2500944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C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095422" y="2783030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D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712211" y="3370383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183515" y="3841618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F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743730" y="3841618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G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339410" y="3664059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H</a:t>
            </a:r>
          </a:p>
        </p:txBody>
      </p:sp>
      <p:cxnSp>
        <p:nvCxnSpPr>
          <p:cNvPr id="22" name="Connecteur droit 21"/>
          <p:cNvCxnSpPr>
            <a:cxnSpLocks/>
            <a:stCxn id="14" idx="2"/>
            <a:endCxn id="18" idx="0"/>
          </p:cNvCxnSpPr>
          <p:nvPr/>
        </p:nvCxnSpPr>
        <p:spPr bwMode="auto">
          <a:xfrm rot="5399977" flipV="1">
            <a:off x="6783781" y="3266107"/>
            <a:ext cx="199026" cy="9524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/>
          <p:cNvCxnSpPr>
            <a:cxnSpLocks/>
            <a:stCxn id="22" idx="0"/>
            <a:endCxn id="19" idx="0"/>
          </p:cNvCxnSpPr>
          <p:nvPr/>
        </p:nvCxnSpPr>
        <p:spPr bwMode="auto">
          <a:xfrm rot="10799989" flipH="1" flipV="1">
            <a:off x="6878532" y="3171356"/>
            <a:ext cx="480828" cy="670262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" name="Connecteur droit 23"/>
          <p:cNvCxnSpPr>
            <a:cxnSpLocks/>
            <a:stCxn id="14" idx="3"/>
            <a:endCxn id="20" idx="0"/>
          </p:cNvCxnSpPr>
          <p:nvPr/>
        </p:nvCxnSpPr>
        <p:spPr bwMode="auto">
          <a:xfrm>
            <a:off x="7054378" y="2977193"/>
            <a:ext cx="865198" cy="864425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5" name="Connecteur droit 24"/>
          <p:cNvCxnSpPr>
            <a:cxnSpLocks/>
            <a:stCxn id="24" idx="0"/>
            <a:endCxn id="21" idx="1"/>
          </p:cNvCxnSpPr>
          <p:nvPr/>
        </p:nvCxnSpPr>
        <p:spPr bwMode="auto">
          <a:xfrm rot="5399977" flipV="1">
            <a:off x="7256379" y="2775192"/>
            <a:ext cx="881029" cy="1285031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" name="Connecteur droit 25"/>
          <p:cNvCxnSpPr>
            <a:cxnSpLocks/>
            <a:stCxn id="25" idx="0"/>
            <a:endCxn id="17" idx="1"/>
          </p:cNvCxnSpPr>
          <p:nvPr/>
        </p:nvCxnSpPr>
        <p:spPr bwMode="auto">
          <a:xfrm rot="10799989" flipH="1">
            <a:off x="7054378" y="2972431"/>
            <a:ext cx="1041044" cy="9524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" name="Connecteur droit 26"/>
          <p:cNvCxnSpPr>
            <a:cxnSpLocks/>
            <a:stCxn id="26" idx="0"/>
            <a:endCxn id="16" idx="2"/>
          </p:cNvCxnSpPr>
          <p:nvPr/>
        </p:nvCxnSpPr>
        <p:spPr bwMode="auto">
          <a:xfrm rot="16199969">
            <a:off x="7399548" y="2544100"/>
            <a:ext cx="92685" cy="783025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/>
          <p:cNvCxnSpPr>
            <a:cxnSpLocks/>
            <a:stCxn id="14" idx="0"/>
            <a:endCxn id="15" idx="1"/>
          </p:cNvCxnSpPr>
          <p:nvPr/>
        </p:nvCxnSpPr>
        <p:spPr bwMode="auto">
          <a:xfrm rot="16199969">
            <a:off x="6987062" y="2586577"/>
            <a:ext cx="87922" cy="304983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9" name="Connecteur droit 28"/>
          <p:cNvCxnSpPr>
            <a:cxnSpLocks/>
            <a:stCxn id="15" idx="3"/>
            <a:endCxn id="16" idx="1"/>
          </p:cNvCxnSpPr>
          <p:nvPr/>
        </p:nvCxnSpPr>
        <p:spPr bwMode="auto">
          <a:xfrm>
            <a:off x="7535207" y="2690344"/>
            <a:ext cx="126349" cy="9524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droit 29"/>
          <p:cNvCxnSpPr>
            <a:cxnSpLocks/>
            <a:stCxn id="16" idx="3"/>
            <a:endCxn id="17" idx="0"/>
          </p:cNvCxnSpPr>
          <p:nvPr/>
        </p:nvCxnSpPr>
        <p:spPr bwMode="auto">
          <a:xfrm>
            <a:off x="8013249" y="2695107"/>
            <a:ext cx="258018" cy="87922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" name="Connecteur droit 30"/>
          <p:cNvCxnSpPr>
            <a:cxnSpLocks/>
            <a:stCxn id="17" idx="2"/>
            <a:endCxn id="21" idx="0"/>
          </p:cNvCxnSpPr>
          <p:nvPr/>
        </p:nvCxnSpPr>
        <p:spPr bwMode="auto">
          <a:xfrm rot="5399977" flipV="1">
            <a:off x="8146910" y="3295714"/>
            <a:ext cx="492703" cy="243987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2" name="Connecteur droit 31"/>
          <p:cNvCxnSpPr>
            <a:cxnSpLocks/>
            <a:stCxn id="21" idx="2"/>
            <a:endCxn id="20" idx="3"/>
          </p:cNvCxnSpPr>
          <p:nvPr/>
        </p:nvCxnSpPr>
        <p:spPr bwMode="auto">
          <a:xfrm rot="5399977" flipH="1">
            <a:off x="8297037" y="3834167"/>
            <a:ext cx="16603" cy="419833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droit 32"/>
          <p:cNvCxnSpPr>
            <a:cxnSpLocks/>
            <a:stCxn id="20" idx="1"/>
            <a:endCxn id="19" idx="3"/>
          </p:cNvCxnSpPr>
          <p:nvPr/>
        </p:nvCxnSpPr>
        <p:spPr bwMode="auto">
          <a:xfrm rot="10799989">
            <a:off x="7535207" y="4031019"/>
            <a:ext cx="208523" cy="9524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droit 33"/>
          <p:cNvCxnSpPr>
            <a:cxnSpLocks/>
            <a:stCxn id="19" idx="1"/>
            <a:endCxn id="18" idx="2"/>
          </p:cNvCxnSpPr>
          <p:nvPr/>
        </p:nvCxnSpPr>
        <p:spPr bwMode="auto">
          <a:xfrm rot="10799989">
            <a:off x="6888057" y="3758709"/>
            <a:ext cx="295457" cy="277072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5" name="Connecteur droit 34"/>
          <p:cNvCxnSpPr>
            <a:cxnSpLocks/>
            <a:stCxn id="18" idx="3"/>
            <a:endCxn id="25" idx="1"/>
          </p:cNvCxnSpPr>
          <p:nvPr/>
        </p:nvCxnSpPr>
        <p:spPr bwMode="auto">
          <a:xfrm>
            <a:off x="7063903" y="3564546"/>
            <a:ext cx="1275506" cy="293676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droit 35"/>
          <p:cNvCxnSpPr>
            <a:cxnSpLocks/>
            <a:stCxn id="15" idx="2"/>
            <a:endCxn id="26" idx="1"/>
          </p:cNvCxnSpPr>
          <p:nvPr/>
        </p:nvCxnSpPr>
        <p:spPr bwMode="auto">
          <a:xfrm rot="5399977" flipV="1">
            <a:off x="7685812" y="2562820"/>
            <a:ext cx="83160" cy="736061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necteur droit 36"/>
          <p:cNvCxnSpPr>
            <a:cxnSpLocks/>
            <a:stCxn id="36" idx="0"/>
            <a:endCxn id="35" idx="1"/>
          </p:cNvCxnSpPr>
          <p:nvPr/>
        </p:nvCxnSpPr>
        <p:spPr bwMode="auto">
          <a:xfrm rot="10799989" flipH="1" flipV="1">
            <a:off x="7359361" y="2889269"/>
            <a:ext cx="736061" cy="680038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8" name="Connecteur droit 37"/>
          <p:cNvCxnSpPr>
            <a:cxnSpLocks/>
            <a:stCxn id="37" idx="0"/>
            <a:endCxn id="23" idx="1"/>
          </p:cNvCxnSpPr>
          <p:nvPr/>
        </p:nvCxnSpPr>
        <p:spPr bwMode="auto">
          <a:xfrm rot="5399977">
            <a:off x="6883187" y="3360682"/>
            <a:ext cx="952348" cy="9524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9" name="Connecteur droit 38"/>
          <p:cNvCxnSpPr>
            <a:cxnSpLocks/>
            <a:stCxn id="38" idx="0"/>
            <a:endCxn id="35" idx="0"/>
          </p:cNvCxnSpPr>
          <p:nvPr/>
        </p:nvCxnSpPr>
        <p:spPr bwMode="auto">
          <a:xfrm rot="10799989" flipV="1">
            <a:off x="7063903" y="2889269"/>
            <a:ext cx="300220" cy="670513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necteur droit 39"/>
          <p:cNvCxnSpPr>
            <a:cxnSpLocks/>
            <a:stCxn id="27" idx="1"/>
            <a:endCxn id="37" idx="1"/>
          </p:cNvCxnSpPr>
          <p:nvPr/>
        </p:nvCxnSpPr>
        <p:spPr bwMode="auto">
          <a:xfrm rot="10799989" flipH="1" flipV="1">
            <a:off x="7837403" y="2889269"/>
            <a:ext cx="258018" cy="680038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1" name="Connecteur droit 40"/>
          <p:cNvCxnSpPr>
            <a:cxnSpLocks/>
            <a:stCxn id="40" idx="0"/>
            <a:endCxn id="24" idx="1"/>
          </p:cNvCxnSpPr>
          <p:nvPr/>
        </p:nvCxnSpPr>
        <p:spPr bwMode="auto">
          <a:xfrm rot="5399977" flipV="1">
            <a:off x="7402316" y="3324358"/>
            <a:ext cx="952348" cy="82172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2" name="Connecteur droit 41"/>
          <p:cNvCxnSpPr>
            <a:cxnSpLocks/>
            <a:stCxn id="41" idx="0"/>
            <a:endCxn id="38" idx="1"/>
          </p:cNvCxnSpPr>
          <p:nvPr/>
        </p:nvCxnSpPr>
        <p:spPr bwMode="auto">
          <a:xfrm rot="10799989" flipV="1">
            <a:off x="7354599" y="2889269"/>
            <a:ext cx="482804" cy="952348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3" name="Connecteur droit 42"/>
          <p:cNvCxnSpPr>
            <a:cxnSpLocks/>
            <a:stCxn id="42" idx="0"/>
            <a:endCxn id="39" idx="1"/>
          </p:cNvCxnSpPr>
          <p:nvPr/>
        </p:nvCxnSpPr>
        <p:spPr bwMode="auto">
          <a:xfrm rot="5399977">
            <a:off x="7115396" y="2837776"/>
            <a:ext cx="670513" cy="773500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43"/>
          <p:cNvCxnSpPr>
            <a:cxnSpLocks/>
            <a:stCxn id="43" idx="1"/>
            <a:endCxn id="41" idx="1"/>
          </p:cNvCxnSpPr>
          <p:nvPr/>
        </p:nvCxnSpPr>
        <p:spPr bwMode="auto">
          <a:xfrm>
            <a:off x="7063903" y="3559784"/>
            <a:ext cx="855673" cy="281834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5" name="Connecteur droit 44"/>
          <p:cNvCxnSpPr>
            <a:cxnSpLocks/>
            <a:stCxn id="36" idx="1"/>
            <a:endCxn id="44" idx="1"/>
          </p:cNvCxnSpPr>
          <p:nvPr/>
        </p:nvCxnSpPr>
        <p:spPr bwMode="auto">
          <a:xfrm flipH="1">
            <a:off x="7919577" y="2972431"/>
            <a:ext cx="175845" cy="869187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6" name="Connecteur droit 45"/>
          <p:cNvCxnSpPr>
            <a:cxnSpLocks/>
            <a:stCxn id="45" idx="0"/>
            <a:endCxn id="42" idx="1"/>
          </p:cNvCxnSpPr>
          <p:nvPr/>
        </p:nvCxnSpPr>
        <p:spPr bwMode="auto">
          <a:xfrm rot="5399977">
            <a:off x="7290417" y="3036612"/>
            <a:ext cx="869187" cy="740823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7" name="Connecteur droit 46"/>
          <p:cNvCxnSpPr>
            <a:cxnSpLocks/>
            <a:stCxn id="46" idx="0"/>
            <a:endCxn id="44" idx="0"/>
          </p:cNvCxnSpPr>
          <p:nvPr/>
        </p:nvCxnSpPr>
        <p:spPr bwMode="auto">
          <a:xfrm rot="10799989" flipV="1">
            <a:off x="7063903" y="2972431"/>
            <a:ext cx="1031519" cy="587352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" name="Rectangle 47"/>
          <p:cNvSpPr/>
          <p:nvPr/>
        </p:nvSpPr>
        <p:spPr bwMode="auto">
          <a:xfrm>
            <a:off x="7596001" y="5056908"/>
            <a:ext cx="351691" cy="388325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A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824781" y="4574878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B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7608562" y="4507071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C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8183345" y="4587827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D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6901520" y="5131255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E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7309296" y="5668328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F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7948262" y="5622059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G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317654" y="5131255"/>
            <a:ext cx="351691" cy="3883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/>
              <a:t>H</a:t>
            </a:r>
          </a:p>
        </p:txBody>
      </p:sp>
      <p:cxnSp>
        <p:nvCxnSpPr>
          <p:cNvPr id="56" name="Connecteur droit 55"/>
          <p:cNvCxnSpPr>
            <a:cxnSpLocks/>
            <a:stCxn id="57" idx="0"/>
            <a:endCxn id="53" idx="0"/>
          </p:cNvCxnSpPr>
          <p:nvPr/>
        </p:nvCxnSpPr>
        <p:spPr bwMode="auto">
          <a:xfrm rot="10799989" flipV="1">
            <a:off x="7485141" y="5445234"/>
            <a:ext cx="286705" cy="223093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7" name="Connecteur droit 56"/>
          <p:cNvCxnSpPr>
            <a:cxnSpLocks/>
            <a:stCxn id="48" idx="2"/>
            <a:endCxn id="54" idx="0"/>
          </p:cNvCxnSpPr>
          <p:nvPr/>
        </p:nvCxnSpPr>
        <p:spPr bwMode="auto">
          <a:xfrm rot="5399977" flipV="1">
            <a:off x="7859565" y="5357516"/>
            <a:ext cx="176825" cy="352261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8" name="Connecteur droit 57"/>
          <p:cNvCxnSpPr>
            <a:cxnSpLocks/>
            <a:stCxn id="48" idx="3"/>
            <a:endCxn id="55" idx="1"/>
          </p:cNvCxnSpPr>
          <p:nvPr/>
        </p:nvCxnSpPr>
        <p:spPr bwMode="auto">
          <a:xfrm>
            <a:off x="7947693" y="5251071"/>
            <a:ext cx="369961" cy="74346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9" name="Connecteur droit 58"/>
          <p:cNvCxnSpPr>
            <a:cxnSpLocks/>
            <a:stCxn id="60" idx="0"/>
            <a:endCxn id="51" idx="2"/>
          </p:cNvCxnSpPr>
          <p:nvPr/>
        </p:nvCxnSpPr>
        <p:spPr bwMode="auto">
          <a:xfrm flipV="1">
            <a:off x="7771847" y="4976153"/>
            <a:ext cx="587344" cy="80755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0" name="Connecteur droit 59"/>
          <p:cNvCxnSpPr>
            <a:cxnSpLocks/>
            <a:stCxn id="48" idx="0"/>
            <a:endCxn id="50" idx="2"/>
          </p:cNvCxnSpPr>
          <p:nvPr/>
        </p:nvCxnSpPr>
        <p:spPr bwMode="auto">
          <a:xfrm rot="16199969">
            <a:off x="7697373" y="4969872"/>
            <a:ext cx="161510" cy="12561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1" name="Connecteur droit 60"/>
          <p:cNvCxnSpPr>
            <a:cxnSpLocks/>
            <a:stCxn id="52" idx="3"/>
            <a:endCxn id="48" idx="1"/>
          </p:cNvCxnSpPr>
          <p:nvPr/>
        </p:nvCxnSpPr>
        <p:spPr bwMode="auto">
          <a:xfrm flipV="1">
            <a:off x="7253213" y="5251071"/>
            <a:ext cx="342788" cy="74346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2" name="Connecteur droit 61"/>
          <p:cNvCxnSpPr>
            <a:cxnSpLocks/>
            <a:stCxn id="49" idx="2"/>
            <a:endCxn id="60" idx="0"/>
          </p:cNvCxnSpPr>
          <p:nvPr/>
        </p:nvCxnSpPr>
        <p:spPr bwMode="auto">
          <a:xfrm rot="5399977" flipV="1">
            <a:off x="7339385" y="4624446"/>
            <a:ext cx="93704" cy="771220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3" name="Connecteur droit 62"/>
          <p:cNvCxnSpPr>
            <a:cxnSpLocks/>
            <a:stCxn id="7" idx="2"/>
            <a:endCxn id="6" idx="1"/>
          </p:cNvCxnSpPr>
          <p:nvPr/>
        </p:nvCxnSpPr>
        <p:spPr bwMode="auto">
          <a:xfrm rot="5399977" flipV="1">
            <a:off x="6991820" y="684346"/>
            <a:ext cx="350460" cy="511174"/>
          </a:xfrm>
          <a:prstGeom prst="line">
            <a:avLst/>
          </a:prstGeom>
          <a:ln w="9525" cap="flat" cmpd="sng" algn="ctr">
            <a:solidFill>
              <a:srgbClr val="184471"/>
            </a:solidFill>
            <a:prstDash val="sysDash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4" name="Connecteur droit 63"/>
          <p:cNvCxnSpPr>
            <a:cxnSpLocks/>
            <a:stCxn id="10" idx="3"/>
            <a:endCxn id="63" idx="1"/>
          </p:cNvCxnSpPr>
          <p:nvPr/>
        </p:nvCxnSpPr>
        <p:spPr bwMode="auto">
          <a:xfrm flipV="1">
            <a:off x="7077366" y="1115164"/>
            <a:ext cx="345270" cy="350460"/>
          </a:xfrm>
          <a:prstGeom prst="line">
            <a:avLst/>
          </a:prstGeom>
          <a:ln w="9525" cap="flat" cmpd="sng" algn="ctr">
            <a:solidFill>
              <a:srgbClr val="184471"/>
            </a:solidFill>
            <a:prstDash val="sysDash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5" name="Connecteur droit 64"/>
          <p:cNvCxnSpPr>
            <a:cxnSpLocks/>
            <a:stCxn id="11" idx="0"/>
            <a:endCxn id="6" idx="2"/>
          </p:cNvCxnSpPr>
          <p:nvPr/>
        </p:nvCxnSpPr>
        <p:spPr bwMode="auto">
          <a:xfrm rot="16199969">
            <a:off x="7468343" y="1383518"/>
            <a:ext cx="256202" cy="420414"/>
          </a:xfrm>
          <a:prstGeom prst="line">
            <a:avLst/>
          </a:prstGeom>
          <a:ln w="9525" cap="flat" cmpd="sng" algn="ctr">
            <a:solidFill>
              <a:srgbClr val="184471"/>
            </a:solidFill>
            <a:prstDash val="sysDash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6" name="Connecteur droit 65"/>
          <p:cNvCxnSpPr>
            <a:cxnSpLocks/>
            <a:stCxn id="12" idx="0"/>
          </p:cNvCxnSpPr>
          <p:nvPr/>
        </p:nvCxnSpPr>
        <p:spPr bwMode="auto">
          <a:xfrm rot="16199969" flipV="1">
            <a:off x="7781848" y="1490425"/>
            <a:ext cx="256202" cy="206598"/>
          </a:xfrm>
          <a:prstGeom prst="line">
            <a:avLst/>
          </a:prstGeom>
          <a:ln w="9525" cap="flat" cmpd="sng" algn="ctr">
            <a:solidFill>
              <a:srgbClr val="184471"/>
            </a:solidFill>
            <a:prstDash val="sysDash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7" name="Connecteur droit 66"/>
          <p:cNvCxnSpPr>
            <a:cxnSpLocks/>
            <a:stCxn id="13" idx="1"/>
            <a:endCxn id="6" idx="3"/>
          </p:cNvCxnSpPr>
          <p:nvPr/>
        </p:nvCxnSpPr>
        <p:spPr bwMode="auto">
          <a:xfrm rot="10799989">
            <a:off x="8190666" y="1115164"/>
            <a:ext cx="256448" cy="389318"/>
          </a:xfrm>
          <a:prstGeom prst="line">
            <a:avLst/>
          </a:prstGeom>
          <a:ln w="9525" cap="flat" cmpd="sng" algn="ctr">
            <a:solidFill>
              <a:srgbClr val="184471"/>
            </a:solidFill>
            <a:prstDash val="sysDash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8" name="Connecteur droit 67"/>
          <p:cNvCxnSpPr>
            <a:cxnSpLocks/>
            <a:stCxn id="9" idx="1"/>
          </p:cNvCxnSpPr>
          <p:nvPr/>
        </p:nvCxnSpPr>
        <p:spPr bwMode="auto">
          <a:xfrm rot="10799989" flipV="1">
            <a:off x="8177595" y="842852"/>
            <a:ext cx="250583" cy="336781"/>
          </a:xfrm>
          <a:prstGeom prst="line">
            <a:avLst/>
          </a:prstGeom>
          <a:ln w="9525" cap="flat" cmpd="sng" algn="ctr">
            <a:solidFill>
              <a:srgbClr val="184471"/>
            </a:solidFill>
            <a:prstDash val="sysDash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9" name="Connecteur droit 68"/>
          <p:cNvCxnSpPr>
            <a:cxnSpLocks/>
            <a:stCxn id="8" idx="2"/>
            <a:endCxn id="6" idx="0"/>
          </p:cNvCxnSpPr>
          <p:nvPr/>
        </p:nvCxnSpPr>
        <p:spPr bwMode="auto">
          <a:xfrm rot="5399977" flipV="1">
            <a:off x="7693359" y="651410"/>
            <a:ext cx="194162" cy="32423"/>
          </a:xfrm>
          <a:prstGeom prst="line">
            <a:avLst/>
          </a:prstGeom>
          <a:ln w="9525" cap="flat" cmpd="sng" algn="ctr">
            <a:solidFill>
              <a:srgbClr val="184471"/>
            </a:solidFill>
            <a:prstDash val="sysDash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0" name="Connecteur droit 69"/>
          <p:cNvCxnSpPr>
            <a:cxnSpLocks/>
          </p:cNvCxnSpPr>
          <p:nvPr/>
        </p:nvCxnSpPr>
        <p:spPr bwMode="auto">
          <a:xfrm flipH="1">
            <a:off x="7364307" y="3531576"/>
            <a:ext cx="703384" cy="271095"/>
          </a:xfrm>
          <a:prstGeom prst="line">
            <a:avLst/>
          </a:prstGeom>
          <a:ln>
            <a:headEnd type="arrow" len="med"/>
            <a:tailEnd type="arrow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Bridge between </a:t>
            </a:r>
            <a:r>
              <a:rPr lang="fr-FR"/>
              <a:t>ridge between technological spaces</a:t>
            </a:r>
            <a:endParaRPr/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lnSpc>
                <a:spcPct val="100000"/>
              </a:lnSpc>
              <a:defRPr/>
            </a:pPr>
            <a:r>
              <a:rPr dirty="0" err="1"/>
              <a:t>Ideally</a:t>
            </a:r>
            <a:r>
              <a:rPr dirty="0"/>
              <a:t> </a:t>
            </a:r>
            <a:r>
              <a:rPr dirty="0" err="1"/>
              <a:t>this</a:t>
            </a:r>
            <a:r>
              <a:rPr dirty="0"/>
              <a:t>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includes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:)</a:t>
            </a:r>
          </a:p>
          <a:p>
            <a:pPr marL="514800" indent="-514800">
              <a:lnSpc>
                <a:spcPct val="100000"/>
              </a:lnSpc>
              <a:buFont typeface="Arial"/>
              <a:buChar char="•"/>
              <a:defRPr/>
            </a:pP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math,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physics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many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computer science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domains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such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as  (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onthologies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AI,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general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programming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fr-FR" sz="2200" b="0" i="0" u="none" strike="noStrike" cap="none" spc="0" dirty="0" err="1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libraries</a:t>
            </a:r>
            <a:r>
              <a:rPr lang="fr-FR" sz="2200" b="0" i="0" u="none" strike="noStrike" cap="none" spc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......!)</a:t>
            </a:r>
            <a:endParaRPr sz="2200" dirty="0"/>
          </a:p>
          <a:p>
            <a:pPr>
              <a:lnSpc>
                <a:spcPct val="100000"/>
              </a:lnSpc>
              <a:defRPr/>
            </a:pPr>
            <a:endParaRPr lang="fr-FR" sz="2200" b="0" i="0" u="none" strike="noStrike" cap="none" spc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MDE/SLE: focus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Enginering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=&gt;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tooling</a:t>
            </a:r>
            <a:endParaRPr sz="2200" dirty="0"/>
          </a:p>
          <a:p>
            <a:pPr>
              <a:lnSpc>
                <a:spcPct val="150000"/>
              </a:lnSpc>
              <a:defRPr/>
            </a:pP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Ontologies: focus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understanding</a:t>
            </a:r>
            <a:r>
              <a:rPr lang="fr-FR" sz="2200" b="0" i="0" u="none" strike="noStrike" cap="none" spc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/</a:t>
            </a:r>
            <a:r>
              <a:rPr lang="fr-FR" sz="2200" b="0" i="0" u="none" strike="noStrike" cap="none" spc="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classifying</a:t>
            </a:r>
            <a:endParaRPr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>
          <a:xfrm>
            <a:off x="323527" y="116631"/>
            <a:ext cx="8568951" cy="64807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r>
              <a:rPr/>
              <a:t>GEMOC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 bwMode="auto">
          <a:xfrm>
            <a:off x="467543" y="1196751"/>
            <a:ext cx="8280919" cy="4896543"/>
          </a:xfrm>
          <a:prstGeom prst="rect">
            <a:avLst/>
          </a:prstGeom>
        </p:spPr>
        <p:txBody>
          <a:bodyPr lIns="91423" tIns="45711" rIns="91423" bIns="45711"/>
          <a:lstStyle>
            <a:lvl1pPr algn="l" defTabSz="199994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2" indent="352370">
              <a:lnSpc>
                <a:spcPct val="100000"/>
              </a:lnSpc>
              <a:buFont typeface="Arial"/>
              <a:buChar char="•"/>
              <a:defRPr sz="2200"/>
            </a:lvl2pPr>
            <a:lvl3pPr marL="1076159" indent="361892">
              <a:buFont typeface="Arial"/>
              <a:buNone/>
              <a:defRPr sz="2000"/>
            </a:lvl3pPr>
            <a:lvl4pPr marL="1438054" indent="371417"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424" indent="361892">
              <a:buFont typeface="Arial"/>
              <a:buNone/>
              <a:defRPr sz="1600"/>
            </a:lvl5pPr>
          </a:lstStyle>
          <a:p>
            <a:pPr>
              <a:defRPr/>
            </a:pPr>
            <a:r>
              <a:rPr dirty="0" err="1"/>
              <a:t>Provide</a:t>
            </a:r>
            <a:r>
              <a:rPr dirty="0"/>
              <a:t> </a:t>
            </a:r>
            <a:r>
              <a:rPr dirty="0" err="1"/>
              <a:t>tooling</a:t>
            </a:r>
            <a:r>
              <a:rPr dirty="0"/>
              <a:t>/</a:t>
            </a:r>
            <a:r>
              <a:rPr dirty="0" err="1"/>
              <a:t>framework</a:t>
            </a:r>
            <a:r>
              <a:rPr dirty="0"/>
              <a:t> for the </a:t>
            </a:r>
            <a:r>
              <a:rPr dirty="0" err="1"/>
              <a:t>nticssemanticssemantooling</a:t>
            </a:r>
            <a:endParaRPr dirty="0"/>
          </a:p>
          <a:p>
            <a:pPr marL="514800" indent="-514800">
              <a:lnSpc>
                <a:spcPct val="100000"/>
              </a:lnSpc>
              <a:buFont typeface="Arial"/>
              <a:buChar char="•"/>
              <a:defRPr/>
            </a:pPr>
            <a:r>
              <a:rPr dirty="0" err="1"/>
              <a:t>simplify</a:t>
            </a:r>
            <a:r>
              <a:rPr dirty="0"/>
              <a:t> </a:t>
            </a:r>
            <a:r>
              <a:rPr dirty="0" err="1"/>
              <a:t>debuggersimulation</a:t>
            </a:r>
            <a:r>
              <a:rPr dirty="0"/>
              <a:t>/</a:t>
            </a:r>
            <a:r>
              <a:rPr dirty="0" err="1"/>
              <a:t>sim</a:t>
            </a:r>
            <a:r>
              <a:rPr dirty="0"/>
              <a:t> </a:t>
            </a:r>
            <a:r>
              <a:rPr dirty="0" err="1"/>
              <a:t>development</a:t>
            </a:r>
            <a:r>
              <a:rPr dirty="0"/>
              <a:t> (</a:t>
            </a:r>
            <a:r>
              <a:rPr dirty="0" err="1"/>
              <a:t>ie</a:t>
            </a:r>
            <a:r>
              <a:rPr dirty="0"/>
              <a:t>. have </a:t>
            </a:r>
            <a:r>
              <a:rPr dirty="0" err="1"/>
              <a:t>something</a:t>
            </a:r>
            <a:r>
              <a:rPr dirty="0"/>
              <a:t> </a:t>
            </a:r>
            <a:r>
              <a:rPr dirty="0" err="1"/>
              <a:t>similar</a:t>
            </a:r>
            <a:r>
              <a:rPr dirty="0"/>
              <a:t> to java modern ide debugger for </a:t>
            </a:r>
            <a:r>
              <a:rPr dirty="0" err="1"/>
              <a:t>any</a:t>
            </a:r>
            <a:r>
              <a:rPr dirty="0"/>
              <a:t> </a:t>
            </a:r>
            <a:r>
              <a:rPr dirty="0" err="1"/>
              <a:t>executable</a:t>
            </a:r>
            <a:r>
              <a:rPr dirty="0"/>
              <a:t> </a:t>
            </a:r>
            <a:r>
              <a:rPr dirty="0" err="1"/>
              <a:t>language</a:t>
            </a:r>
            <a:endParaRPr dirty="0"/>
          </a:p>
          <a:p>
            <a:pPr>
              <a:defRPr/>
            </a:pPr>
            <a:r>
              <a:rPr dirty="0"/>
              <a:t>Challenges: (</a:t>
            </a:r>
            <a:r>
              <a:rPr dirty="0" err="1"/>
              <a:t>among</a:t>
            </a:r>
            <a:r>
              <a:rPr dirty="0"/>
              <a:t> </a:t>
            </a:r>
            <a:r>
              <a:rPr dirty="0" err="1"/>
              <a:t>others</a:t>
            </a:r>
            <a:r>
              <a:rPr dirty="0"/>
              <a:t>)</a:t>
            </a:r>
          </a:p>
          <a:p>
            <a:pPr marL="514800" indent="-514800">
              <a:lnSpc>
                <a:spcPct val="100000"/>
              </a:lnSpc>
              <a:buFont typeface="Arial"/>
              <a:buChar char="•"/>
              <a:defRPr/>
            </a:pPr>
            <a:r>
              <a:rPr dirty="0"/>
              <a:t>model coordination (</a:t>
            </a:r>
            <a:r>
              <a:rPr dirty="0" err="1"/>
              <a:t>several</a:t>
            </a:r>
            <a:r>
              <a:rPr dirty="0"/>
              <a:t> </a:t>
            </a:r>
            <a:r>
              <a:rPr dirty="0" err="1"/>
              <a:t>models</a:t>
            </a:r>
            <a:r>
              <a:rPr dirty="0"/>
              <a:t> </a:t>
            </a:r>
            <a:r>
              <a:rPr dirty="0" err="1"/>
              <a:t>expressed</a:t>
            </a:r>
            <a:r>
              <a:rPr dirty="0"/>
              <a:t> in </a:t>
            </a:r>
            <a:r>
              <a:rPr dirty="0" err="1"/>
              <a:t>different</a:t>
            </a:r>
            <a:r>
              <a:rPr dirty="0"/>
              <a:t> or </a:t>
            </a:r>
            <a:r>
              <a:rPr dirty="0" smtClean="0"/>
              <a:t>in </a:t>
            </a:r>
            <a:r>
              <a:rPr dirty="0"/>
              <a:t>the </a:t>
            </a:r>
            <a:r>
              <a:rPr dirty="0" err="1"/>
              <a:t>same</a:t>
            </a:r>
            <a:r>
              <a:rPr dirty="0"/>
              <a:t> </a:t>
            </a:r>
            <a:r>
              <a:rPr dirty="0" err="1" smtClean="0"/>
              <a:t>language</a:t>
            </a:r>
            <a:r>
              <a:rPr dirty="0" smtClean="0"/>
              <a:t>)</a:t>
            </a:r>
            <a:endParaRPr dirty="0"/>
          </a:p>
          <a:p>
            <a:pPr marL="514800" indent="-514800">
              <a:buFont typeface="Arial"/>
              <a:buChar char="•"/>
              <a:defRPr/>
            </a:pPr>
            <a:r>
              <a:rPr dirty="0"/>
              <a:t>support of </a:t>
            </a:r>
            <a:r>
              <a:rPr dirty="0" err="1"/>
              <a:t>many</a:t>
            </a:r>
            <a:r>
              <a:rPr dirty="0"/>
              <a:t> </a:t>
            </a:r>
            <a:r>
              <a:rPr dirty="0" err="1"/>
              <a:t>paradigms</a:t>
            </a:r>
            <a:r>
              <a:rPr dirty="0"/>
              <a:t> for </a:t>
            </a:r>
            <a:r>
              <a:rPr dirty="0" err="1"/>
              <a:t>expressing</a:t>
            </a:r>
            <a:r>
              <a:rPr dirty="0"/>
              <a:t> the </a:t>
            </a:r>
            <a:r>
              <a:rPr dirty="0" err="1"/>
              <a:t>behavior</a:t>
            </a:r>
            <a:endParaRPr dirty="0"/>
          </a:p>
          <a:p>
            <a:pPr marL="914850" lvl="1" indent="-514800">
              <a:buFont typeface="Arial"/>
              <a:buChar char="•"/>
              <a:defRPr/>
            </a:pPr>
            <a:r>
              <a:rPr dirty="0"/>
              <a:t>Imperative/Declarative</a:t>
            </a:r>
          </a:p>
          <a:p>
            <a:pPr marL="914850" lvl="1" indent="-514800">
              <a:buFont typeface="Arial"/>
              <a:buChar char="•"/>
              <a:defRPr/>
            </a:pPr>
            <a:r>
              <a:rPr dirty="0"/>
              <a:t>Semantic choices (</a:t>
            </a:r>
            <a:r>
              <a:rPr dirty="0" err="1"/>
              <a:t>ie</a:t>
            </a:r>
            <a:r>
              <a:rPr dirty="0"/>
              <a:t>. a language may allow several execution </a:t>
            </a:r>
            <a:r>
              <a:rPr dirty="0" err="1" smtClean="0"/>
              <a:t>pathes</a:t>
            </a:r>
            <a:r>
              <a:rPr dirty="0" smtClean="0"/>
              <a:t> </a:t>
            </a:r>
            <a:r>
              <a:rPr dirty="0"/>
              <a:t>for a given </a:t>
            </a:r>
            <a:r>
              <a:rPr dirty="0" err="1" smtClean="0"/>
              <a:t>mo</a:t>
            </a:r>
            <a:r>
              <a:rPr lang="fr-FR" dirty="0" err="1" smtClean="0"/>
              <a:t>del</a:t>
            </a:r>
            <a:r>
              <a:rPr lang="fr-FR" dirty="0" smtClean="0"/>
              <a:t>)</a:t>
            </a:r>
            <a:endParaRPr dirty="0"/>
          </a:p>
          <a:p>
            <a:pPr marL="914850" lvl="1" indent="-514800">
              <a:buFont typeface="Arial"/>
              <a:buChar char="•"/>
              <a:defRPr/>
            </a:pPr>
            <a:r>
              <a:rPr dirty="0"/>
              <a:t>Discrete/Continuous</a:t>
            </a:r>
          </a:p>
          <a:p>
            <a:pPr marL="514800" indent="-514800">
              <a:buFont typeface="Arial"/>
              <a:buChar char="•"/>
              <a:defRPr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Additionally, you will also</a:t>
            </a:r>
            <a:endParaRPr/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fr-FR">
                <a:solidFill>
                  <a:srgbClr val="FFFFFF"/>
                </a:solidFill>
                <a:cs typeface="Arial"/>
              </a:rPr>
              <a:t>37</a:t>
            </a:r>
          </a:p>
        </p:txBody>
      </p:sp>
      <p:sp>
        <p:nvSpPr>
          <p:cNvPr id="6" name="Espace réservé du contenu 4"/>
          <p:cNvSpPr>
            <a:spLocks/>
          </p:cNvSpPr>
          <p:nvPr/>
        </p:nvSpPr>
        <p:spPr bwMode="auto">
          <a:xfrm>
            <a:off x="467544" y="1700808"/>
            <a:ext cx="8208912" cy="4536504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defTabSz="200025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Tx/>
              <a:buNone/>
              <a:defRPr lang="fr-FR"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50" indent="35242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sz="22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2pPr>
            <a:lvl3pPr marL="1076325" indent="3619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20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3pPr>
            <a:lvl4pPr marL="1438275" indent="37147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fr-FR" sz="18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4pPr>
            <a:lvl5pPr marL="1790700" indent="36195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>
                <a:solidFill>
                  <a:schemeClr val="tx2"/>
                </a:solidFill>
                <a:latin typeface="+mn-lt"/>
                <a:ea typeface="ＭＳ Ｐゴシック"/>
                <a:cs typeface="+mn-cs"/>
              </a:defRPr>
            </a:lvl5pPr>
            <a:lvl6pPr marL="101441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Arial"/>
                <a:cs typeface="+mn-cs"/>
              </a:defRPr>
            </a:lvl6pPr>
            <a:lvl7pPr marL="147161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Arial"/>
                <a:cs typeface="+mn-cs"/>
              </a:defRPr>
            </a:lvl7pPr>
            <a:lvl8pPr marL="192881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Arial"/>
                <a:cs typeface="+mn-cs"/>
              </a:defRPr>
            </a:lvl8pPr>
            <a:lvl9pPr marL="2386013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+mn-lt"/>
                <a:ea typeface="Arial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808080"/>
                </a:solidFill>
                <a:latin typeface="Arial Black"/>
                <a:ea typeface="Arial Black"/>
                <a:cs typeface="Arial Black"/>
              </a:rPr>
              <a:t>Demystify</a:t>
            </a:r>
            <a:r>
              <a:rPr lang="en-US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 language formalisms, paradigms and principles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808080"/>
                </a:solidFill>
                <a:latin typeface="Arial Black"/>
                <a:ea typeface="Arial Black"/>
                <a:cs typeface="Arial Black"/>
              </a:rPr>
              <a:t>Have a deeper insight </a:t>
            </a:r>
            <a:r>
              <a:rPr lang="en-US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on some of them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endParaRPr lang="en-US">
              <a:solidFill>
                <a:srgbClr val="808080"/>
              </a:solidFill>
              <a:latin typeface="Arial"/>
              <a:ea typeface="ＭＳ Ｐゴシック"/>
              <a:cs typeface="Arial"/>
            </a:endParaRPr>
          </a:p>
          <a:p>
            <a:pPr>
              <a:lnSpc>
                <a:spcPct val="120000"/>
              </a:lnSpc>
              <a:buFont typeface="Arial"/>
              <a:buChar char="•"/>
              <a:defRPr/>
            </a:pPr>
            <a:r>
              <a:rPr lang="en-US" b="1">
                <a:solidFill>
                  <a:srgbClr val="808080"/>
                </a:solidFill>
                <a:latin typeface="Arial Black"/>
                <a:ea typeface="Arial Black"/>
                <a:cs typeface="Arial Black"/>
              </a:rPr>
              <a:t>Manage the industrial complexity </a:t>
            </a:r>
            <a:r>
              <a:rPr lang="en-US">
                <a:solidFill>
                  <a:srgbClr val="808080"/>
                </a:solidFill>
                <a:latin typeface="Arial"/>
                <a:ea typeface="ＭＳ Ｐゴシック"/>
                <a:cs typeface="Arial"/>
              </a:rPr>
              <a:t>of developments and associated toolchains</a:t>
            </a:r>
            <a:endParaRPr/>
          </a:p>
        </p:txBody>
      </p:sp>
      <p:sp>
        <p:nvSpPr>
          <p:cNvPr id="7" name="Espace réservé du pied de page 2"/>
          <p:cNvSpPr>
            <a:spLocks noGrp="1"/>
          </p:cNvSpPr>
          <p:nvPr>
            <p:ph type="ftr" sz="quarter" idx="15"/>
          </p:nvPr>
        </p:nvSpPr>
        <p:spPr bwMode="auto">
          <a:xfrm>
            <a:off x="1469892" y="6488113"/>
            <a:ext cx="6918532" cy="273050"/>
          </a:xfrm>
        </p:spPr>
        <p:txBody>
          <a:bodyPr/>
          <a:lstStyle/>
          <a:p>
            <a:pPr>
              <a:defRPr/>
            </a:pPr>
            <a:r>
              <a:rPr lang="en-US"/>
              <a:t>Overview of the MDE course - B. Combemale (UR1 &amp; Inria), May, 2016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Why ?</a:t>
            </a:r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5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Modeling and Eclipse crash course</a:t>
            </a:r>
            <a:endParaRPr lang="fr-FR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6</a:t>
            </a:r>
          </a:p>
        </p:txBody>
      </p:sp>
      <p:sp>
        <p:nvSpPr>
          <p:cNvPr id="7" name="Espace réservé du contenu 5"/>
          <p:cNvSpPr>
            <a:spLocks noGrp="1"/>
          </p:cNvSpPr>
          <p:nvPr>
            <p:ph idx="1"/>
          </p:nvPr>
        </p:nvSpPr>
        <p:spPr bwMode="auto">
          <a:xfrm>
            <a:off x="337618" y="1177343"/>
            <a:ext cx="8280919" cy="4896544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fr-FR"/>
              <a:t>Providing  a tool (or a prototype) to user implies to offer options and /or configurations</a:t>
            </a:r>
            <a:endParaRPr/>
          </a:p>
          <a:p>
            <a:pPr marL="342900" indent="-342900">
              <a:lnSpc>
                <a:spcPct val="100000"/>
              </a:lnSpc>
              <a:buFont typeface="Wingdings"/>
              <a:buChar char="à"/>
              <a:defRPr/>
            </a:pPr>
            <a:r>
              <a:rPr lang="fr-FR"/>
              <a:t>often require one (or several) input configuration file(s)</a:t>
            </a:r>
            <a:endParaRPr/>
          </a:p>
          <a:p>
            <a:pPr marL="342900" indent="-342900">
              <a:lnSpc>
                <a:spcPct val="100000"/>
              </a:lnSpc>
              <a:buFont typeface="Wingdings"/>
              <a:buChar char="à"/>
              <a:defRPr/>
            </a:pPr>
            <a:endParaRPr lang="fr-FR"/>
          </a:p>
          <a:p>
            <a:pPr marL="0" indent="0">
              <a:lnSpc>
                <a:spcPct val="100000"/>
              </a:lnSpc>
              <a:defRPr/>
            </a:pPr>
            <a:r>
              <a:rPr lang="fr-FR"/>
              <a:t>These files may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fr-FR"/>
              <a:t>grow in complexity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fr-FR"/>
              <a:t>require validation (including structural cross references)</a:t>
            </a:r>
            <a:endParaRPr/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fr-FR"/>
              <a:t>require parsing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fr-FR"/>
              <a:t>error feeback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fr-FR"/>
              <a:t>require an AST in order ro manipulate its content</a:t>
            </a:r>
            <a:endParaRPr/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fr-FR"/>
              <a:t>What about having an enhanced editor that helps the user avoiding mistakes</a:t>
            </a:r>
          </a:p>
          <a:p>
            <a:pPr marL="0" indent="0">
              <a:lnSpc>
                <a:spcPct val="100000"/>
              </a:lnSpc>
              <a:defRPr/>
            </a:pPr>
            <a:endParaRPr lang="fr-FR"/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r>
              <a:rPr lang="fr-FR"/>
              <a:t>Each action seems to be relatively simple individually but tedious to integrate altogeter.</a:t>
            </a:r>
            <a:endParaRPr/>
          </a:p>
          <a:p>
            <a:pPr marL="342900" indent="-342900">
              <a:lnSpc>
                <a:spcPct val="100000"/>
              </a:lnSpc>
              <a:buFont typeface="Arial"/>
              <a:buChar char="•"/>
              <a:defRPr/>
            </a:pPr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theme/theme1.xml><?xml version="1.0" encoding="utf-8"?>
<a:theme xmlns:a="http://schemas.openxmlformats.org/drawingml/2006/main" name="Texte et chapitre bleu">
  <a:themeElements>
    <a:clrScheme name="Texte et chapitre bleu 1">
      <a:dk1>
        <a:srgbClr val="000000"/>
      </a:dk1>
      <a:lt1>
        <a:srgbClr val="FFFFFF"/>
      </a:lt1>
      <a:dk2>
        <a:srgbClr val="808080"/>
      </a:dk2>
      <a:lt2>
        <a:srgbClr val="E1001A"/>
      </a:lt2>
      <a:accent1>
        <a:srgbClr val="1C4672"/>
      </a:accent1>
      <a:accent2>
        <a:srgbClr val="2C972E"/>
      </a:accent2>
      <a:accent3>
        <a:srgbClr val="FFFFFF"/>
      </a:accent3>
      <a:accent4>
        <a:srgbClr val="000000"/>
      </a:accent4>
      <a:accent5>
        <a:srgbClr val="ABB0BC"/>
      </a:accent5>
      <a:accent6>
        <a:srgbClr val="278829"/>
      </a:accent6>
      <a:hlink>
        <a:srgbClr val="732B4A"/>
      </a:hlink>
      <a:folHlink>
        <a:srgbClr val="595C6D"/>
      </a:folHlink>
    </a:clrScheme>
    <a:fontScheme name="Texte et chapitre bleu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Bureau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xte et chapitre bleu 1">
        <a:dk1>
          <a:srgbClr val="000000"/>
        </a:dk1>
        <a:lt1>
          <a:srgbClr val="FFFFFF"/>
        </a:lt1>
        <a:dk2>
          <a:srgbClr val="808080"/>
        </a:dk2>
        <a:lt2>
          <a:srgbClr val="E1001A"/>
        </a:lt2>
        <a:accent1>
          <a:srgbClr val="1C4672"/>
        </a:accent1>
        <a:accent2>
          <a:srgbClr val="2C972E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278829"/>
        </a:accent6>
        <a:hlink>
          <a:srgbClr val="732B4A"/>
        </a:hlink>
        <a:folHlink>
          <a:srgbClr val="595C6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3071</Words>
  <Application>Microsoft Office PowerPoint</Application>
  <PresentationFormat>Affichage à l'écran (4:3)</PresentationFormat>
  <Paragraphs>766</Paragraphs>
  <Slides>77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97" baseType="lpstr">
      <vt:lpstr>ＭＳ Ｐゴシック</vt:lpstr>
      <vt:lpstr>Arial</vt:lpstr>
      <vt:lpstr>Arial Black</vt:lpstr>
      <vt:lpstr>Arial Italic</vt:lpstr>
      <vt:lpstr>Calibri</vt:lpstr>
      <vt:lpstr>Century Gothic</vt:lpstr>
      <vt:lpstr>Comic Sans MS</vt:lpstr>
      <vt:lpstr>Consolas</vt:lpstr>
      <vt:lpstr>Garamond</vt:lpstr>
      <vt:lpstr>Gill Sans</vt:lpstr>
      <vt:lpstr>Gill Sans MT</vt:lpstr>
      <vt:lpstr>Lucida Grande</vt:lpstr>
      <vt:lpstr>Open Sans Condensed</vt:lpstr>
      <vt:lpstr>Tahoma</vt:lpstr>
      <vt:lpstr>Times New Roman</vt:lpstr>
      <vt:lpstr>Times New Roman Bold Italic</vt:lpstr>
      <vt:lpstr>Times New Roman Italic</vt:lpstr>
      <vt:lpstr>Wingdings</vt:lpstr>
      <vt:lpstr>ヒラギノ角ゴ ProN W3</vt:lpstr>
      <vt:lpstr>Texte et chapitre bleu</vt:lpstr>
      <vt:lpstr>Présentation PowerPoint</vt:lpstr>
      <vt:lpstr>Crash course</vt:lpstr>
      <vt:lpstr>Course main purpose</vt:lpstr>
      <vt:lpstr>Présentation PowerPoint</vt:lpstr>
      <vt:lpstr>Course content</vt:lpstr>
      <vt:lpstr>Présentation PowerPoint</vt:lpstr>
      <vt:lpstr>You will learn how to</vt:lpstr>
      <vt:lpstr>Additionally, you will also</vt:lpstr>
      <vt:lpstr>Why ?</vt:lpstr>
      <vt:lpstr>What is a language?</vt:lpstr>
      <vt:lpstr>Architecture</vt:lpstr>
      <vt:lpstr>Cartography</vt:lpstr>
      <vt:lpstr>Biology</vt:lpstr>
      <vt:lpstr>Electronics</vt:lpstr>
      <vt:lpstr>In Software Engineering</vt:lpstr>
      <vt:lpstr>Présentation PowerPoint</vt:lpstr>
      <vt:lpstr>Limits of General Purpose Languages (1)</vt:lpstr>
      <vt:lpstr>Présentation PowerPoint</vt:lpstr>
      <vt:lpstr>Présentation PowerPoint</vt:lpstr>
      <vt:lpstr>Présentation PowerPoint</vt:lpstr>
      <vt:lpstr>HTML</vt:lpstr>
      <vt:lpstr>CSS</vt:lpstr>
      <vt:lpstr>SQL</vt:lpstr>
      <vt:lpstr>Makefile</vt:lpstr>
      <vt:lpstr>Lighthttpd configuration file</vt:lpstr>
      <vt:lpstr>Graphviz</vt:lpstr>
      <vt:lpstr>Regular expression</vt:lpstr>
      <vt:lpstr>Présentation PowerPoint</vt:lpstr>
      <vt:lpstr>UML can be seen as a collection of domain-specific modeling languages</vt:lpstr>
      <vt:lpstr>Modeling in Science &amp; Engineering</vt:lpstr>
      <vt:lpstr>Defining languages</vt:lpstr>
      <vt:lpstr>Software Language Engineering (SLE)</vt:lpstr>
      <vt:lpstr>Comparing Abstract Syntax Systems</vt:lpstr>
      <vt:lpstr>Domain-Specific Languages (DSLs)</vt:lpstr>
      <vt:lpstr>Model-Driven Engineering (MDE)</vt:lpstr>
      <vt:lpstr>Model-Driven Engineering (MDE)</vt:lpstr>
      <vt:lpstr>From Metamodels to Languages</vt:lpstr>
      <vt:lpstr>Eclipse plugin structure and lifecycle</vt:lpstr>
      <vt:lpstr>Présentation PowerPoint</vt:lpstr>
      <vt:lpstr>Defining the abstract syntax</vt:lpstr>
      <vt:lpstr>Ecore/EMF </vt:lpstr>
      <vt:lpstr>Ecore most used concepts</vt:lpstr>
      <vt:lpstr>Ecore extended usage</vt:lpstr>
      <vt:lpstr>Design your domain</vt:lpstr>
      <vt:lpstr>Containment</vt:lpstr>
      <vt:lpstr>Assigment semantics: maintain consistency </vt:lpstr>
      <vt:lpstr>Defining a concrete syntax</vt:lpstr>
      <vt:lpstr>Bridging grammar/model space</vt:lpstr>
      <vt:lpstr>Defining a concrete syntax: tree based</vt:lpstr>
      <vt:lpstr>Defining a concrete syntax: textual</vt:lpstr>
      <vt:lpstr>Présentation PowerPoint</vt:lpstr>
      <vt:lpstr>Présentation PowerPoint</vt:lpstr>
      <vt:lpstr>Xtext, Grammar, Metamodel</vt:lpstr>
      <vt:lpstr>Defining a concrete syntax: graphical</vt:lpstr>
      <vt:lpstr>Sirius principlesprinciplesprinciple</vt:lpstr>
      <vt:lpstr>Présentation PowerPoint</vt:lpstr>
      <vt:lpstr>Exemple</vt:lpstr>
      <vt:lpstr>Defining a concrete syntax: other</vt:lpstr>
      <vt:lpstr>Static semantics</vt:lpstr>
      <vt:lpstr>Model transformation: from contemplative to productive models</vt:lpstr>
      <vt:lpstr>Characterization of model-to-model techniques</vt:lpstr>
      <vt:lpstr>Dynamic semantics</vt:lpstr>
      <vt:lpstr>Model transformation general form</vt:lpstr>
      <vt:lpstr>Model transformation from the programmer point of view</vt:lpstr>
      <vt:lpstr>Organising transformation: bigger picture</vt:lpstr>
      <vt:lpstr>Présentation PowerPoint</vt:lpstr>
      <vt:lpstr>Dynamic semantics</vt:lpstr>
      <vt:lpstr>Interpreter</vt:lpstr>
      <vt:lpstr>Example on FSM</vt:lpstr>
      <vt:lpstr>Example on LogoLogo</vt:lpstr>
      <vt:lpstr>Example on Logo</vt:lpstr>
      <vt:lpstr>Example on Logo</vt:lpstr>
      <vt:lpstr>Changing point of view / Model transformation</vt:lpstr>
      <vt:lpstr>Models/DSLs and open world</vt:lpstr>
      <vt:lpstr>Combining models/DSL</vt:lpstr>
      <vt:lpstr>Bridge between ridge between technological spaces</vt:lpstr>
      <vt:lpstr>GEMOC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chercheur</cp:lastModifiedBy>
  <cp:revision>3</cp:revision>
  <dcterms:modified xsi:type="dcterms:W3CDTF">2018-11-29T13:42:05Z</dcterms:modified>
</cp:coreProperties>
</file>